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265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92"/>
    <p:restoredTop sz="94712"/>
  </p:normalViewPr>
  <p:slideViewPr>
    <p:cSldViewPr snapToGrid="0" snapToObjects="1">
      <p:cViewPr>
        <p:scale>
          <a:sx n="148" d="100"/>
          <a:sy n="148" d="100"/>
        </p:scale>
        <p:origin x="2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59D23-995A-5C40-8E40-2A0DEDDC56B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7FC1A-62DF-F94B-95E2-EFE9477F0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0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7FC1A-62DF-F94B-95E2-EFE9477F0BB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81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7FC1A-62DF-F94B-95E2-EFE9477F0BB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99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7FC1A-62DF-F94B-95E2-EFE9477F0BB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6F83C-19BC-234D-B7DD-52EFE7EF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52901-744B-FE4A-9887-0B4551F61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7F1DD-19D7-8143-A6F5-272463B1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8EF4-B7A5-E645-BAD4-16304AFEF7A2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C3CFD-13FC-B743-9C1E-A52D560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6C2DB-695A-EE42-88E9-14F483B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C510A-DA09-624E-ACDD-BACECEB3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013BAF-3176-4742-BFF2-9A13902B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DB59F7-023B-6D41-BD74-1CBA5A9B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4C0C-FDFE-1D41-A8A1-D3A20A2CC7E9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901417-D45A-6442-A63C-38301977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1CA0F-C2DF-134C-870B-AD748A81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2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9ADD42-F2BD-3745-A49B-3F2FDCB6A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E2A924-3113-5E47-B3A2-590FEA3E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DCFEFA-FB45-324E-A0F2-DABE81DC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991-19BE-504C-8500-A9F611611E8B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8D8A4-DC77-A04D-9B6F-04BE8828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FC3091-CE8E-AA40-9039-05C349AD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7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F9F7A-E882-6441-A3F3-D8CCCBA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20757-5EC2-B14A-8752-0FBA0EB7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A9174-6EB2-B745-BEE3-A5B76575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A913-B5D8-644B-9DF1-FAA12DCA1373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191DC5-0F2A-F943-84BF-D4E8E61E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8139BE-DBB0-0C4A-B4CE-05A12D26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69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4F1C0-0DA9-CE41-B448-98465EED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FBEE4D-4952-D348-9753-39BEFC58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9721A1-30CC-AF49-A65E-73146E14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FE78-B8C9-9345-9E20-42027A2C2BCF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30146-6DF1-3C42-B9DD-5233499D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9BEE0-F835-D343-8446-31CC451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5C238-1D79-FD4B-9344-ADF965A6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0D786-D0F9-474A-A20D-AEFA4F1B7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33BD19-9922-B34B-96AB-68514E500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11F2D1-9168-E04F-83E8-53AF9D91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37C-A8F0-D04B-96F6-8ECCD748D203}" type="datetime1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B9B3B7-0D40-454C-8AFD-59F88AD8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C56D33-F018-464E-A16D-B90530EE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65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53AE1-BA27-2E4F-8978-DCF46DAE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8F43BB-F83A-184D-B279-D3BC7EFE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D697D7-F73A-9145-92AD-C6112184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DD733D-01F2-3540-ABC1-6F7B7E5FC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3D2EEE-6914-184C-9719-8D85B3F61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B7087C-1541-444A-8670-801FD7F2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0DB2-86D0-8F41-BF0F-6AD758615A83}" type="datetime1">
              <a:rPr lang="ru-RU" smtClean="0"/>
              <a:t>21.03.2025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574A09-3C15-F64F-8159-2A2EC7D3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61A9BD-4D5A-144B-9FDA-001371DD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4DDB9-CC17-FC4A-9455-2FE57F46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BD3AC6-5B47-1E42-A9D3-CB7F0F5E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ADC4-747C-B840-9E78-4EC6A1173D8F}" type="datetime1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16DF23-9F65-4941-9E73-713C1193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B61F16-192A-8947-915A-8EB484D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3993C7-11D5-D644-9F4E-E79250B9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CD8-69B9-184B-BEF2-E15A1A6BD144}" type="datetime1">
              <a:rPr lang="ru-RU" smtClean="0"/>
              <a:t>21.03.2025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ADB89B-C355-B94F-A958-4F8D63EE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030931-A351-9143-B234-CF83DFEC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F627B-28E3-794E-A50D-FC341972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4B107-B3B7-0940-BAC4-B505FF124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EA3BE8-4A70-7C43-B931-85E64BE9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90E174-D20D-6D4C-B6F1-BB6CD0CA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DE0-90A8-4E42-8CBC-B5A612C5A232}" type="datetime1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D78E2A-053B-1F47-B597-22247ACC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6E5453-86A4-F740-B283-2BB1F9E0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8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0E2FB-1B5D-D246-8C7A-0F7233A4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9440EE-D697-3846-99A1-CF6151AD5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326109-D930-EE44-ABF0-3EF3EC2F3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DD8D70-D3E5-F84D-9A0A-1C0D8F60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F8C-483D-0E46-A85F-F0031407D124}" type="datetime1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439217-06F2-FA40-8F97-9DB25612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21B61C-2D07-3C45-81B9-3EAAD5D0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44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4650A-EF6D-AC45-846C-2BE7C614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651BDB-C15C-3B4A-833B-C3441CD2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1C842-642C-384F-947C-2A7D610D7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D625-D3F7-6E47-9DB0-29376AC6D566}" type="datetime1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829627-CC48-004C-851B-BE19B2131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B7C679-103B-3C4D-AF94-D9C7F4959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1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topics/instal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acme.not/n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examples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getting-started/introduction/#starter-templa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card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s3.yandex.net/Python-dev/cheatsheets/025-django-pravila-oformlenija-html-i-shablonov-shpora/025-django-pravila-oformlenija-html-i-shablonov-shpora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2/ref/templates/builtins/#ref-templates-builtins-tag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174CC-0410-9442-B9B4-3EE8D105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C5A24F-285A-CB48-9DC0-916DBCB2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/>
              <a:t>Django</a:t>
            </a:r>
            <a:endParaRPr lang="ru-RU" b="1" dirty="0"/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9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ru-RU" b="1" dirty="0"/>
              <a:t>Создание первого приложения</a:t>
            </a:r>
            <a:br>
              <a:rPr lang="ru-RU" b="1" dirty="0"/>
            </a:br>
            <a:br>
              <a:rPr lang="ru-RU" dirty="0"/>
            </a:br>
            <a:endParaRPr lang="ru-RU" b="1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769C83-2A73-5E4E-ABB3-0ED9DDAA0453}"/>
              </a:ext>
            </a:extLst>
          </p:cNvPr>
          <p:cNvSpPr/>
          <p:nvPr/>
        </p:nvSpPr>
        <p:spPr>
          <a:xfrm>
            <a:off x="635437" y="1162795"/>
            <a:ext cx="72207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Создание приложений в </a:t>
            </a:r>
            <a:r>
              <a:rPr lang="en" dirty="0"/>
              <a:t>Django </a:t>
            </a:r>
            <a:r>
              <a:rPr lang="ru-RU" dirty="0"/>
              <a:t>автоматизировано и выполняется в несколько этапов: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Придумать имя для приложения.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Сгенерировать структуру файлов нового приложения.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Зарегистрировать приложение в проекте.</a:t>
            </a:r>
          </a:p>
        </p:txBody>
      </p:sp>
      <p:sp>
        <p:nvSpPr>
          <p:cNvPr id="7" name="Вертикальный свиток 6">
            <a:extLst>
              <a:ext uri="{FF2B5EF4-FFF2-40B4-BE49-F238E27FC236}">
                <a16:creationId xmlns:a16="http://schemas.microsoft.com/office/drawing/2014/main" id="{38D59C82-7DC3-894B-836D-C244E9831F97}"/>
              </a:ext>
            </a:extLst>
          </p:cNvPr>
          <p:cNvSpPr/>
          <p:nvPr/>
        </p:nvSpPr>
        <p:spPr>
          <a:xfrm>
            <a:off x="7612553" y="562743"/>
            <a:ext cx="3741247" cy="301953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F7724F-F031-C14B-B184-EBC3FA52B290}"/>
              </a:ext>
            </a:extLst>
          </p:cNvPr>
          <p:cNvSpPr/>
          <p:nvPr/>
        </p:nvSpPr>
        <p:spPr>
          <a:xfrm>
            <a:off x="7994149" y="1035190"/>
            <a:ext cx="299574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Желательно, чтобы название приложения состояло из одного слова в нижнем регистре: 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catalog, coupons, blog, posts, cart, orders.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 может быть во множественном или в единственном числе и состоять из одного или нескольких слов; слова в названии разделяются подчёркиванием, например: </a:t>
            </a:r>
            <a:r>
              <a:rPr lang="e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ice_cream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where_is_my_lunch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b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093FD0-38C4-FF4D-9C45-95EF77229FF7}"/>
              </a:ext>
            </a:extLst>
          </p:cNvPr>
          <p:cNvSpPr/>
          <p:nvPr/>
        </p:nvSpPr>
        <p:spPr>
          <a:xfrm>
            <a:off x="635437" y="26641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Создание файловой структуры приложения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директории, где расположен файл 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выполните команду: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A281AF-98E3-9C4D-9727-D4CF52BB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7" y="3718767"/>
            <a:ext cx="5612273" cy="7166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291F55-3767-0F46-A3D7-AF78E2E4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966" y="3928290"/>
            <a:ext cx="4261297" cy="2637583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9EDF49-6AC8-C84A-81D4-B7140DA08F66}"/>
              </a:ext>
            </a:extLst>
          </p:cNvPr>
          <p:cNvSpPr/>
          <p:nvPr/>
        </p:nvSpPr>
        <p:spPr>
          <a:xfrm>
            <a:off x="509063" y="4457313"/>
            <a:ext cx="5327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выполнения команды в директории проекта будет создана новая папка: </a:t>
            </a:r>
          </a:p>
        </p:txBody>
      </p:sp>
      <p:sp>
        <p:nvSpPr>
          <p:cNvPr id="15" name="Стрелка вправо 14">
            <a:extLst>
              <a:ext uri="{FF2B5EF4-FFF2-40B4-BE49-F238E27FC236}">
                <a16:creationId xmlns:a16="http://schemas.microsoft.com/office/drawing/2014/main" id="{C039B63E-8492-E948-81E9-93557A9DB9C3}"/>
              </a:ext>
            </a:extLst>
          </p:cNvPr>
          <p:cNvSpPr/>
          <p:nvPr/>
        </p:nvSpPr>
        <p:spPr>
          <a:xfrm>
            <a:off x="1884547" y="5249149"/>
            <a:ext cx="3597779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25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ru-RU" b="1" dirty="0"/>
              <a:t>Создание первого приложения</a:t>
            </a:r>
            <a:br>
              <a:rPr lang="ru-RU" b="1" dirty="0"/>
            </a:br>
            <a:br>
              <a:rPr lang="ru-RU" dirty="0"/>
            </a:br>
            <a:endParaRPr lang="ru-RU" b="1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769C83-2A73-5E4E-ABB3-0ED9DDAA0453}"/>
              </a:ext>
            </a:extLst>
          </p:cNvPr>
          <p:cNvSpPr/>
          <p:nvPr/>
        </p:nvSpPr>
        <p:spPr>
          <a:xfrm>
            <a:off x="635437" y="1162795"/>
            <a:ext cx="1096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Команда </a:t>
            </a:r>
            <a:r>
              <a:rPr lang="en" dirty="0" err="1"/>
              <a:t>startapp</a:t>
            </a:r>
            <a:r>
              <a:rPr lang="en" dirty="0"/>
              <a:t> </a:t>
            </a:r>
            <a:r>
              <a:rPr lang="ru-RU" dirty="0"/>
              <a:t>создаёт базовую структуру файлов</a:t>
            </a:r>
            <a:r>
              <a:rPr lang="en-US" dirty="0"/>
              <a:t>. </a:t>
            </a:r>
            <a:r>
              <a:rPr lang="ru-RU" dirty="0"/>
              <a:t>При этом никакой магии не происходит: все эти файлы можно создать и вручную, но автоматически — удобнее и быстрее.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093FD0-38C4-FF4D-9C45-95EF77229FF7}"/>
              </a:ext>
            </a:extLst>
          </p:cNvPr>
          <p:cNvSpPr/>
          <p:nvPr/>
        </p:nvSpPr>
        <p:spPr>
          <a:xfrm>
            <a:off x="635436" y="1871990"/>
            <a:ext cx="104702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migrations/ — </a:t>
            </a:r>
            <a:r>
              <a:rPr lang="ru-RU" dirty="0"/>
              <a:t>хранит историю изменений структуры таблиц базы данных, относящихся к приложению;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__</a:t>
            </a:r>
            <a:r>
              <a:rPr lang="en" dirty="0" err="1"/>
              <a:t>init</a:t>
            </a:r>
            <a:r>
              <a:rPr lang="en" dirty="0"/>
              <a:t>__.</a:t>
            </a:r>
            <a:r>
              <a:rPr lang="en" dirty="0" err="1"/>
              <a:t>py</a:t>
            </a:r>
            <a:r>
              <a:rPr lang="en" dirty="0"/>
              <a:t> — </a:t>
            </a:r>
            <a:r>
              <a:rPr lang="ru-RU" dirty="0"/>
              <a:t>указывает интерпретатору </a:t>
            </a:r>
            <a:r>
              <a:rPr lang="en" dirty="0"/>
              <a:t>Python, </a:t>
            </a:r>
            <a:r>
              <a:rPr lang="ru-RU" dirty="0"/>
              <a:t>что этот каталог — пакет </a:t>
            </a:r>
            <a:r>
              <a:rPr lang="en" dirty="0"/>
              <a:t>Python;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admin.py</a:t>
            </a:r>
            <a:r>
              <a:rPr lang="en" dirty="0"/>
              <a:t> — </a:t>
            </a:r>
            <a:r>
              <a:rPr lang="ru-RU" dirty="0"/>
              <a:t>настройки админ-зоны приложения;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apps.py</a:t>
            </a:r>
            <a:r>
              <a:rPr lang="en" dirty="0"/>
              <a:t> — </a:t>
            </a:r>
            <a:r>
              <a:rPr lang="ru-RU" dirty="0"/>
              <a:t>настройки приложения;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models.py</a:t>
            </a:r>
            <a:r>
              <a:rPr lang="en" dirty="0"/>
              <a:t> — </a:t>
            </a:r>
            <a:r>
              <a:rPr lang="ru-RU" dirty="0"/>
              <a:t>файл для взаимодействия с базой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tests.py</a:t>
            </a:r>
            <a:r>
              <a:rPr lang="en" dirty="0"/>
              <a:t> — </a:t>
            </a:r>
            <a:r>
              <a:rPr lang="ru-RU" dirty="0"/>
              <a:t>файл для тестов приложения;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views.py</a:t>
            </a:r>
            <a:r>
              <a:rPr lang="en" dirty="0"/>
              <a:t> — </a:t>
            </a:r>
            <a:r>
              <a:rPr lang="ru-RU" dirty="0"/>
              <a:t>файл для обработчиков 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18223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Регистрируем приложение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12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093FD0-38C4-FF4D-9C45-95EF77229FF7}"/>
              </a:ext>
            </a:extLst>
          </p:cNvPr>
          <p:cNvSpPr/>
          <p:nvPr/>
        </p:nvSpPr>
        <p:spPr>
          <a:xfrm>
            <a:off x="635437" y="1453246"/>
            <a:ext cx="53637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подключить в проект новое приложение, его нужно зарегистрировать в списке установленных приложений </a:t>
            </a:r>
            <a:r>
              <a:rPr lang="en" dirty="0"/>
              <a:t>INSTALLED_APPS </a:t>
            </a:r>
            <a:r>
              <a:rPr lang="ru-RU" dirty="0"/>
              <a:t>в файле </a:t>
            </a:r>
            <a:r>
              <a:rPr lang="en" i="1" dirty="0" err="1"/>
              <a:t>settings.py</a:t>
            </a:r>
            <a:r>
              <a:rPr lang="en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3EDE91-50D7-E547-97A6-04210417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09" y="1453246"/>
            <a:ext cx="4883328" cy="253243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9D83F7-79E1-0D45-BE23-E4D0FCF0A5E5}"/>
              </a:ext>
            </a:extLst>
          </p:cNvPr>
          <p:cNvSpPr/>
          <p:nvPr/>
        </p:nvSpPr>
        <p:spPr>
          <a:xfrm>
            <a:off x="635437" y="27037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Строчка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catalog.apps.CatalogConfig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ссылается на класс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CatalogConfig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apps.py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папке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указывается через точечную нотацию: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директория.файл.класс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19BCDE-4546-1348-8BF1-8ABBD64F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8" y="3985678"/>
            <a:ext cx="4098048" cy="128726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B7AD35-C481-CD44-BB68-CBD9567C4195}"/>
              </a:ext>
            </a:extLst>
          </p:cNvPr>
          <p:cNvSpPr/>
          <p:nvPr/>
        </p:nvSpPr>
        <p:spPr>
          <a:xfrm>
            <a:off x="7014873" y="4879649"/>
            <a:ext cx="4136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Итог: приложение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и зарегистрировано. Пока оно ничего не умеет, но это дело поправимое. 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E3E5E315-F3D2-4045-93F9-C03B00360A09}"/>
              </a:ext>
            </a:extLst>
          </p:cNvPr>
          <p:cNvSpPr/>
          <p:nvPr/>
        </p:nvSpPr>
        <p:spPr>
          <a:xfrm>
            <a:off x="5409488" y="4879649"/>
            <a:ext cx="1239140" cy="76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54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70" y="90398"/>
            <a:ext cx="12108990" cy="1325563"/>
          </a:xfrm>
        </p:spPr>
        <p:txBody>
          <a:bodyPr>
            <a:normAutofit/>
          </a:bodyPr>
          <a:lstStyle/>
          <a:p>
            <a:r>
              <a:rPr lang="ru-RU" b="1" dirty="0"/>
              <a:t>Протокол </a:t>
            </a:r>
            <a:r>
              <a:rPr lang="en" b="1" dirty="0"/>
              <a:t>HTTP: </a:t>
            </a:r>
            <a:r>
              <a:rPr lang="ru-RU" b="1" dirty="0"/>
              <a:t>стандарт для запросов и ответов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81DEF7-9FEC-884A-B0A3-9B87F527C5DC}"/>
              </a:ext>
            </a:extLst>
          </p:cNvPr>
          <p:cNvSpPr/>
          <p:nvPr/>
        </p:nvSpPr>
        <p:spPr>
          <a:xfrm>
            <a:off x="441533" y="1415961"/>
            <a:ext cx="30153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Аббревиатура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расшифровывается как 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Protocol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гипертекста», то есть текста, в котором могут содержаться ссылки на другие документы.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Близкий родственник протокола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англ.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Secure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Безопасный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HTTP»). </a:t>
            </a:r>
          </a:p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4947FF-A163-8B4A-889A-CAAD3F37EB1D}"/>
              </a:ext>
            </a:extLst>
          </p:cNvPr>
          <p:cNvSpPr/>
          <p:nvPr/>
        </p:nvSpPr>
        <p:spPr>
          <a:xfrm>
            <a:off x="3784244" y="4379631"/>
            <a:ext cx="82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пользуетесь браузером вы обмениваетесь информацией с сервером по протоколу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происходит так: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 клиент (браузер) отправляет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сервер.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получает ваш запрос и анализирует его, совершает необходимые действия (готовит информацию для ответа или записывает отправленную вами информацию в базу данных) и отправляет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обрабатывает ответ и показывает его пользователю в понятном виде.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83D88B-7C3F-8348-9BB1-F8AE52B4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92" y="1165670"/>
            <a:ext cx="8559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5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Методы запросов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14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093FD0-38C4-FF4D-9C45-95EF77229FF7}"/>
              </a:ext>
            </a:extLst>
          </p:cNvPr>
          <p:cNvSpPr/>
          <p:nvPr/>
        </p:nvSpPr>
        <p:spPr>
          <a:xfrm>
            <a:off x="635437" y="1453246"/>
            <a:ext cx="960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Запросы к серверу — это данные определённой структуры. В зависимости от задач применяются разные методы </a:t>
            </a:r>
            <a:r>
              <a:rPr lang="en" dirty="0"/>
              <a:t>HTTP-</a:t>
            </a:r>
            <a:r>
              <a:rPr lang="ru-RU" dirty="0"/>
              <a:t>запросов; самые популярные — </a:t>
            </a:r>
            <a:r>
              <a:rPr lang="en" dirty="0"/>
              <a:t>GET </a:t>
            </a:r>
            <a:r>
              <a:rPr lang="ru-RU" dirty="0"/>
              <a:t>и </a:t>
            </a:r>
            <a:r>
              <a:rPr lang="en" dirty="0"/>
              <a:t>POST.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0FE9724-DE44-C940-94EF-53EFBD51367B}"/>
              </a:ext>
            </a:extLst>
          </p:cNvPr>
          <p:cNvSpPr/>
          <p:nvPr/>
        </p:nvSpPr>
        <p:spPr>
          <a:xfrm>
            <a:off x="635437" y="2382401"/>
            <a:ext cx="86597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получать, доставать») обычно применяют, когда в ответ нужно получить какую-нибудь информацию от сервера.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вы вводите в адресной строке браузера адрес сайта и нажимаете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 браузер отправляет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размещать, публиковать») отправляют для сохранения или изменения данных на сервере. Например, при отправке сообщения в социальную сеть применяется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запрос; результатом выполнения такого запроса будет сохранение сообщения на сервере.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6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Абсолютные </a:t>
            </a:r>
            <a:r>
              <a:rPr lang="en" b="1" dirty="0"/>
              <a:t>URL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15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0FE9724-DE44-C940-94EF-53EFBD51367B}"/>
              </a:ext>
            </a:extLst>
          </p:cNvPr>
          <p:cNvSpPr/>
          <p:nvPr/>
        </p:nvSpPr>
        <p:spPr>
          <a:xfrm>
            <a:off x="590060" y="1423133"/>
            <a:ext cx="104702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Абсолютный адрес чем-то схож с адресом на конверте. Если в адресе указаны все данные — страна, город, улица, дом, квартира, то это письмо дойдёт по адресу, откуда его ни отправляй, хоть с соседней улицы, хоть с другой стороны земного шара.</a:t>
            </a:r>
          </a:p>
          <a:p>
            <a:r>
              <a:rPr lang="ru-RU" dirty="0"/>
              <a:t>Абсолютный </a:t>
            </a:r>
            <a:r>
              <a:rPr lang="en" dirty="0"/>
              <a:t>URL </a:t>
            </a:r>
            <a:r>
              <a:rPr lang="ru-RU" dirty="0"/>
              <a:t>содержит все сведения, необходимые для получения запрошенной информации, и в общем виде выглядит так:</a:t>
            </a:r>
            <a:endParaRPr lang="en-US" dirty="0"/>
          </a:p>
          <a:p>
            <a:r>
              <a:rPr lang="ru-RU" dirty="0"/>
              <a:t>&lt;схема или протокол&gt;://&lt;название сервера&gt;/&lt;путь&gt;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3AAC58-67B6-0042-B17B-C8B4A298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38" y="3352583"/>
            <a:ext cx="8083431" cy="28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Относительные </a:t>
            </a:r>
            <a:r>
              <a:rPr lang="en" b="1" dirty="0"/>
              <a:t>URL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0FE9724-DE44-C940-94EF-53EFBD51367B}"/>
              </a:ext>
            </a:extLst>
          </p:cNvPr>
          <p:cNvSpPr/>
          <p:nvPr/>
        </p:nvSpPr>
        <p:spPr>
          <a:xfrm>
            <a:off x="635437" y="1697972"/>
            <a:ext cx="104702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доступа к страницам в пределах одного домена применяют </a:t>
            </a:r>
            <a:r>
              <a:rPr lang="ru-RU" b="1" dirty="0"/>
              <a:t>относительные адреса</a:t>
            </a:r>
            <a:r>
              <a:rPr lang="ru-RU" dirty="0"/>
              <a:t> (относительные </a:t>
            </a:r>
            <a:r>
              <a:rPr lang="en" dirty="0"/>
              <a:t>URL). </a:t>
            </a:r>
            <a:r>
              <a:rPr lang="ru-RU" dirty="0"/>
              <a:t>Они составляются </a:t>
            </a:r>
            <a:r>
              <a:rPr lang="ru-RU" b="1" dirty="0"/>
              <a:t>относительно</a:t>
            </a:r>
            <a:r>
              <a:rPr lang="ru-RU" dirty="0"/>
              <a:t> того адреса, с которого отправляется запрос. В относительный адрес не включается адрес домена, а в некоторых случаях — и часть пути.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Например, со страницы с абсолютным адресом </a:t>
            </a:r>
            <a:r>
              <a:rPr lang="en" dirty="0"/>
              <a:t>https://</a:t>
            </a:r>
            <a:r>
              <a:rPr lang="en" dirty="0" err="1"/>
              <a:t>docs.djangoproject.com</a:t>
            </a:r>
            <a:r>
              <a:rPr lang="en" dirty="0"/>
              <a:t>/</a:t>
            </a:r>
            <a:r>
              <a:rPr lang="en" dirty="0" err="1"/>
              <a:t>en</a:t>
            </a:r>
            <a:r>
              <a:rPr lang="en" dirty="0"/>
              <a:t>/3.2/topics/ </a:t>
            </a:r>
          </a:p>
          <a:p>
            <a:r>
              <a:rPr lang="ru-RU" dirty="0"/>
              <a:t>можно отправить</a:t>
            </a:r>
            <a:r>
              <a:rPr lang="en-US" dirty="0"/>
              <a:t> </a:t>
            </a:r>
            <a:r>
              <a:rPr lang="ru-RU" dirty="0"/>
              <a:t>запрос по относительному </a:t>
            </a:r>
            <a:r>
              <a:rPr lang="en" dirty="0"/>
              <a:t>URL </a:t>
            </a:r>
            <a:r>
              <a:rPr lang="en" i="1" dirty="0"/>
              <a:t>install/</a:t>
            </a:r>
            <a:r>
              <a:rPr lang="en" dirty="0"/>
              <a:t> — </a:t>
            </a:r>
            <a:r>
              <a:rPr lang="ru-RU" dirty="0"/>
              <a:t>и получить доступ к странице с абсолютным адресом </a:t>
            </a:r>
            <a:r>
              <a:rPr lang="en" dirty="0">
                <a:hlinkClick r:id="rId2"/>
              </a:rPr>
              <a:t>https://docs.djangoproject.com/en/3.2/topics/install/</a:t>
            </a:r>
            <a:r>
              <a:rPr lang="en" dirty="0"/>
              <a:t>;</a:t>
            </a:r>
          </a:p>
          <a:p>
            <a:endParaRPr lang="en" dirty="0"/>
          </a:p>
          <a:p>
            <a:r>
              <a:rPr lang="ru-RU" dirty="0"/>
              <a:t>запрос по относительному адресу </a:t>
            </a:r>
            <a:r>
              <a:rPr lang="ru-RU" i="1" dirty="0"/>
              <a:t>../</a:t>
            </a:r>
            <a:r>
              <a:rPr lang="ru-RU" dirty="0"/>
              <a:t> (две точки — это «на один уровень вверх», точно как в переходе по директориям в консоли) — и получить доступ к странице </a:t>
            </a:r>
            <a:r>
              <a:rPr lang="en" dirty="0"/>
              <a:t>https://</a:t>
            </a:r>
            <a:r>
              <a:rPr lang="en" dirty="0" err="1"/>
              <a:t>docs.djangoproject.com</a:t>
            </a:r>
            <a:r>
              <a:rPr lang="en" dirty="0"/>
              <a:t>/</a:t>
            </a:r>
            <a:r>
              <a:rPr lang="en" dirty="0" err="1"/>
              <a:t>en</a:t>
            </a:r>
            <a:r>
              <a:rPr lang="en" dirty="0"/>
              <a:t>/3.2/.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4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Маршрутизатор в </a:t>
            </a:r>
            <a:r>
              <a:rPr lang="en" b="1" dirty="0"/>
              <a:t>Django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883D68-5102-B942-B0B5-266A6491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73" y="1324308"/>
            <a:ext cx="6839840" cy="335599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17D222-35AA-564D-B5F1-10BA44E63CDC}"/>
              </a:ext>
            </a:extLst>
          </p:cNvPr>
          <p:cNvSpPr/>
          <p:nvPr/>
        </p:nvSpPr>
        <p:spPr>
          <a:xfrm>
            <a:off x="590060" y="1409018"/>
            <a:ext cx="5627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маршрутизаторах применяют относительные адреса.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2F7F6F-C068-E745-A4DD-EF897CCF1C78}"/>
              </a:ext>
            </a:extLst>
          </p:cNvPr>
          <p:cNvSpPr/>
          <p:nvPr/>
        </p:nvSpPr>
        <p:spPr>
          <a:xfrm>
            <a:off x="590060" y="1746606"/>
            <a:ext cx="5627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связи адреса запроса и обработчика применяется функция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принимает обязательные параметры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D220130-8F08-A744-8AB1-E0397A6220E8}"/>
              </a:ext>
            </a:extLst>
          </p:cNvPr>
          <p:cNvSpPr/>
          <p:nvPr/>
        </p:nvSpPr>
        <p:spPr>
          <a:xfrm>
            <a:off x="590059" y="2630952"/>
            <a:ext cx="4434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обрабатываемого адреса, это строка-образец, с которой сравнивается полученный запрос.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F34B666-53AB-AA48-B5FB-38163924F122}"/>
              </a:ext>
            </a:extLst>
          </p:cNvPr>
          <p:cNvSpPr/>
          <p:nvPr/>
        </p:nvSpPr>
        <p:spPr>
          <a:xfrm>
            <a:off x="488772" y="4989727"/>
            <a:ext cx="312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пользователь обращается к относительному адресу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about/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вызвана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</a:p>
        </p:txBody>
      </p: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F2BB02B0-AEDC-DF4E-966E-9D33C56778F3}"/>
              </a:ext>
            </a:extLst>
          </p:cNvPr>
          <p:cNvSpPr/>
          <p:nvPr/>
        </p:nvSpPr>
        <p:spPr>
          <a:xfrm rot="5400000">
            <a:off x="1034042" y="4111865"/>
            <a:ext cx="470018" cy="1136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65909A86-B49C-0945-9129-FB385BD7342E}"/>
              </a:ext>
            </a:extLst>
          </p:cNvPr>
          <p:cNvSpPr/>
          <p:nvPr/>
        </p:nvSpPr>
        <p:spPr>
          <a:xfrm>
            <a:off x="3079295" y="5337454"/>
            <a:ext cx="649480" cy="63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359B6E-B988-9F4B-8985-B4E6D550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42" y="4974442"/>
            <a:ext cx="5645447" cy="1401695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A899150-8D73-6947-888B-4C613D9BCED7}"/>
              </a:ext>
            </a:extLst>
          </p:cNvPr>
          <p:cNvSpPr/>
          <p:nvPr/>
        </p:nvSpPr>
        <p:spPr>
          <a:xfrm>
            <a:off x="585786" y="3522538"/>
            <a:ext cx="5015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функция-обработчик: если запрошенный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совпадает с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будет перенаправлен в указанную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en" b="1" dirty="0"/>
              <a:t>View-</a:t>
            </a:r>
            <a:r>
              <a:rPr lang="ru-RU" b="1" dirty="0"/>
              <a:t>функция: обработчик запроса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18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17D222-35AA-564D-B5F1-10BA44E63CDC}"/>
              </a:ext>
            </a:extLst>
          </p:cNvPr>
          <p:cNvSpPr/>
          <p:nvPr/>
        </p:nvSpPr>
        <p:spPr>
          <a:xfrm>
            <a:off x="590060" y="1520114"/>
            <a:ext cx="9904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View-</a:t>
            </a:r>
            <a:r>
              <a:rPr lang="ru-RU" dirty="0"/>
              <a:t>функция — это обычная функция с некоторыми особенностями. </a:t>
            </a:r>
            <a:endParaRPr lang="en-US" dirty="0"/>
          </a:p>
          <a:p>
            <a:r>
              <a:rPr lang="ru-RU" dirty="0"/>
              <a:t>Задача такой функции — принять на вход информацию о запросе и вернуть ответ пользователю. 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Первым аргументом </a:t>
            </a:r>
            <a:r>
              <a:rPr lang="en" dirty="0"/>
              <a:t>view-</a:t>
            </a:r>
            <a:r>
              <a:rPr lang="ru-RU" dirty="0"/>
              <a:t>функция должна принимать объект запроса — </a:t>
            </a:r>
            <a:r>
              <a:rPr lang="en" b="1" dirty="0" err="1"/>
              <a:t>HttpRequest</a:t>
            </a:r>
            <a:r>
              <a:rPr lang="en" b="1" dirty="0"/>
              <a:t>.</a:t>
            </a:r>
            <a:r>
              <a:rPr lang="en" dirty="0"/>
              <a:t> </a:t>
            </a:r>
            <a:r>
              <a:rPr lang="ru-RU" dirty="0"/>
              <a:t>В этом объекте хранится информация из полученного запроса. </a:t>
            </a:r>
            <a:endParaRPr lang="en-US" dirty="0"/>
          </a:p>
          <a:p>
            <a:endParaRPr lang="ru-RU" dirty="0"/>
          </a:p>
          <a:p>
            <a:r>
              <a:rPr lang="ru-RU" dirty="0"/>
              <a:t>А возвращать </a:t>
            </a:r>
            <a:r>
              <a:rPr lang="en" dirty="0"/>
              <a:t>view-</a:t>
            </a:r>
            <a:r>
              <a:rPr lang="ru-RU" dirty="0"/>
              <a:t>функция должна объект ответа — </a:t>
            </a:r>
            <a:r>
              <a:rPr lang="en" b="1" dirty="0" err="1"/>
              <a:t>HttpResponse</a:t>
            </a:r>
            <a:r>
              <a:rPr lang="en" b="1" dirty="0"/>
              <a:t>.</a:t>
            </a:r>
            <a:r>
              <a:rPr lang="en" dirty="0"/>
              <a:t> </a:t>
            </a:r>
            <a:r>
              <a:rPr lang="ru-RU" dirty="0"/>
              <a:t>Первым аргументом в этот объект передаётся строка — текстовое содержимое, которое будет отображено в браузере пользователя в ответ на запрос.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352074-AC2E-F14A-AE56-CEFCEE8E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76" y="4194643"/>
            <a:ext cx="83947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9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От запроса до ответа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19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17D222-35AA-564D-B5F1-10BA44E63CDC}"/>
              </a:ext>
            </a:extLst>
          </p:cNvPr>
          <p:cNvSpPr/>
          <p:nvPr/>
        </p:nvSpPr>
        <p:spPr>
          <a:xfrm>
            <a:off x="590060" y="1520114"/>
            <a:ext cx="9904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Отследим ход обработки запроса к главной странице</a:t>
            </a:r>
            <a:r>
              <a:rPr lang="en" dirty="0"/>
              <a:t>. </a:t>
            </a:r>
            <a:r>
              <a:rPr lang="ru-RU" dirty="0"/>
              <a:t>Получив запрос, </a:t>
            </a:r>
            <a:r>
              <a:rPr lang="en" dirty="0"/>
              <a:t>Django </a:t>
            </a:r>
            <a:r>
              <a:rPr lang="ru-RU" dirty="0"/>
              <a:t>первым делом смотрит в корневой </a:t>
            </a:r>
            <a:r>
              <a:rPr lang="en" i="1" dirty="0" err="1"/>
              <a:t>urls.py</a:t>
            </a:r>
            <a:r>
              <a:rPr lang="en" dirty="0"/>
              <a:t> </a:t>
            </a:r>
            <a:r>
              <a:rPr lang="ru-RU" dirty="0"/>
              <a:t>и находит там маршрут для главной страницы. К этому маршруту подключены адреса из приложения </a:t>
            </a:r>
            <a:r>
              <a:rPr lang="en" b="1" dirty="0"/>
              <a:t>catalog</a:t>
            </a:r>
            <a:r>
              <a:rPr lang="en" dirty="0"/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69BB68-5E41-4442-A790-7DD33F14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5" y="2525531"/>
            <a:ext cx="3619322" cy="145449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FAD5C0-E309-D644-8CBB-7CB00A7D49CD}"/>
              </a:ext>
            </a:extLst>
          </p:cNvPr>
          <p:cNvSpPr/>
          <p:nvPr/>
        </p:nvSpPr>
        <p:spPr>
          <a:xfrm>
            <a:off x="197314" y="4790961"/>
            <a:ext cx="208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передаётся в 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en" b="1" dirty="0"/>
              <a:t>catalog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AA0615-3282-E540-8B55-EC8FF414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59" y="4374789"/>
            <a:ext cx="2889547" cy="2309672"/>
          </a:xfrm>
          <a:prstGeom prst="rect">
            <a:avLst/>
          </a:prstGeom>
        </p:spPr>
      </p:pic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9A61F40-DF3D-414C-95E4-6975780EB017}"/>
              </a:ext>
            </a:extLst>
          </p:cNvPr>
          <p:cNvSpPr/>
          <p:nvPr/>
        </p:nvSpPr>
        <p:spPr>
          <a:xfrm rot="5400000">
            <a:off x="1549622" y="4088279"/>
            <a:ext cx="545043" cy="594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B8E1D6-A5C2-9449-AD70-4593BA598BEC}"/>
              </a:ext>
            </a:extLst>
          </p:cNvPr>
          <p:cNvSpPr/>
          <p:nvPr/>
        </p:nvSpPr>
        <p:spPr>
          <a:xfrm>
            <a:off x="5993335" y="24434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Вызывается </a:t>
            </a:r>
            <a:r>
              <a:rPr lang="en" dirty="0"/>
              <a:t>view-</a:t>
            </a:r>
            <a:r>
              <a:rPr lang="ru-RU" dirty="0"/>
              <a:t>функция </a:t>
            </a:r>
            <a:r>
              <a:rPr lang="en" dirty="0"/>
              <a:t>index(), </a:t>
            </a:r>
            <a:r>
              <a:rPr lang="ru-RU" dirty="0"/>
              <a:t>возвращающая объект класса </a:t>
            </a:r>
            <a:r>
              <a:rPr lang="en" b="1" dirty="0" err="1"/>
              <a:t>HttpResponse</a:t>
            </a:r>
            <a:r>
              <a:rPr lang="en" dirty="0"/>
              <a:t> </a:t>
            </a:r>
            <a:r>
              <a:rPr lang="ru-RU" dirty="0"/>
              <a:t>с текстом 'Главная страница':</a:t>
            </a:r>
          </a:p>
          <a:p>
            <a:br>
              <a:rPr lang="en" dirty="0">
                <a:solidFill>
                  <a:srgbClr val="D6D6D6"/>
                </a:solidFill>
                <a:latin typeface="YS Text"/>
              </a:rPr>
            </a:br>
            <a:endParaRPr lang="en" b="0" i="0" dirty="0">
              <a:solidFill>
                <a:srgbClr val="D6D6D6"/>
              </a:solidFill>
              <a:effectLst/>
              <a:latin typeface="YS Text"/>
            </a:endParaRPr>
          </a:p>
        </p:txBody>
      </p: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576A9D16-6C42-194D-AE5B-89B0D3E51AD8}"/>
              </a:ext>
            </a:extLst>
          </p:cNvPr>
          <p:cNvSpPr/>
          <p:nvPr/>
        </p:nvSpPr>
        <p:spPr>
          <a:xfrm>
            <a:off x="5266170" y="3426864"/>
            <a:ext cx="829830" cy="152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71F5FF-B4B2-224D-BAB4-D5B1403B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52778"/>
            <a:ext cx="5784201" cy="1365215"/>
          </a:xfrm>
          <a:prstGeom prst="rect">
            <a:avLst/>
          </a:prstGeom>
        </p:spPr>
      </p:pic>
      <p:sp>
        <p:nvSpPr>
          <p:cNvPr id="13" name="Стрелка вниз 12">
            <a:extLst>
              <a:ext uri="{FF2B5EF4-FFF2-40B4-BE49-F238E27FC236}">
                <a16:creationId xmlns:a16="http://schemas.microsoft.com/office/drawing/2014/main" id="{2C790779-0608-3C42-80EE-64583FA48C64}"/>
              </a:ext>
            </a:extLst>
          </p:cNvPr>
          <p:cNvSpPr/>
          <p:nvPr/>
        </p:nvSpPr>
        <p:spPr>
          <a:xfrm>
            <a:off x="7945698" y="4632376"/>
            <a:ext cx="1254271" cy="447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F3ED0EE-60DD-CD4D-80D1-8C40AA94CAC5}"/>
              </a:ext>
            </a:extLst>
          </p:cNvPr>
          <p:cNvSpPr/>
          <p:nvPr/>
        </p:nvSpPr>
        <p:spPr>
          <a:xfrm>
            <a:off x="5584490" y="5105625"/>
            <a:ext cx="1388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преобразует этот объект в страницу: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7C49F52-B6C5-1D46-90AB-4C303A5D6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853" y="5105625"/>
            <a:ext cx="4623790" cy="127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7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Что такое </a:t>
            </a:r>
            <a:r>
              <a:rPr lang="ru-RU" b="1" dirty="0" err="1"/>
              <a:t>фреймворки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6B758A-7552-6743-BA74-EAA583F8D533}"/>
              </a:ext>
            </a:extLst>
          </p:cNvPr>
          <p:cNvSpPr/>
          <p:nvPr/>
        </p:nvSpPr>
        <p:spPr>
          <a:xfrm>
            <a:off x="590060" y="4692252"/>
            <a:ext cx="108442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Исходная пустая квартира с коммуникациями — это и есть аналог </a:t>
            </a:r>
            <a:r>
              <a:rPr lang="ru-RU" b="1" dirty="0" err="1"/>
              <a:t>фреймворка</a:t>
            </a:r>
            <a:r>
              <a:rPr lang="ru-RU" dirty="0"/>
              <a:t>, основа проекта. Перенести несущие стены или сделать из квартиры самолёт не получится, но всё, что внутри, можно менять в широких пределах. Мраморный пол, махровый халат в ванной и мягкий кот? На здоровье. Чёрные стены, кованые шторы и свирепый доберман? Пожалуйста. </a:t>
            </a:r>
          </a:p>
          <a:p>
            <a:r>
              <a:rPr lang="ru-RU" dirty="0"/>
              <a:t>Можно сделать что угодно. Фреймворк позволит быстро обустроиться и жить с комфортом.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BE0CD6A-9F9E-B84B-A629-9DD06A1764C8}"/>
              </a:ext>
            </a:extLst>
          </p:cNvPr>
          <p:cNvSpPr/>
          <p:nvPr/>
        </p:nvSpPr>
        <p:spPr>
          <a:xfrm>
            <a:off x="590060" y="1398870"/>
            <a:ext cx="5688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постройке дома, например, можно всё сделать самостоятельно: изготовить кирпичи и сложить стены, напилить досок и сколотить окна, двери и табуретки. Изготовить плитку для ванной, трубы и тысячу других вещей. </a:t>
            </a:r>
          </a:p>
          <a:p>
            <a:r>
              <a:rPr lang="ru-RU" dirty="0"/>
              <a:t>Это будет долго, дорого, неэффективно и сложно в обслуживании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А можно купить готовую квартиру: у неё есть внешние стены, подведена вода, отопление, канализация и свет. Останется установить внутренние стены, наклеить обои, расставить мебель и поставить чайник. 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24320E-C653-EC45-B49A-19D87F33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35" y="636662"/>
            <a:ext cx="5880712" cy="39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3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Переменные из </a:t>
            </a:r>
            <a:r>
              <a:rPr lang="en" b="1" dirty="0"/>
              <a:t>URL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20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17D222-35AA-564D-B5F1-10BA44E63CDC}"/>
              </a:ext>
            </a:extLst>
          </p:cNvPr>
          <p:cNvSpPr/>
          <p:nvPr/>
        </p:nvSpPr>
        <p:spPr>
          <a:xfrm>
            <a:off x="590060" y="1520114"/>
            <a:ext cx="9904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в шаблоне адреса использована переменная — то </a:t>
            </a:r>
            <a:r>
              <a:rPr lang="en" dirty="0"/>
              <a:t>view-</a:t>
            </a:r>
            <a:r>
              <a:rPr lang="ru-RU" dirty="0"/>
              <a:t>функция должна принимать эту переменную.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FAD5C0-E309-D644-8CBB-7CB00A7D49CD}"/>
              </a:ext>
            </a:extLst>
          </p:cNvPr>
          <p:cNvSpPr/>
          <p:nvPr/>
        </p:nvSpPr>
        <p:spPr>
          <a:xfrm>
            <a:off x="590060" y="2166445"/>
            <a:ext cx="4674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Допустим, в файле </a:t>
            </a:r>
            <a:r>
              <a:rPr lang="en" i="1" dirty="0"/>
              <a:t>catalog/</a:t>
            </a:r>
            <a:r>
              <a:rPr lang="en" i="1" dirty="0" err="1"/>
              <a:t>urls.py</a:t>
            </a:r>
            <a:r>
              <a:rPr lang="en" dirty="0"/>
              <a:t> </a:t>
            </a:r>
            <a:r>
              <a:rPr lang="ru-RU" dirty="0"/>
              <a:t>для обработки запросов вида </a:t>
            </a:r>
            <a:r>
              <a:rPr lang="en" dirty="0"/>
              <a:t>http://</a:t>
            </a:r>
            <a:r>
              <a:rPr lang="en" dirty="0" err="1"/>
              <a:t>acme.not</a:t>
            </a:r>
            <a:r>
              <a:rPr lang="en" dirty="0"/>
              <a:t>/catalog/kangaroo/ </a:t>
            </a:r>
            <a:r>
              <a:rPr lang="ru-RU" dirty="0"/>
              <a:t>подготовлен такой шаблон адреса: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0402EF-850D-6543-A9AA-9EE80DCD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07" y="1925771"/>
            <a:ext cx="5114838" cy="249769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FA898F9-9B0D-0B4A-A860-2EF39A3A7EC4}"/>
              </a:ext>
            </a:extLst>
          </p:cNvPr>
          <p:cNvSpPr/>
          <p:nvPr/>
        </p:nvSpPr>
        <p:spPr>
          <a:xfrm>
            <a:off x="590060" y="3705808"/>
            <a:ext cx="33837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шаблоне адреса используется переменная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эту переменную должна принимать на вход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вызывается для этого шаблона: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9E1672-08EB-AF46-8536-B64D3EEB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37" y="4869204"/>
            <a:ext cx="5007183" cy="15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7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Веб-страницы: язык </a:t>
            </a:r>
            <a:r>
              <a:rPr lang="en" b="1" dirty="0"/>
              <a:t>HTML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21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17D222-35AA-564D-B5F1-10BA44E63CDC}"/>
              </a:ext>
            </a:extLst>
          </p:cNvPr>
          <p:cNvSpPr/>
          <p:nvPr/>
        </p:nvSpPr>
        <p:spPr>
          <a:xfrm>
            <a:off x="590060" y="1520114"/>
            <a:ext cx="9904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Путь от получения запроса до отправки ответа подготовлен, в общих чертах он выглядит так: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A0E79B-8F44-254D-91E0-AF4FC58228D2}"/>
              </a:ext>
            </a:extLst>
          </p:cNvPr>
          <p:cNvSpPr/>
          <p:nvPr/>
        </p:nvSpPr>
        <p:spPr>
          <a:xfrm>
            <a:off x="590059" y="1909300"/>
            <a:ext cx="10763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отправляет запрос (щёлкает по ссылке или набирает адрес в адресной строке браузера): например,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http://www.acme.not/nice/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CC214-607D-7F4F-A7CF-09F91A5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44" y="2232465"/>
            <a:ext cx="2917774" cy="149341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F0367D7-93BE-774B-B2DB-BCE10FBB4BC8}"/>
              </a:ext>
            </a:extLst>
          </p:cNvPr>
          <p:cNvSpPr/>
          <p:nvPr/>
        </p:nvSpPr>
        <p:spPr>
          <a:xfrm>
            <a:off x="590059" y="2575486"/>
            <a:ext cx="6340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2. Django </a:t>
            </a:r>
            <a:r>
              <a:rPr lang="ru-RU" dirty="0"/>
              <a:t>сравнивает относительный адрес полученного запроса с шаблонами путей маршрутизатора в файле </a:t>
            </a:r>
            <a:r>
              <a:rPr lang="en" i="1" dirty="0" err="1"/>
              <a:t>urls.py</a:t>
            </a:r>
            <a:r>
              <a:rPr lang="en" dirty="0"/>
              <a:t> </a:t>
            </a:r>
            <a:r>
              <a:rPr lang="ru-RU" dirty="0"/>
              <a:t>и находит совпадение: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" dirty="0"/>
              <a:t>Django </a:t>
            </a:r>
            <a:r>
              <a:rPr lang="ru-RU" dirty="0"/>
              <a:t>вызывает </a:t>
            </a:r>
            <a:r>
              <a:rPr lang="en" dirty="0"/>
              <a:t>view-</a:t>
            </a:r>
            <a:r>
              <a:rPr lang="ru-RU" dirty="0"/>
              <a:t>функцию </a:t>
            </a:r>
            <a:r>
              <a:rPr lang="en" dirty="0" err="1"/>
              <a:t>nice_page</a:t>
            </a:r>
            <a:r>
              <a:rPr lang="en" dirty="0"/>
              <a:t>() </a:t>
            </a:r>
            <a:r>
              <a:rPr lang="ru-RU" dirty="0"/>
              <a:t>из файла </a:t>
            </a:r>
            <a:r>
              <a:rPr lang="en" i="1" dirty="0" err="1"/>
              <a:t>views.py</a:t>
            </a:r>
            <a:r>
              <a:rPr lang="en" dirty="0"/>
              <a:t>. </a:t>
            </a:r>
            <a:r>
              <a:rPr lang="ru-RU" dirty="0"/>
              <a:t>Эта функция выполняет какие-то действия для подготовки ответа и возвращает объект </a:t>
            </a:r>
            <a:r>
              <a:rPr lang="en" dirty="0" err="1"/>
              <a:t>HttpResponse</a:t>
            </a:r>
            <a:r>
              <a:rPr lang="en" dirty="0"/>
              <a:t>, </a:t>
            </a:r>
            <a:r>
              <a:rPr lang="ru-RU" dirty="0"/>
              <a:t>который содержит текстовую строку. 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4. </a:t>
            </a:r>
            <a:r>
              <a:rPr lang="ru-RU" dirty="0"/>
              <a:t>Содержимое ответа по </a:t>
            </a:r>
            <a:r>
              <a:rPr lang="en" dirty="0"/>
              <a:t>HTTP </a:t>
            </a:r>
            <a:r>
              <a:rPr lang="ru-RU" dirty="0"/>
              <a:t>передаётся в браузер пользователя, и браузер отображает полученную </a:t>
            </a:r>
            <a:endParaRPr lang="en-US" dirty="0"/>
          </a:p>
          <a:p>
            <a:r>
              <a:rPr lang="ru-RU" dirty="0"/>
              <a:t>строку на экране: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5EA2B9-912E-3B4C-BCD3-89EE1645E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891" y="3962084"/>
            <a:ext cx="4458769" cy="1296521"/>
          </a:xfrm>
          <a:prstGeom prst="rect">
            <a:avLst/>
          </a:prstGeom>
        </p:spPr>
      </p:pic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3F4B89CA-7BAF-E54B-93E6-34A0C31387A4}"/>
              </a:ext>
            </a:extLst>
          </p:cNvPr>
          <p:cNvSpPr/>
          <p:nvPr/>
        </p:nvSpPr>
        <p:spPr>
          <a:xfrm>
            <a:off x="6443529" y="2492496"/>
            <a:ext cx="546931" cy="27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51C71D55-8AA2-574C-A042-3CC091B92ABA}"/>
              </a:ext>
            </a:extLst>
          </p:cNvPr>
          <p:cNvSpPr/>
          <p:nvPr/>
        </p:nvSpPr>
        <p:spPr>
          <a:xfrm>
            <a:off x="6084606" y="4307080"/>
            <a:ext cx="478564" cy="30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CB15C45-FC89-3D45-83B6-DD5044505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866" y="5423596"/>
            <a:ext cx="4797042" cy="804412"/>
          </a:xfrm>
          <a:prstGeom prst="rect">
            <a:avLst/>
          </a:prstGeom>
        </p:spPr>
      </p:pic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93569723-6C34-8F4C-AF75-E67113F998EA}"/>
              </a:ext>
            </a:extLst>
          </p:cNvPr>
          <p:cNvSpPr/>
          <p:nvPr/>
        </p:nvSpPr>
        <p:spPr>
          <a:xfrm>
            <a:off x="3349951" y="5708089"/>
            <a:ext cx="1495514" cy="24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5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Веб-страницы: язык </a:t>
            </a:r>
            <a:r>
              <a:rPr lang="en" b="1" dirty="0"/>
              <a:t>HTML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A0E79B-8F44-254D-91E0-AF4FC58228D2}"/>
              </a:ext>
            </a:extLst>
          </p:cNvPr>
          <p:cNvSpPr/>
          <p:nvPr/>
        </p:nvSpPr>
        <p:spPr>
          <a:xfrm>
            <a:off x="590060" y="1456373"/>
            <a:ext cx="107637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форматирования веб-страниц был придуман </a:t>
            </a:r>
            <a:r>
              <a:rPr lang="ru-RU" b="1" dirty="0"/>
              <a:t>язык разметки </a:t>
            </a:r>
            <a:r>
              <a:rPr lang="en" b="1" dirty="0"/>
              <a:t>HTML</a:t>
            </a:r>
            <a:r>
              <a:rPr lang="en" dirty="0"/>
              <a:t>. </a:t>
            </a:r>
            <a:r>
              <a:rPr lang="ru-RU" dirty="0"/>
              <a:t>Сервер возвращает текстовую строку со встроенными в неё метками на языке </a:t>
            </a:r>
            <a:r>
              <a:rPr lang="en" dirty="0"/>
              <a:t>HTML, </a:t>
            </a:r>
            <a:r>
              <a:rPr lang="ru-RU" dirty="0"/>
              <a:t>а браузер преобразует размеченный текст в красивую и читаемую страницу. </a:t>
            </a:r>
          </a:p>
          <a:p>
            <a:r>
              <a:rPr lang="ru-RU" dirty="0"/>
              <a:t>Ссылки, интерактивные элементы, цветной текст или фон, заголовки, распределение текста по колонкам, встроенные в страницу картинки — всё это описывается кодом </a:t>
            </a:r>
            <a:r>
              <a:rPr lang="en" dirty="0"/>
              <a:t>HTML.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A5802E-5DAD-9C45-AA75-9C9A4449C777}"/>
              </a:ext>
            </a:extLst>
          </p:cNvPr>
          <p:cNvSpPr/>
          <p:nvPr/>
        </p:nvSpPr>
        <p:spPr>
          <a:xfrm>
            <a:off x="590060" y="3036892"/>
            <a:ext cx="110664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 страницы размечается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специальными текстовыми метками: они указывают браузеру, как интерпретировать содержимое. Теги определяют вид, положение, поведение и многие другие свойства элементов на странице. В коде страницы они заключаются в угловые скобки: 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имя_тега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Теги бывают парными и одиночными.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Парные теги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состоят из «двух частей», у них есть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тег 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имя_тега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закрывающий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имя_тега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(в закрывающем теге перед именем ставится слеш /). Двойные теги влияют на отображение того текста, который размещён между ними: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одиночных тегов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 закрывающей части: например, одиночный тег &lt;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 прерывает строку (текст после этого тега будет перенесён на новую строчку), и закрывающий тег ему не нужен.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F49EE-9E5E-F646-B77C-863E047B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82" y="5013756"/>
            <a:ext cx="6076772" cy="3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57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Веб-страницы: язык </a:t>
            </a:r>
            <a:r>
              <a:rPr lang="en" b="1" dirty="0"/>
              <a:t>HTML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A0E79B-8F44-254D-91E0-AF4FC58228D2}"/>
              </a:ext>
            </a:extLst>
          </p:cNvPr>
          <p:cNvSpPr/>
          <p:nvPr/>
        </p:nvSpPr>
        <p:spPr>
          <a:xfrm>
            <a:off x="590060" y="1328640"/>
            <a:ext cx="10763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Вот небольшой фрагмент </a:t>
            </a:r>
            <a:r>
              <a:rPr lang="en" dirty="0"/>
              <a:t>HTML-</a:t>
            </a:r>
            <a:r>
              <a:rPr lang="ru-RU" dirty="0"/>
              <a:t>кода:</a:t>
            </a:r>
            <a:endParaRPr lang="en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26CCF9-7F6A-4E46-AE7B-8F27C34F235A}"/>
              </a:ext>
            </a:extLst>
          </p:cNvPr>
          <p:cNvSpPr/>
          <p:nvPr/>
        </p:nvSpPr>
        <p:spPr>
          <a:xfrm>
            <a:off x="697906" y="1907082"/>
            <a:ext cx="104077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&lt;h1&gt;Смотри-ка, это не просто текст, а заголовок!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)&lt;/h1&gt;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&lt;h3&gt;А это заголовок помельче, третьего уровня&lt;/h3&gt;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&gt;А вот просто абзац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текста&lt;/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&gt;Абзацы отделяются друг от друга&lt;/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строка разорвана&lt;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&gt;тегом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текст без HTML-форматирования,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даже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строкам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слипнется в одну линию</a:t>
            </a:r>
          </a:p>
        </p:txBody>
      </p:sp>
    </p:spTree>
    <p:extLst>
      <p:ext uri="{BB962C8B-B14F-4D97-AF65-F5344CB8AC3E}">
        <p14:creationId xmlns:p14="http://schemas.microsoft.com/office/powerpoint/2010/main" val="381038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Структура </a:t>
            </a:r>
            <a:r>
              <a:rPr lang="en" b="1" dirty="0"/>
              <a:t>HTML-</a:t>
            </a:r>
            <a:r>
              <a:rPr lang="ru-RU" b="1" dirty="0"/>
              <a:t>документа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A0E79B-8F44-254D-91E0-AF4FC58228D2}"/>
              </a:ext>
            </a:extLst>
          </p:cNvPr>
          <p:cNvSpPr/>
          <p:nvPr/>
        </p:nvSpPr>
        <p:spPr>
          <a:xfrm>
            <a:off x="590060" y="1328640"/>
            <a:ext cx="10763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Согласно стандартам языка, первым тегом в коде должен быть </a:t>
            </a:r>
            <a:r>
              <a:rPr lang="ru-RU" b="1" dirty="0"/>
              <a:t>&lt;!</a:t>
            </a:r>
            <a:r>
              <a:rPr lang="en" b="1" dirty="0"/>
              <a:t>DOCTYPE html&gt;</a:t>
            </a:r>
            <a:r>
              <a:rPr lang="en" dirty="0"/>
              <a:t>: </a:t>
            </a:r>
            <a:r>
              <a:rPr lang="ru-RU" dirty="0"/>
              <a:t>он сообщает браузеру, что страница написана на языке </a:t>
            </a:r>
            <a:r>
              <a:rPr lang="en" dirty="0"/>
              <a:t>HTML 5-</a:t>
            </a:r>
            <a:r>
              <a:rPr lang="ru-RU" dirty="0"/>
              <a:t>й версии Версия языка в теге явно не указывается, и именно по этому признаку браузер понимает, что применена пятая версия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br>
              <a:rPr lang="ru-RU" dirty="0"/>
            </a:br>
            <a:endParaRPr lang="en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FE653F-CC96-334B-8F60-295D9A9FEC1E}"/>
              </a:ext>
            </a:extLst>
          </p:cNvPr>
          <p:cNvSpPr/>
          <p:nvPr/>
        </p:nvSpPr>
        <p:spPr>
          <a:xfrm>
            <a:off x="706453" y="2532691"/>
            <a:ext cx="54123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тега </a:t>
            </a:r>
            <a:r>
              <a:rPr lang="ru-RU" b="1" dirty="0"/>
              <a:t>&lt;!</a:t>
            </a:r>
            <a:r>
              <a:rPr lang="en" b="1" dirty="0"/>
              <a:t>DOCTYPE html&gt; </a:t>
            </a:r>
            <a:r>
              <a:rPr lang="ru-RU" dirty="0"/>
              <a:t>размещается тег </a:t>
            </a:r>
            <a:r>
              <a:rPr lang="ru-RU" b="1" dirty="0"/>
              <a:t>&lt;</a:t>
            </a:r>
            <a:r>
              <a:rPr lang="en" b="1" dirty="0"/>
              <a:t>html </a:t>
            </a:r>
            <a:r>
              <a:rPr lang="en" b="1" dirty="0" err="1"/>
              <a:t>lang</a:t>
            </a:r>
            <a:r>
              <a:rPr lang="en" b="1" dirty="0"/>
              <a:t>="</a:t>
            </a:r>
            <a:r>
              <a:rPr lang="en" b="1" dirty="0" err="1"/>
              <a:t>ru</a:t>
            </a:r>
            <a:r>
              <a:rPr lang="en" b="1" dirty="0"/>
              <a:t>"&gt;...&lt;/html&gt;</a:t>
            </a:r>
            <a:r>
              <a:rPr lang="en" dirty="0"/>
              <a:t>: </a:t>
            </a:r>
            <a:r>
              <a:rPr lang="ru-RU" dirty="0"/>
              <a:t>весь </a:t>
            </a:r>
            <a:r>
              <a:rPr lang="en" dirty="0"/>
              <a:t>HTML-</a:t>
            </a:r>
            <a:r>
              <a:rPr lang="ru-RU" dirty="0"/>
              <a:t>код страницы должен содержаться внутри этого тега. Необязательный атрибут </a:t>
            </a:r>
            <a:r>
              <a:rPr lang="en" dirty="0" err="1"/>
              <a:t>lang</a:t>
            </a:r>
            <a:r>
              <a:rPr lang="en" dirty="0"/>
              <a:t> </a:t>
            </a:r>
            <a:r>
              <a:rPr lang="ru-RU" dirty="0"/>
              <a:t>указывает, на каком языке написано содержимое страницы.</a:t>
            </a:r>
          </a:p>
          <a:p>
            <a:r>
              <a:rPr lang="ru-RU" dirty="0"/>
              <a:t>В тег </a:t>
            </a:r>
            <a:r>
              <a:rPr lang="ru-RU" b="1" dirty="0"/>
              <a:t>&lt;</a:t>
            </a:r>
            <a:r>
              <a:rPr lang="en" b="1" dirty="0"/>
              <a:t>html&gt; </a:t>
            </a:r>
            <a:r>
              <a:rPr lang="ru-RU" dirty="0"/>
              <a:t>обычно вложены два структурирующих тега: </a:t>
            </a:r>
            <a:r>
              <a:rPr lang="ru-RU" b="1" dirty="0"/>
              <a:t>&lt;</a:t>
            </a:r>
            <a:r>
              <a:rPr lang="en" b="1" dirty="0"/>
              <a:t>head&gt;...&lt;/head&gt; </a:t>
            </a:r>
            <a:r>
              <a:rPr lang="en" dirty="0"/>
              <a:t>(</a:t>
            </a:r>
            <a:r>
              <a:rPr lang="ru-RU" dirty="0"/>
              <a:t>англ. «голова») и </a:t>
            </a:r>
            <a:r>
              <a:rPr lang="ru-RU" b="1" dirty="0"/>
              <a:t>&lt;</a:t>
            </a:r>
            <a:r>
              <a:rPr lang="en" b="1" dirty="0"/>
              <a:t>body&gt;...&lt;/body&gt; </a:t>
            </a:r>
            <a:r>
              <a:rPr lang="en" dirty="0"/>
              <a:t>(</a:t>
            </a:r>
            <a:r>
              <a:rPr lang="ru-RU" dirty="0"/>
              <a:t>англ. «тело»).</a:t>
            </a:r>
          </a:p>
          <a:p>
            <a:r>
              <a:rPr lang="ru-RU" dirty="0"/>
              <a:t>Тег </a:t>
            </a:r>
            <a:r>
              <a:rPr lang="ru-RU" b="1" dirty="0"/>
              <a:t>&lt;</a:t>
            </a:r>
            <a:r>
              <a:rPr lang="en" b="1" dirty="0"/>
              <a:t>head&gt; </a:t>
            </a:r>
            <a:r>
              <a:rPr lang="ru-RU" dirty="0"/>
              <a:t>содержит служебную информацию о странице. </a:t>
            </a:r>
          </a:p>
          <a:p>
            <a:r>
              <a:rPr lang="ru-RU" dirty="0"/>
              <a:t>Тег </a:t>
            </a:r>
            <a:r>
              <a:rPr lang="ru-RU" b="1" dirty="0"/>
              <a:t>&lt;</a:t>
            </a:r>
            <a:r>
              <a:rPr lang="en" b="1" dirty="0"/>
              <a:t>body&gt; </a:t>
            </a:r>
            <a:r>
              <a:rPr lang="ru-RU" dirty="0"/>
              <a:t>обрамляет тело </a:t>
            </a:r>
            <a:r>
              <a:rPr lang="en" dirty="0"/>
              <a:t>HTML-</a:t>
            </a:r>
            <a:r>
              <a:rPr lang="ru-RU" dirty="0"/>
              <a:t>страницы; именно в теле размещается содержимое, которое будет показано пользователю.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876686-D63E-534D-B01B-FEDCF0BFD47E}"/>
              </a:ext>
            </a:extLst>
          </p:cNvPr>
          <p:cNvSpPr/>
          <p:nvPr/>
        </p:nvSpPr>
        <p:spPr>
          <a:xfrm>
            <a:off x="6118789" y="2708614"/>
            <a:ext cx="58400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&lt;!-- Это информация для браузера: «Страница написана на 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HTML5!» --&gt;</a:t>
            </a:r>
            <a:r>
              <a:rPr lang="en" sz="1200" dirty="0">
                <a:solidFill>
                  <a:srgbClr val="D6D6D6"/>
                </a:solidFill>
                <a:latin typeface="Menlo" panose="020B0609030804020204" pitchFamily="49" charset="0"/>
              </a:rPr>
              <a:t> </a:t>
            </a:r>
            <a:endParaRPr lang="ru-RU" sz="1200" dirty="0">
              <a:solidFill>
                <a:srgbClr val="D6D6D6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FF5370"/>
                </a:solidFill>
                <a:latin typeface="Menlo" panose="020B0609030804020204" pitchFamily="49" charset="0"/>
              </a:rPr>
              <a:t>&lt;!DOCTYPE </a:t>
            </a:r>
            <a:r>
              <a:rPr lang="en" sz="1200" b="1" dirty="0">
                <a:solidFill>
                  <a:srgbClr val="FF5370"/>
                </a:solidFill>
                <a:latin typeface="Menlo" panose="020B0609030804020204" pitchFamily="49" charset="0"/>
              </a:rPr>
              <a:t>html</a:t>
            </a:r>
            <a:r>
              <a:rPr lang="en" sz="1200" dirty="0">
                <a:solidFill>
                  <a:srgbClr val="FF5370"/>
                </a:solidFill>
                <a:latin typeface="Menlo" panose="020B0609030804020204" pitchFamily="49" charset="0"/>
              </a:rPr>
              <a:t>&gt;</a:t>
            </a:r>
            <a:r>
              <a:rPr lang="en" sz="1200" dirty="0">
                <a:solidFill>
                  <a:srgbClr val="D6D6D6"/>
                </a:solidFill>
                <a:latin typeface="Menlo" panose="020B0609030804020204" pitchFamily="49" charset="0"/>
              </a:rPr>
              <a:t> </a:t>
            </a:r>
            <a:endParaRPr lang="ru-RU" sz="1200" dirty="0">
              <a:solidFill>
                <a:srgbClr val="D6D6D6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&lt;!--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Весь код страницы должен быть внутри тега &lt;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html&gt; --&gt;</a:t>
            </a:r>
            <a:r>
              <a:rPr lang="en" sz="1200" dirty="0">
                <a:solidFill>
                  <a:srgbClr val="D6D6D6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&lt;</a:t>
            </a:r>
            <a:r>
              <a:rPr lang="en" sz="1200" dirty="0">
                <a:solidFill>
                  <a:srgbClr val="F07178"/>
                </a:solidFill>
                <a:latin typeface="Menlo" panose="020B0609030804020204" pitchFamily="49" charset="0"/>
              </a:rPr>
              <a:t>html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 </a:t>
            </a:r>
            <a:r>
              <a:rPr lang="en" sz="1200" dirty="0" err="1">
                <a:solidFill>
                  <a:srgbClr val="F78C6C"/>
                </a:solidFill>
                <a:latin typeface="Menlo" panose="020B0609030804020204" pitchFamily="49" charset="0"/>
              </a:rPr>
              <a:t>lang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=</a:t>
            </a:r>
            <a:r>
              <a:rPr lang="en" sz="1200" dirty="0">
                <a:solidFill>
                  <a:srgbClr val="C3E88D"/>
                </a:solidFill>
                <a:latin typeface="Menlo" panose="020B0609030804020204" pitchFamily="49" charset="0"/>
              </a:rPr>
              <a:t>"</a:t>
            </a:r>
            <a:r>
              <a:rPr lang="en" sz="1200" dirty="0" err="1">
                <a:solidFill>
                  <a:srgbClr val="C3E88D"/>
                </a:solidFill>
                <a:latin typeface="Menlo" panose="020B0609030804020204" pitchFamily="49" charset="0"/>
              </a:rPr>
              <a:t>ru</a:t>
            </a:r>
            <a:r>
              <a:rPr lang="en" sz="1200" dirty="0">
                <a:solidFill>
                  <a:srgbClr val="C3E88D"/>
                </a:solidFill>
                <a:latin typeface="Menlo" panose="020B0609030804020204" pitchFamily="49" charset="0"/>
              </a:rPr>
              <a:t>"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&gt;</a:t>
            </a:r>
            <a:r>
              <a:rPr lang="en" sz="1200" dirty="0">
                <a:solidFill>
                  <a:srgbClr val="D6D6D6"/>
                </a:solidFill>
                <a:latin typeface="Menlo" panose="020B0609030804020204" pitchFamily="49" charset="0"/>
              </a:rPr>
              <a:t> </a:t>
            </a:r>
            <a:endParaRPr lang="ru-RU" sz="1200" dirty="0">
              <a:solidFill>
                <a:srgbClr val="D6D6D6"/>
              </a:solidFill>
              <a:latin typeface="Menlo" panose="020B0609030804020204" pitchFamily="49" charset="0"/>
            </a:endParaRPr>
          </a:p>
          <a:p>
            <a:r>
              <a:rPr lang="ru-RU" sz="1200" dirty="0">
                <a:solidFill>
                  <a:srgbClr val="D6D6D6"/>
                </a:solidFill>
                <a:latin typeface="Menlo" panose="020B0609030804020204" pitchFamily="49" charset="0"/>
              </a:rPr>
              <a:t>  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&lt;</a:t>
            </a:r>
            <a:r>
              <a:rPr lang="en" sz="1200" dirty="0">
                <a:solidFill>
                  <a:srgbClr val="F07178"/>
                </a:solidFill>
                <a:latin typeface="Menlo" panose="020B0609030804020204" pitchFamily="49" charset="0"/>
              </a:rPr>
              <a:t>head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&gt;</a:t>
            </a:r>
            <a:r>
              <a:rPr lang="en" sz="1200" dirty="0">
                <a:solidFill>
                  <a:srgbClr val="D6D6D6"/>
                </a:solidFill>
                <a:latin typeface="Menlo" panose="020B0609030804020204" pitchFamily="49" charset="0"/>
              </a:rPr>
              <a:t> </a:t>
            </a:r>
            <a:endParaRPr lang="ru-RU" sz="1200" dirty="0">
              <a:solidFill>
                <a:srgbClr val="D6D6D6"/>
              </a:solidFill>
              <a:latin typeface="Menlo" panose="020B0609030804020204" pitchFamily="49" charset="0"/>
            </a:endParaRPr>
          </a:p>
          <a:p>
            <a:r>
              <a:rPr lang="ru-RU" sz="1200" dirty="0">
                <a:solidFill>
                  <a:srgbClr val="D6D6D6"/>
                </a:solidFill>
                <a:latin typeface="Menlo" panose="020B0609030804020204" pitchFamily="49" charset="0"/>
              </a:rPr>
              <a:t>     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&lt;!--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Здесь служебная информация --&gt;</a:t>
            </a:r>
            <a:r>
              <a:rPr lang="ru-RU" sz="1200" dirty="0">
                <a:solidFill>
                  <a:srgbClr val="D6D6D6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ru-RU" sz="1200" dirty="0">
                <a:solidFill>
                  <a:srgbClr val="D6D6D6"/>
                </a:solidFill>
                <a:latin typeface="Menlo" panose="020B0609030804020204" pitchFamily="49" charset="0"/>
              </a:rPr>
              <a:t>  </a:t>
            </a:r>
            <a:r>
              <a:rPr lang="ru-RU" sz="1200" dirty="0">
                <a:solidFill>
                  <a:srgbClr val="8796B0"/>
                </a:solidFill>
                <a:latin typeface="Menlo" panose="020B0609030804020204" pitchFamily="49" charset="0"/>
              </a:rPr>
              <a:t>&lt;/</a:t>
            </a:r>
            <a:r>
              <a:rPr lang="en" sz="1200" dirty="0">
                <a:solidFill>
                  <a:srgbClr val="F07178"/>
                </a:solidFill>
                <a:latin typeface="Menlo" panose="020B0609030804020204" pitchFamily="49" charset="0"/>
              </a:rPr>
              <a:t>head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&gt;</a:t>
            </a:r>
            <a:endParaRPr lang="ru-RU" sz="1200" dirty="0">
              <a:solidFill>
                <a:srgbClr val="8796B0"/>
              </a:solidFill>
              <a:latin typeface="Menlo" panose="020B0609030804020204" pitchFamily="49" charset="0"/>
            </a:endParaRPr>
          </a:p>
          <a:p>
            <a:r>
              <a:rPr lang="ru-RU" sz="1200" dirty="0">
                <a:solidFill>
                  <a:srgbClr val="8796B0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D6D6D6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&lt;</a:t>
            </a:r>
            <a:r>
              <a:rPr lang="en" sz="1200" dirty="0">
                <a:solidFill>
                  <a:srgbClr val="F07178"/>
                </a:solidFill>
                <a:latin typeface="Menlo" panose="020B0609030804020204" pitchFamily="49" charset="0"/>
              </a:rPr>
              <a:t>body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&gt;</a:t>
            </a:r>
            <a:r>
              <a:rPr lang="en" sz="1200" dirty="0">
                <a:solidFill>
                  <a:srgbClr val="D6D6D6"/>
                </a:solidFill>
                <a:latin typeface="Menlo" panose="020B0609030804020204" pitchFamily="49" charset="0"/>
              </a:rPr>
              <a:t> </a:t>
            </a:r>
            <a:endParaRPr lang="ru-RU" sz="1200" dirty="0">
              <a:solidFill>
                <a:srgbClr val="D6D6D6"/>
              </a:solidFill>
              <a:latin typeface="Menlo" panose="020B0609030804020204" pitchFamily="49" charset="0"/>
            </a:endParaRPr>
          </a:p>
          <a:p>
            <a:r>
              <a:rPr lang="ru-RU" sz="1200" dirty="0">
                <a:solidFill>
                  <a:srgbClr val="D6D6D6"/>
                </a:solidFill>
                <a:latin typeface="Menlo" panose="020B0609030804020204" pitchFamily="49" charset="0"/>
              </a:rPr>
              <a:t>     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&lt;!--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Здесь содержимое страницы, видимое пользователю --&gt;</a:t>
            </a:r>
            <a:r>
              <a:rPr lang="ru-RU" sz="1200" dirty="0">
                <a:solidFill>
                  <a:srgbClr val="D6D6D6"/>
                </a:solidFill>
                <a:latin typeface="Menlo" panose="020B0609030804020204" pitchFamily="49" charset="0"/>
              </a:rPr>
              <a:t>        </a:t>
            </a:r>
          </a:p>
          <a:p>
            <a:endParaRPr lang="ru-RU" sz="1200" dirty="0">
              <a:solidFill>
                <a:srgbClr val="D6D6D6"/>
              </a:solidFill>
              <a:latin typeface="Menlo" panose="020B0609030804020204" pitchFamily="49" charset="0"/>
            </a:endParaRPr>
          </a:p>
          <a:p>
            <a:r>
              <a:rPr lang="ru-RU" sz="1200" dirty="0">
                <a:solidFill>
                  <a:srgbClr val="D6D6D6"/>
                </a:solidFill>
                <a:latin typeface="Menlo" panose="020B0609030804020204" pitchFamily="49" charset="0"/>
              </a:rPr>
              <a:t>  </a:t>
            </a:r>
            <a:r>
              <a:rPr lang="ru-RU" sz="1200" dirty="0">
                <a:solidFill>
                  <a:srgbClr val="8796B0"/>
                </a:solidFill>
                <a:latin typeface="Menlo" panose="020B0609030804020204" pitchFamily="49" charset="0"/>
              </a:rPr>
              <a:t>&lt;/</a:t>
            </a:r>
            <a:r>
              <a:rPr lang="en" sz="1200" dirty="0">
                <a:solidFill>
                  <a:srgbClr val="F07178"/>
                </a:solidFill>
                <a:latin typeface="Menlo" panose="020B0609030804020204" pitchFamily="49" charset="0"/>
              </a:rPr>
              <a:t>body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&gt;</a:t>
            </a:r>
            <a:r>
              <a:rPr lang="en" sz="1200" dirty="0">
                <a:solidFill>
                  <a:srgbClr val="D6D6D6"/>
                </a:solidFill>
                <a:latin typeface="Menlo" panose="020B0609030804020204" pitchFamily="49" charset="0"/>
              </a:rPr>
              <a:t> </a:t>
            </a:r>
            <a:endParaRPr lang="ru-RU" sz="1200" dirty="0">
              <a:solidFill>
                <a:srgbClr val="D6D6D6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&lt;/</a:t>
            </a:r>
            <a:r>
              <a:rPr lang="en" sz="1200" dirty="0">
                <a:solidFill>
                  <a:srgbClr val="F07178"/>
                </a:solidFill>
                <a:latin typeface="Menlo" panose="020B0609030804020204" pitchFamily="49" charset="0"/>
              </a:rPr>
              <a:t>html</a:t>
            </a:r>
            <a:r>
              <a:rPr lang="en" sz="1200" dirty="0">
                <a:solidFill>
                  <a:srgbClr val="8796B0"/>
                </a:solidFill>
                <a:latin typeface="Menlo" panose="020B0609030804020204" pitchFamily="49" charset="0"/>
              </a:rPr>
              <a:t>&gt;</a:t>
            </a:r>
            <a:r>
              <a:rPr lang="en" sz="1200" dirty="0">
                <a:solidFill>
                  <a:srgbClr val="D6D6D6"/>
                </a:solidFill>
                <a:latin typeface="Menlo" panose="020B0609030804020204" pitchFamily="49" charset="0"/>
              </a:rPr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80476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en" b="1" dirty="0"/>
              <a:t>CSS: </a:t>
            </a:r>
            <a:r>
              <a:rPr lang="ru-RU" b="1" dirty="0"/>
              <a:t>стили, селекторы и синтаксис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A0E79B-8F44-254D-91E0-AF4FC58228D2}"/>
              </a:ext>
            </a:extLst>
          </p:cNvPr>
          <p:cNvSpPr/>
          <p:nvPr/>
        </p:nvSpPr>
        <p:spPr>
          <a:xfrm>
            <a:off x="590060" y="1328640"/>
            <a:ext cx="10763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Внешний вид элементов веб-страниц настраивают с помощью </a:t>
            </a:r>
            <a:r>
              <a:rPr lang="en" b="1" dirty="0"/>
              <a:t>CSS</a:t>
            </a:r>
            <a:r>
              <a:rPr lang="en" dirty="0"/>
              <a:t> (</a:t>
            </a:r>
            <a:r>
              <a:rPr lang="en" i="1" dirty="0"/>
              <a:t>Cascading Style Sheets</a:t>
            </a:r>
            <a:r>
              <a:rPr lang="en" dirty="0"/>
              <a:t>, «</a:t>
            </a:r>
            <a:r>
              <a:rPr lang="ru-RU" dirty="0"/>
              <a:t>каскадные таблицы стилей»). Это язык, предназначенный для оформления </a:t>
            </a:r>
            <a:r>
              <a:rPr lang="en" dirty="0"/>
              <a:t>HTML-</a:t>
            </a:r>
            <a:r>
              <a:rPr lang="ru-RU" dirty="0"/>
              <a:t>страниц. С его помощью можно описать размер, цвет и начертание шрифта, отступы элементов друг от друга и даже анимацию элементов.</a:t>
            </a:r>
            <a:endParaRPr lang="en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6C53D1-2732-EA45-AC31-8841225B068F}"/>
              </a:ext>
            </a:extLst>
          </p:cNvPr>
          <p:cNvSpPr/>
          <p:nvPr/>
        </p:nvSpPr>
        <p:spPr>
          <a:xfrm>
            <a:off x="800456" y="2750156"/>
            <a:ext cx="3942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скелет страницы; он хранит содержимое, разделённое на блоки, определяет структуру вложенности элементов и прочие конструктивные особенности.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внешний вид каждого из элементов этого «скелета».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9BF0E3-D830-B545-80F2-5D778738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16" y="2465615"/>
            <a:ext cx="6629637" cy="38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8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en" b="1" dirty="0"/>
              <a:t>CSS: </a:t>
            </a:r>
            <a:r>
              <a:rPr lang="ru-RU" b="1" dirty="0"/>
              <a:t>стили, селекторы и синтаксис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A0E79B-8F44-254D-91E0-AF4FC58228D2}"/>
              </a:ext>
            </a:extLst>
          </p:cNvPr>
          <p:cNvSpPr/>
          <p:nvPr/>
        </p:nvSpPr>
        <p:spPr>
          <a:xfrm>
            <a:off x="590060" y="1328640"/>
            <a:ext cx="10763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нас есть такой код</a:t>
            </a:r>
            <a:endParaRPr lang="en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466F8B6-3275-694A-8F31-2E0463B0127F}"/>
              </a:ext>
            </a:extLst>
          </p:cNvPr>
          <p:cNvSpPr/>
          <p:nvPr/>
        </p:nvSpPr>
        <p:spPr>
          <a:xfrm>
            <a:off x="590060" y="1862581"/>
            <a:ext cx="58400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&lt;header&gt;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nav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ul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&lt;li&gt;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&lt;a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href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="/"&gt;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Главная страница&lt;/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a&gt;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&lt;/li&gt;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&lt;li&gt;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&lt;a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href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="about/"&gt;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О сайте&lt;/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a&gt;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&lt;/li&gt;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ul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nav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&lt;/header&gt;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...</a:t>
            </a:r>
            <a:endParaRPr lang="ru-RU" sz="1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21099B-C125-D746-B85F-8A8C0A3D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41" y="2209147"/>
            <a:ext cx="5909120" cy="1137395"/>
          </a:xfrm>
          <a:prstGeom prst="rect">
            <a:avLst/>
          </a:prstGeom>
        </p:spPr>
      </p:pic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D74E4553-0065-8A47-A90C-96E366464631}"/>
              </a:ext>
            </a:extLst>
          </p:cNvPr>
          <p:cNvSpPr/>
          <p:nvPr/>
        </p:nvSpPr>
        <p:spPr>
          <a:xfrm>
            <a:off x="4597637" y="2350093"/>
            <a:ext cx="632389" cy="47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596F010-A595-8F4E-8146-774296D696DF}"/>
              </a:ext>
            </a:extLst>
          </p:cNvPr>
          <p:cNvSpPr/>
          <p:nvPr/>
        </p:nvSpPr>
        <p:spPr>
          <a:xfrm>
            <a:off x="744494" y="4540237"/>
            <a:ext cx="64304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Воображаемый заказчик посмотрел вёрстку и написал комментарий: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Сделайте красный фон для навигации; пункт меню той страницы, где находится пользователь, пусть будет белым. И пусть все пункты меню размещаются в строку, горизонтально. А ещё поиграйте со шрифтами — увеличьте размер и уберите засечки на буквах.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26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en" b="1" dirty="0"/>
              <a:t>CSS: </a:t>
            </a:r>
            <a:r>
              <a:rPr lang="ru-RU" b="1" dirty="0"/>
              <a:t>стили, селекторы и синтаксис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A0E79B-8F44-254D-91E0-AF4FC58228D2}"/>
              </a:ext>
            </a:extLst>
          </p:cNvPr>
          <p:cNvSpPr/>
          <p:nvPr/>
        </p:nvSpPr>
        <p:spPr>
          <a:xfrm>
            <a:off x="590060" y="1328640"/>
            <a:ext cx="10763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Итог</a:t>
            </a:r>
            <a:endParaRPr lang="en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466F8B6-3275-694A-8F31-2E0463B0127F}"/>
              </a:ext>
            </a:extLst>
          </p:cNvPr>
          <p:cNvSpPr/>
          <p:nvPr/>
        </p:nvSpPr>
        <p:spPr>
          <a:xfrm>
            <a:off x="590060" y="1862581"/>
            <a:ext cx="58400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&lt;header&gt;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&lt;!--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Красный фон для элемента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nav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--&gt;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nav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style="background: red;"&gt; 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ul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&lt;!--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Отобразить элемент в строку;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   установить размер шрифта в 20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px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  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применить шрифт без засечек --&gt;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li style="display: inline-block; font-size: 20px; font-family: sans-serif;"&gt;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&lt;!--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Шрифт покрасить в белый; --&gt;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&lt;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a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href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="/" style="color: white;"&gt;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Главная страница&lt;/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a&gt; 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&lt;/li&gt;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&lt;!--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Отобразить элемент в строку;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   установить размер шрифта в 20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px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  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применить шрифт без засечек --&gt;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li style="display: inline-block; font-size: 20px; font-family: sans-serif;"&gt;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&lt;a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href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="about/"&gt;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О сайте&lt;/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a&gt;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&lt;/li&gt;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ul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nav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&lt;/header&gt;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...</a:t>
            </a:r>
            <a:endParaRPr lang="ru-RU" sz="1200" dirty="0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D74E4553-0065-8A47-A90C-96E366464631}"/>
              </a:ext>
            </a:extLst>
          </p:cNvPr>
          <p:cNvSpPr/>
          <p:nvPr/>
        </p:nvSpPr>
        <p:spPr>
          <a:xfrm>
            <a:off x="4597637" y="2350093"/>
            <a:ext cx="632389" cy="47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53C1E9-2D2B-514D-B0A1-21FDEB5C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63" y="1532007"/>
            <a:ext cx="6281396" cy="16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55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1399690" cy="1325563"/>
          </a:xfrm>
        </p:spPr>
        <p:txBody>
          <a:bodyPr>
            <a:normAutofit/>
          </a:bodyPr>
          <a:lstStyle/>
          <a:p>
            <a:r>
              <a:rPr lang="ru-RU" b="1" dirty="0"/>
              <a:t>Фреймворк </a:t>
            </a:r>
            <a:r>
              <a:rPr lang="en" b="1" dirty="0"/>
              <a:t>Bootstrap: </a:t>
            </a:r>
            <a:r>
              <a:rPr lang="ru-RU" b="1" dirty="0"/>
              <a:t>быстрая </a:t>
            </a:r>
            <a:r>
              <a:rPr lang="en" b="1" dirty="0"/>
              <a:t>HTML-</a:t>
            </a:r>
            <a:r>
              <a:rPr lang="ru-RU" b="1" dirty="0"/>
              <a:t>вёрстка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7991D5-9EE5-254F-A8E0-58F034817FC4}"/>
              </a:ext>
            </a:extLst>
          </p:cNvPr>
          <p:cNvSpPr/>
          <p:nvPr/>
        </p:nvSpPr>
        <p:spPr>
          <a:xfrm>
            <a:off x="749182" y="1697972"/>
            <a:ext cx="109072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 из популярных решений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фреймворк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идея проста: </a:t>
            </a:r>
          </a:p>
          <a:p>
            <a:pPr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разработчику файл с готовыми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стилями.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подключает этот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к своим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страницам.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тегах своих страниц разработчик указывает определённые классы,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предустановленные в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описание и назначение есть в документации), — и в результате элемент страницы приобретает нарядный вид.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245165-780F-1245-ABD9-19D4B86761C7}"/>
              </a:ext>
            </a:extLst>
          </p:cNvPr>
          <p:cNvSpPr/>
          <p:nvPr/>
        </p:nvSpPr>
        <p:spPr>
          <a:xfrm>
            <a:off x="749182" y="3597576"/>
            <a:ext cx="52756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— найти подходящий стиль оформления элемента, перенести его в свою вёрстку и, возможно, чуть-чуть подправить.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Альбомы, шаблоны для блога, магазины — есть заготовки на все случаи жизни.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на эту красоту 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в специальном разделе на сайте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CFF158-A9A2-7644-B75A-C07315B22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72" y="3110466"/>
            <a:ext cx="4792207" cy="35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2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1399690" cy="1325563"/>
          </a:xfrm>
        </p:spPr>
        <p:txBody>
          <a:bodyPr>
            <a:normAutofit/>
          </a:bodyPr>
          <a:lstStyle/>
          <a:p>
            <a:r>
              <a:rPr lang="ru-RU" b="1" dirty="0"/>
              <a:t>Как подключить </a:t>
            </a:r>
            <a:r>
              <a:rPr lang="en" b="1" dirty="0"/>
              <a:t>Bootstrap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7991D5-9EE5-254F-A8E0-58F034817FC4}"/>
              </a:ext>
            </a:extLst>
          </p:cNvPr>
          <p:cNvSpPr/>
          <p:nvPr/>
        </p:nvSpPr>
        <p:spPr>
          <a:xfrm>
            <a:off x="759745" y="1558565"/>
            <a:ext cx="313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два способа подключить файл со стилями. Можно скачать файл </a:t>
            </a:r>
            <a:r>
              <a:rPr lang="en" i="1" dirty="0" err="1"/>
              <a:t>bootstrap.css</a:t>
            </a:r>
            <a:r>
              <a:rPr lang="en" dirty="0"/>
              <a:t>, </a:t>
            </a:r>
            <a:r>
              <a:rPr lang="ru-RU" dirty="0"/>
              <a:t>сохранить и подключить его из локальной директории: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08E4E2-394B-0544-8DA7-0EEE48A86D49}"/>
              </a:ext>
            </a:extLst>
          </p:cNvPr>
          <p:cNvSpPr/>
          <p:nvPr/>
        </p:nvSpPr>
        <p:spPr>
          <a:xfrm>
            <a:off x="759745" y="3204079"/>
            <a:ext cx="2735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можно подключить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расположенный на сервере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56A76F-1C06-3042-8552-25246B9CCFFB}"/>
              </a:ext>
            </a:extLst>
          </p:cNvPr>
          <p:cNvSpPr/>
          <p:nvPr/>
        </p:nvSpPr>
        <p:spPr>
          <a:xfrm>
            <a:off x="5102239" y="1558565"/>
            <a:ext cx="5840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&lt;head&gt;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...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&lt;link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rel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="stylesheet"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href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css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bootstrap.css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"&gt; 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...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&lt;/head&gt;</a:t>
            </a:r>
            <a:endParaRPr lang="ru-RU" sz="12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3A2250E-8EA4-1646-AAD0-E6087D335A6F}"/>
              </a:ext>
            </a:extLst>
          </p:cNvPr>
          <p:cNvSpPr/>
          <p:nvPr/>
        </p:nvSpPr>
        <p:spPr>
          <a:xfrm>
            <a:off x="4871502" y="3035893"/>
            <a:ext cx="58400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&lt;head&gt;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...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&lt;link 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href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="https://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cdn.jsdelivr.net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npm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/bootstrap@5.0.2/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dist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css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bootstrap.min.css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" 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rel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="stylesheet"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integrity="sha384-EVSTQN3/azprG1Anm3QDgpJLIm9Nao0Yz1ztcQTwFspd3yD65VohhpuuCOmLASjC" 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crossorigin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="anonymous"&gt;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...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&lt;/head&gt;</a:t>
            </a:r>
            <a:endParaRPr lang="ru-RU" sz="12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902A6B-A5EE-3C45-8B22-D2DC98CA4274}"/>
              </a:ext>
            </a:extLst>
          </p:cNvPr>
          <p:cNvSpPr/>
          <p:nvPr/>
        </p:nvSpPr>
        <p:spPr>
          <a:xfrm>
            <a:off x="759744" y="5692958"/>
            <a:ext cx="10182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 по подключению файлов со стилями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есть в документации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За что любят </a:t>
            </a:r>
            <a:r>
              <a:rPr lang="en" b="1" dirty="0"/>
              <a:t>Django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3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E50161-915A-D041-8035-CCD83F64BFFA}"/>
              </a:ext>
            </a:extLst>
          </p:cNvPr>
          <p:cNvSpPr/>
          <p:nvPr/>
        </p:nvSpPr>
        <p:spPr>
          <a:xfrm>
            <a:off x="754565" y="1773503"/>
            <a:ext cx="10440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Скорость разработки</a:t>
            </a:r>
            <a:r>
              <a:rPr lang="en-US" b="1" dirty="0"/>
              <a:t> - </a:t>
            </a:r>
            <a:r>
              <a:rPr lang="ru-RU" dirty="0"/>
              <a:t>Проект на </a:t>
            </a:r>
            <a:r>
              <a:rPr lang="en" dirty="0"/>
              <a:t>Django </a:t>
            </a:r>
            <a:r>
              <a:rPr lang="ru-RU" dirty="0"/>
              <a:t>состоит из приложений — блоков, как в конструкторе «</a:t>
            </a:r>
            <a:r>
              <a:rPr lang="ru-RU" dirty="0" err="1"/>
              <a:t>Лего</a:t>
            </a:r>
            <a:r>
              <a:rPr lang="ru-RU" dirty="0"/>
              <a:t>». Достаточно один раз написать полезное приложение — и можно использовать его в разных проектах, немного доработав. 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ru-RU" b="1" dirty="0"/>
              <a:t>Настраиваемая </a:t>
            </a:r>
            <a:r>
              <a:rPr lang="ru-RU" b="1" dirty="0" err="1"/>
              <a:t>админка</a:t>
            </a:r>
            <a:r>
              <a:rPr lang="en-US" b="1" dirty="0"/>
              <a:t> - </a:t>
            </a:r>
            <a:r>
              <a:rPr lang="ru-RU" dirty="0"/>
              <a:t>Система управления проектом (админ-зона проекта, «</a:t>
            </a:r>
            <a:r>
              <a:rPr lang="ru-RU" dirty="0" err="1"/>
              <a:t>админка</a:t>
            </a:r>
            <a:r>
              <a:rPr lang="ru-RU" dirty="0"/>
              <a:t>») в </a:t>
            </a:r>
            <a:r>
              <a:rPr lang="en" dirty="0"/>
              <a:t>Django </a:t>
            </a:r>
            <a:r>
              <a:rPr lang="ru-RU" dirty="0"/>
              <a:t>создаётся с минимальными усилиями. При необходимости её можно гибко настроить.</a:t>
            </a:r>
          </a:p>
          <a:p>
            <a:br>
              <a:rPr lang="ru-RU" dirty="0"/>
            </a:br>
            <a:r>
              <a:rPr lang="ru-RU" b="1" dirty="0"/>
              <a:t>Работа с базами данных</a:t>
            </a:r>
            <a:r>
              <a:rPr lang="en-US" b="1" dirty="0"/>
              <a:t> - </a:t>
            </a:r>
            <a:r>
              <a:rPr lang="ru-RU" dirty="0"/>
              <a:t>С базами данных </a:t>
            </a:r>
            <a:r>
              <a:rPr lang="en" dirty="0"/>
              <a:t>Django </a:t>
            </a:r>
            <a:r>
              <a:rPr lang="ru-RU" dirty="0"/>
              <a:t>общается через инструмент </a:t>
            </a:r>
            <a:r>
              <a:rPr lang="en" b="1" dirty="0"/>
              <a:t>Django ORM</a:t>
            </a:r>
            <a:r>
              <a:rPr lang="en" dirty="0"/>
              <a:t> (</a:t>
            </a:r>
            <a:r>
              <a:rPr lang="ru-RU" dirty="0"/>
              <a:t>англ. </a:t>
            </a:r>
            <a:r>
              <a:rPr lang="en" i="1" dirty="0"/>
              <a:t>Object-Relational Mapping, «</a:t>
            </a:r>
            <a:r>
              <a:rPr lang="ru-RU" dirty="0"/>
              <a:t>объектно-реляционное отображение»). Это «переводчик» с языка </a:t>
            </a:r>
            <a:r>
              <a:rPr lang="en" dirty="0"/>
              <a:t>Python </a:t>
            </a:r>
            <a:r>
              <a:rPr lang="ru-RU" dirty="0"/>
              <a:t>на язык </a:t>
            </a:r>
            <a:r>
              <a:rPr lang="en" dirty="0"/>
              <a:t>SQL, </a:t>
            </a:r>
            <a:r>
              <a:rPr lang="ru-RU" dirty="0"/>
              <a:t>понятный большинству баз данных. Благодаря </a:t>
            </a:r>
            <a:r>
              <a:rPr lang="en" dirty="0"/>
              <a:t>Django ORM </a:t>
            </a:r>
            <a:r>
              <a:rPr lang="ru-RU" dirty="0"/>
              <a:t>все запросы к базе данных можно писать прямо на </a:t>
            </a:r>
            <a:r>
              <a:rPr lang="en" dirty="0"/>
              <a:t>Python.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38494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1399690" cy="1325563"/>
          </a:xfrm>
        </p:spPr>
        <p:txBody>
          <a:bodyPr>
            <a:normAutofit/>
          </a:bodyPr>
          <a:lstStyle/>
          <a:p>
            <a:r>
              <a:rPr lang="ru-RU" b="1" dirty="0"/>
              <a:t>Эксперимент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7991D5-9EE5-254F-A8E0-58F034817FC4}"/>
              </a:ext>
            </a:extLst>
          </p:cNvPr>
          <p:cNvSpPr/>
          <p:nvPr/>
        </p:nvSpPr>
        <p:spPr>
          <a:xfrm>
            <a:off x="666572" y="1558565"/>
            <a:ext cx="4862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Сверстаем анонс поста из блога: в нём будет имя автора, дата, фрагмент текста и ссылка на полный текст поста (ссылку оставим пустой).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08E4E2-394B-0544-8DA7-0EEE48A86D49}"/>
              </a:ext>
            </a:extLst>
          </p:cNvPr>
          <p:cNvSpPr/>
          <p:nvPr/>
        </p:nvSpPr>
        <p:spPr>
          <a:xfrm>
            <a:off x="590060" y="4160692"/>
            <a:ext cx="46106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к этому коду подключить файл </a:t>
            </a:r>
            <a:r>
              <a:rPr lang="en" dirty="0"/>
              <a:t>Bootstrap </a:t>
            </a:r>
            <a:r>
              <a:rPr lang="ru-RU" dirty="0"/>
              <a:t>и добавить в </a:t>
            </a:r>
            <a:r>
              <a:rPr lang="en" dirty="0"/>
              <a:t>HTML </a:t>
            </a:r>
            <a:r>
              <a:rPr lang="ru-RU" dirty="0"/>
              <a:t>классы из </a:t>
            </a:r>
            <a:r>
              <a:rPr lang="ru-RU" dirty="0" err="1"/>
              <a:t>фреймворка</a:t>
            </a:r>
            <a:r>
              <a:rPr lang="ru-RU" dirty="0"/>
              <a:t>, страница приобретёт приличный вид. Подходящие классы </a:t>
            </a:r>
            <a:r>
              <a:rPr lang="ru-RU" dirty="0">
                <a:hlinkClick r:id="rId2"/>
              </a:rPr>
              <a:t>найдём в документации</a:t>
            </a:r>
            <a:r>
              <a:rPr lang="ru-RU" dirty="0"/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56A76F-1C06-3042-8552-25246B9CCFFB}"/>
              </a:ext>
            </a:extLst>
          </p:cNvPr>
          <p:cNvSpPr/>
          <p:nvPr/>
        </p:nvSpPr>
        <p:spPr>
          <a:xfrm>
            <a:off x="5529528" y="1143067"/>
            <a:ext cx="5840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&lt;div&gt;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&lt;h5&gt;</a:t>
            </a:r>
            <a:r>
              <a:rPr lang="ru-RU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Аксентий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</a:t>
            </a:r>
            <a:r>
              <a:rPr lang="ru-RU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Поприщин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h5&gt;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&lt;div&gt;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&lt;h6&gt;43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апреля 2000 года&lt;/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h6&gt;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&lt;p&gt;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Сегодняшний день — есть день величайшего торжества!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  В Испании есть король. Он отыскался. Этот король я.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  Именно только сегодня об этом узнал я.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p&gt;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&lt;a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href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=""&gt;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Читать целиком&lt;/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a&gt;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&lt;/div&gt;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&lt;/div&gt;</a:t>
            </a:r>
            <a:endParaRPr lang="ru-RU" sz="12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3A2250E-8EA4-1646-AAD0-E6087D335A6F}"/>
              </a:ext>
            </a:extLst>
          </p:cNvPr>
          <p:cNvSpPr/>
          <p:nvPr/>
        </p:nvSpPr>
        <p:spPr>
          <a:xfrm>
            <a:off x="5119330" y="3745194"/>
            <a:ext cx="5840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&lt;div class="card col-6"&gt;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&lt;h5 class="card-header"&gt;</a:t>
            </a:r>
            <a:r>
              <a:rPr lang="ru-RU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Аксентий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</a:t>
            </a:r>
            <a:r>
              <a:rPr lang="ru-RU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Поприщин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h5&gt;  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&lt;div class="card-body"&gt;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&lt;h6 class="card-subtitle"&gt;43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апреля 2000 года&lt;/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h6&gt;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&lt;p&gt;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Сегодняшний день — есть день величайшего торжества!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  В Испании есть король. Он отыскался. Этот король я.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  Именно только сегодня об этом узнал я.</a:t>
            </a:r>
          </a:p>
          <a:p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p&gt;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&lt;a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href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="" class="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btn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btn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-primary"&gt;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Читать целиком&lt;/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a&gt;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&lt;/div&gt;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&lt;/div&gt;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31838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1399690" cy="1325563"/>
          </a:xfrm>
        </p:spPr>
        <p:txBody>
          <a:bodyPr>
            <a:normAutofit fontScale="90000"/>
          </a:bodyPr>
          <a:lstStyle/>
          <a:p>
            <a:r>
              <a:rPr lang="en" b="1" dirty="0"/>
              <a:t>HTML </a:t>
            </a:r>
            <a:r>
              <a:rPr lang="ru-RU" b="1" dirty="0"/>
              <a:t>в </a:t>
            </a:r>
            <a:r>
              <a:rPr lang="en" b="1" dirty="0"/>
              <a:t>Django: </a:t>
            </a:r>
            <a:r>
              <a:rPr lang="ru-RU" b="1" dirty="0"/>
              <a:t>шаблоны веб-страниц</a:t>
            </a:r>
            <a:br>
              <a:rPr lang="ru-RU" b="1" dirty="0"/>
            </a:br>
            <a:br>
              <a:rPr lang="ru-RU" dirty="0"/>
            </a:b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7C996D-A0F1-6942-8828-26667BB77097}"/>
              </a:ext>
            </a:extLst>
          </p:cNvPr>
          <p:cNvSpPr/>
          <p:nvPr/>
        </p:nvSpPr>
        <p:spPr>
          <a:xfrm>
            <a:off x="6702952" y="1243086"/>
            <a:ext cx="5840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# catalog/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views.py</a:t>
            </a:r>
            <a:endParaRPr lang="en" sz="1200" dirty="0">
              <a:solidFill>
                <a:srgbClr val="676E95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from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django.http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import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HttpResponse</a:t>
            </a:r>
            <a:endParaRPr lang="en" sz="1200" dirty="0">
              <a:solidFill>
                <a:srgbClr val="676E95"/>
              </a:solidFill>
              <a:latin typeface="Menlo" panose="020B0609030804020204" pitchFamily="49" charset="0"/>
            </a:endParaRPr>
          </a:p>
          <a:p>
            <a:endParaRPr lang="en" sz="1200" dirty="0">
              <a:solidFill>
                <a:srgbClr val="676E95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#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Главная страница.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def index(request):    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return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HttpResponse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('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Главная страница')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50959B-AC58-1E40-8385-3170CB9BE952}"/>
              </a:ext>
            </a:extLst>
          </p:cNvPr>
          <p:cNvSpPr/>
          <p:nvPr/>
        </p:nvSpPr>
        <p:spPr>
          <a:xfrm>
            <a:off x="606952" y="13815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может вернуть клиенту текстовую строку, то почему бы ей не вернуть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ведь это тоже текстовая строка!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B545334-D001-CA49-B39B-7EBD3B02046D}"/>
              </a:ext>
            </a:extLst>
          </p:cNvPr>
          <p:cNvSpPr/>
          <p:nvPr/>
        </p:nvSpPr>
        <p:spPr>
          <a:xfrm>
            <a:off x="734939" y="2779905"/>
            <a:ext cx="58400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# catalog /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views.py</a:t>
            </a:r>
            <a:endParaRPr lang="en" sz="1200" dirty="0">
              <a:solidFill>
                <a:srgbClr val="676E95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from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django.http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import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HttpResponse</a:t>
            </a:r>
            <a:endParaRPr lang="en" sz="1200" dirty="0">
              <a:solidFill>
                <a:srgbClr val="676E95"/>
              </a:solidFill>
              <a:latin typeface="Menlo" panose="020B0609030804020204" pitchFamily="49" charset="0"/>
            </a:endParaRPr>
          </a:p>
          <a:p>
            <a:endParaRPr lang="en" sz="1200" dirty="0">
              <a:solidFill>
                <a:srgbClr val="676E95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# 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Главная страница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def index(request):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html_content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= '''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&lt;!DOCTYPE html&gt;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&lt;html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lang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="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ru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"&gt;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&lt;head&gt;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&lt;title&gt;ACME&lt;/title&gt;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&lt;/head&gt;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&lt;body&gt;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  &lt;h1&gt;</a:t>
            </a:r>
            <a:r>
              <a:rPr lang="ru-RU" sz="1200" dirty="0">
                <a:solidFill>
                  <a:srgbClr val="676E95"/>
                </a:solidFill>
                <a:latin typeface="Menlo" panose="020B0609030804020204" pitchFamily="49" charset="0"/>
              </a:rPr>
              <a:t>Главная страница&lt;/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h1&gt;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  &lt;/body&gt;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&lt;/html&gt;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'''</a:t>
            </a:r>
          </a:p>
          <a:p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    return 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HttpResponse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(</a:t>
            </a:r>
            <a:r>
              <a:rPr lang="en" sz="1200" dirty="0" err="1">
                <a:solidFill>
                  <a:srgbClr val="676E95"/>
                </a:solidFill>
                <a:latin typeface="Menlo" panose="020B0609030804020204" pitchFamily="49" charset="0"/>
              </a:rPr>
              <a:t>html_content</a:t>
            </a:r>
            <a:r>
              <a:rPr lang="en" sz="1200" dirty="0">
                <a:solidFill>
                  <a:srgbClr val="676E95"/>
                </a:solidFill>
                <a:latin typeface="Menlo" panose="020B0609030804020204" pitchFamily="49" charset="0"/>
              </a:rPr>
              <a:t>)</a:t>
            </a:r>
            <a:endParaRPr lang="ru-RU" sz="1200" dirty="0">
              <a:solidFill>
                <a:srgbClr val="676E95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1399690" cy="1325563"/>
          </a:xfrm>
        </p:spPr>
        <p:txBody>
          <a:bodyPr>
            <a:normAutofit fontScale="90000"/>
          </a:bodyPr>
          <a:lstStyle/>
          <a:p>
            <a:r>
              <a:rPr lang="en" b="1" dirty="0"/>
              <a:t>HTML — </a:t>
            </a:r>
            <a:r>
              <a:rPr lang="ru-RU" b="1" dirty="0"/>
              <a:t>отдельно, </a:t>
            </a:r>
            <a:r>
              <a:rPr lang="en" b="1" dirty="0"/>
              <a:t>Python — </a:t>
            </a:r>
            <a:r>
              <a:rPr lang="ru-RU" b="1" dirty="0"/>
              <a:t>отдельно</a:t>
            </a:r>
            <a:br>
              <a:rPr lang="ru-RU" b="1" dirty="0"/>
            </a:br>
            <a:br>
              <a:rPr lang="ru-RU" dirty="0"/>
            </a:b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EE5EFC-F3E0-2542-AE16-7A07E8B3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98" y="899445"/>
            <a:ext cx="7776673" cy="54380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EB9412-99FE-5745-8CFE-C3CC330663A3}"/>
              </a:ext>
            </a:extLst>
          </p:cNvPr>
          <p:cNvSpPr/>
          <p:nvPr/>
        </p:nvSpPr>
        <p:spPr>
          <a:xfrm>
            <a:off x="590059" y="1307684"/>
            <a:ext cx="31273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директориях приложений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создают папки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имя_приложения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там хранят шаблоны, используемые в приложении.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порядок хранения шаблонов называют «на уровне приложения». </a:t>
            </a:r>
          </a:p>
        </p:txBody>
      </p:sp>
    </p:spTree>
    <p:extLst>
      <p:ext uri="{BB962C8B-B14F-4D97-AF65-F5344CB8AC3E}">
        <p14:creationId xmlns:p14="http://schemas.microsoft.com/office/powerpoint/2010/main" val="565344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1399690" cy="1325563"/>
          </a:xfrm>
        </p:spPr>
        <p:txBody>
          <a:bodyPr>
            <a:normAutofit/>
          </a:bodyPr>
          <a:lstStyle/>
          <a:p>
            <a:r>
              <a:rPr lang="ru-RU" b="1" dirty="0"/>
              <a:t>Настройки </a:t>
            </a:r>
            <a:r>
              <a:rPr lang="ru-RU" b="1" dirty="0" err="1"/>
              <a:t>шаблонизатора</a:t>
            </a:r>
            <a:r>
              <a:rPr lang="ru-RU" b="1" dirty="0"/>
              <a:t> </a:t>
            </a:r>
            <a:r>
              <a:rPr lang="en" b="1" dirty="0"/>
              <a:t>Django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AF81E-0244-E443-9A5F-566D7BBD498A}"/>
              </a:ext>
            </a:extLst>
          </p:cNvPr>
          <p:cNvSpPr/>
          <p:nvPr/>
        </p:nvSpPr>
        <p:spPr>
          <a:xfrm>
            <a:off x="590060" y="1514550"/>
            <a:ext cx="4865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должен указать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следует искать шаблоны и как с ними работать. Все эти настройки хранятся в списке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файле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FC8F22-DF89-EB48-AA82-C63BF158F547}"/>
              </a:ext>
            </a:extLst>
          </p:cNvPr>
          <p:cNvSpPr/>
          <p:nvPr/>
        </p:nvSpPr>
        <p:spPr>
          <a:xfrm>
            <a:off x="5520583" y="1514550"/>
            <a:ext cx="673408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#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acme_project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/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settings.py</a:t>
            </a:r>
            <a:endParaRPr lang="en" sz="1100" dirty="0">
              <a:solidFill>
                <a:srgbClr val="676E95"/>
              </a:solidFill>
              <a:latin typeface="Menlo" panose="020B0609030804020204" pitchFamily="49" charset="0"/>
            </a:endParaRP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# </a:t>
            </a:r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Адреса папок с шаблонами можно вынести в отдельные константы,</a:t>
            </a:r>
          </a:p>
          <a:p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# код станет более читабельным.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TEMPLATES_DIR = BASE_DIR / 'templates'</a:t>
            </a:r>
          </a:p>
          <a:p>
            <a:endParaRPr lang="en" sz="1100" dirty="0">
              <a:solidFill>
                <a:srgbClr val="676E95"/>
              </a:solidFill>
              <a:latin typeface="Menlo" panose="020B0609030804020204" pitchFamily="49" charset="0"/>
            </a:endParaRP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TEMPLATES = [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'BACKEND': '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django.template.backends.django.DjangoTemplates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',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# </a:t>
            </a:r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Указываем, в каких директориях искать 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HTML-</a:t>
            </a:r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шаблоны.</a:t>
            </a:r>
          </a:p>
          <a:p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'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DIRS': [TEMPLATES_DIR],</a:t>
            </a:r>
          </a:p>
          <a:p>
            <a:endParaRPr lang="en" sz="1100" dirty="0">
              <a:solidFill>
                <a:srgbClr val="676E95"/>
              </a:solidFill>
              <a:latin typeface="Menlo" panose="020B0609030804020204" pitchFamily="49" charset="0"/>
            </a:endParaRP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# </a:t>
            </a:r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Оставляем 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True: </a:t>
            </a:r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шаблоны приложений будут искаться </a:t>
            </a:r>
          </a:p>
          <a:p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# не только на уровне проекта, но и в директориях приложений.</a:t>
            </a:r>
          </a:p>
          <a:p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# Это необходимо для работы </a:t>
            </a:r>
          </a:p>
          <a:p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# встроенных приложений (например </a:t>
            </a:r>
            <a:r>
              <a:rPr lang="ru-RU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админки</a:t>
            </a:r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).</a:t>
            </a:r>
          </a:p>
          <a:p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'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APP_DIRS': True, 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'OPTIONS': {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    '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context_processors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': [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        '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django.template.context_processors.debug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',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        '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django.template.context_processors.request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',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        '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django.contrib.auth.context_processors.auth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',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        '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django.contrib.messages.context_processors.messages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',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    ]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},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]</a:t>
            </a:r>
            <a:endParaRPr lang="ru-RU" sz="1100" dirty="0">
              <a:solidFill>
                <a:srgbClr val="676E95"/>
              </a:solidFill>
              <a:latin typeface="Menlo" panose="020B0609030804020204" pitchFamily="49" charset="0"/>
            </a:endParaRPr>
          </a:p>
        </p:txBody>
      </p:sp>
      <p:sp>
        <p:nvSpPr>
          <p:cNvPr id="7" name="Вертикальный свиток 6">
            <a:extLst>
              <a:ext uri="{FF2B5EF4-FFF2-40B4-BE49-F238E27FC236}">
                <a16:creationId xmlns:a16="http://schemas.microsoft.com/office/drawing/2014/main" id="{E3FF10E7-49AC-0E47-A717-1AEC3A43A94E}"/>
              </a:ext>
            </a:extLst>
          </p:cNvPr>
          <p:cNvSpPr/>
          <p:nvPr/>
        </p:nvSpPr>
        <p:spPr>
          <a:xfrm>
            <a:off x="590060" y="2863236"/>
            <a:ext cx="4195985" cy="314485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B90149-F028-AC4D-A03E-6EF5F527D947}"/>
              </a:ext>
            </a:extLst>
          </p:cNvPr>
          <p:cNvSpPr/>
          <p:nvPr/>
        </p:nvSpPr>
        <p:spPr>
          <a:xfrm>
            <a:off x="1127021" y="3410292"/>
            <a:ext cx="3111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Чтобы ваш код в шаблонах и на обычных </a:t>
            </a:r>
            <a:r>
              <a:rPr lang="en" dirty="0">
                <a:solidFill>
                  <a:schemeClr val="bg1"/>
                </a:solidFill>
              </a:rPr>
              <a:t>HTML-</a:t>
            </a:r>
            <a:r>
              <a:rPr lang="ru-RU" dirty="0">
                <a:solidFill>
                  <a:schemeClr val="bg1"/>
                </a:solidFill>
              </a:rPr>
              <a:t>страницах выглядел профессионально и аккуратно — сохраните </a:t>
            </a:r>
            <a:r>
              <a:rPr lang="ru-RU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ссылочку на шпаргалку Правила оформления </a:t>
            </a:r>
            <a:r>
              <a:rPr lang="e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</a:t>
            </a:r>
            <a:r>
              <a:rPr lang="ru-RU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 шаблонов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1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1399690" cy="1325563"/>
          </a:xfrm>
        </p:spPr>
        <p:txBody>
          <a:bodyPr>
            <a:normAutofit/>
          </a:bodyPr>
          <a:lstStyle/>
          <a:p>
            <a:r>
              <a:rPr lang="en" b="1" dirty="0"/>
              <a:t>HTML-</a:t>
            </a:r>
            <a:r>
              <a:rPr lang="ru-RU" b="1" dirty="0"/>
              <a:t>шаблоны из частей: теги </a:t>
            </a:r>
            <a:r>
              <a:rPr lang="en" b="1" dirty="0"/>
              <a:t>include, extends, block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AF81E-0244-E443-9A5F-566D7BBD498A}"/>
              </a:ext>
            </a:extLst>
          </p:cNvPr>
          <p:cNvSpPr/>
          <p:nvPr/>
        </p:nvSpPr>
        <p:spPr>
          <a:xfrm>
            <a:off x="436235" y="1899111"/>
            <a:ext cx="60853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Помимо стандартных </a:t>
            </a:r>
            <a:r>
              <a:rPr lang="en" dirty="0"/>
              <a:t>HTML-</a:t>
            </a:r>
            <a:r>
              <a:rPr lang="ru-RU" dirty="0"/>
              <a:t>тегов, </a:t>
            </a:r>
            <a:r>
              <a:rPr lang="ru-RU" dirty="0" err="1"/>
              <a:t>шаблонизатор</a:t>
            </a:r>
            <a:r>
              <a:rPr lang="ru-RU" dirty="0"/>
              <a:t> </a:t>
            </a:r>
            <a:r>
              <a:rPr lang="en" dirty="0"/>
              <a:t>Django </a:t>
            </a:r>
            <a:r>
              <a:rPr lang="ru-RU" dirty="0"/>
              <a:t>поддерживает </a:t>
            </a:r>
            <a:r>
              <a:rPr lang="ru-RU" dirty="0">
                <a:hlinkClick r:id="rId3"/>
              </a:rPr>
              <a:t>несколько десятков собственных тегов</a:t>
            </a:r>
            <a:r>
              <a:rPr lang="ru-RU" dirty="0"/>
              <a:t>. </a:t>
            </a:r>
          </a:p>
          <a:p>
            <a:r>
              <a:rPr lang="ru-RU" dirty="0"/>
              <a:t>С помощью тегов </a:t>
            </a:r>
            <a:r>
              <a:rPr lang="ru-RU" dirty="0" err="1"/>
              <a:t>шаблонизатора</a:t>
            </a:r>
            <a:r>
              <a:rPr lang="ru-RU" dirty="0"/>
              <a:t> можно собирать шаблоны из отдельных фрагментов, выполнять логические операции с переменными и делать множество других полезных вещей.</a:t>
            </a:r>
          </a:p>
          <a:p>
            <a:r>
              <a:rPr lang="ru-RU" dirty="0"/>
              <a:t>Теги </a:t>
            </a:r>
            <a:r>
              <a:rPr lang="ru-RU" dirty="0" err="1"/>
              <a:t>шаблонизатора</a:t>
            </a:r>
            <a:r>
              <a:rPr lang="ru-RU" dirty="0"/>
              <a:t> обозначаются так: {% </a:t>
            </a:r>
            <a:r>
              <a:rPr lang="en" dirty="0"/>
              <a:t>tag %}. </a:t>
            </a:r>
            <a:r>
              <a:rPr lang="ru-RU" dirty="0"/>
              <a:t>Для удобства восприятия удобно ставить пробел между именем тега и символами %. </a:t>
            </a:r>
          </a:p>
          <a:p>
            <a:r>
              <a:rPr lang="ru-RU" dirty="0"/>
              <a:t>Теги бывают одиночные и парные. У парных есть начальные и конечные теги: {% </a:t>
            </a:r>
            <a:r>
              <a:rPr lang="en" dirty="0"/>
              <a:t>tag %} ... {% </a:t>
            </a:r>
            <a:r>
              <a:rPr lang="en" dirty="0" err="1"/>
              <a:t>endtag</a:t>
            </a:r>
            <a:r>
              <a:rPr lang="en" dirty="0"/>
              <a:t> %}.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2B5E76-D63F-5D44-98A2-5ABC2CA67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919" y="1128044"/>
            <a:ext cx="3984830" cy="55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4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139969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ru-RU" b="1" dirty="0"/>
              <a:t>Фильтры в шаблонах: модифицируем контекст страницы</a:t>
            </a:r>
            <a:br>
              <a:rPr lang="ru-RU" b="1" dirty="0"/>
            </a:br>
            <a:br>
              <a:rPr lang="ru-RU" dirty="0"/>
            </a:br>
            <a:endParaRPr lang="en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AF81E-0244-E443-9A5F-566D7BBD498A}"/>
              </a:ext>
            </a:extLst>
          </p:cNvPr>
          <p:cNvSpPr/>
          <p:nvPr/>
        </p:nvSpPr>
        <p:spPr>
          <a:xfrm>
            <a:off x="590060" y="1467791"/>
            <a:ext cx="11297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Данные из словаря </a:t>
            </a:r>
            <a:r>
              <a:rPr lang="en" dirty="0"/>
              <a:t>context </a:t>
            </a:r>
            <a:r>
              <a:rPr lang="ru-RU" dirty="0"/>
              <a:t>можно обработать в шаблоне ещё и встроенными в </a:t>
            </a:r>
            <a:r>
              <a:rPr lang="ru-RU" dirty="0" err="1"/>
              <a:t>шаблонизатор</a:t>
            </a:r>
            <a:r>
              <a:rPr lang="ru-RU" dirty="0"/>
              <a:t> инструментами — фильтрами. Фильтры могут изменять значения переменных. </a:t>
            </a:r>
          </a:p>
          <a:p>
            <a:r>
              <a:rPr lang="ru-RU" dirty="0"/>
              <a:t>В коде шаблона название фильтра пишется после ключа словаря или имени переменной, </a:t>
            </a:r>
            <a:endParaRPr lang="en-US" dirty="0"/>
          </a:p>
          <a:p>
            <a:r>
              <a:rPr lang="ru-RU" dirty="0"/>
              <a:t>через символ |: {{ </a:t>
            </a:r>
            <a:r>
              <a:rPr lang="en" dirty="0" err="1"/>
              <a:t>variable|filter</a:t>
            </a:r>
            <a:r>
              <a:rPr lang="en" dirty="0"/>
              <a:t>:</a:t>
            </a:r>
            <a:r>
              <a:rPr lang="ru-RU" dirty="0"/>
              <a:t>параметры }}.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6811171-56EB-564A-B743-587DAEC91A69}"/>
              </a:ext>
            </a:extLst>
          </p:cNvPr>
          <p:cNvSpPr/>
          <p:nvPr/>
        </p:nvSpPr>
        <p:spPr>
          <a:xfrm>
            <a:off x="734104" y="2793354"/>
            <a:ext cx="1677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450E8E-9272-EE48-929F-397416390EC3}"/>
              </a:ext>
            </a:extLst>
          </p:cNvPr>
          <p:cNvSpPr/>
          <p:nvPr/>
        </p:nvSpPr>
        <p:spPr>
          <a:xfrm>
            <a:off x="874144" y="3336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вернёт длину строки или другой последовательности.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BF0573-F300-D64B-A213-2C17BFDF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18" y="3336470"/>
            <a:ext cx="3619500" cy="6731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96959D7-1491-494E-B97E-F784E3F739CE}"/>
              </a:ext>
            </a:extLst>
          </p:cNvPr>
          <p:cNvSpPr/>
          <p:nvPr/>
        </p:nvSpPr>
        <p:spPr>
          <a:xfrm>
            <a:off x="734104" y="4615041"/>
            <a:ext cx="10445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переменной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long_string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 строку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гиппопотомомонстросесквиппедалиофобия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то на месте {{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long_string|length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шаблон будет выведено число 37, по числу букв в слове.</a:t>
            </a:r>
          </a:p>
        </p:txBody>
      </p:sp>
    </p:spTree>
    <p:extLst>
      <p:ext uri="{BB962C8B-B14F-4D97-AF65-F5344CB8AC3E}">
        <p14:creationId xmlns:p14="http://schemas.microsoft.com/office/powerpoint/2010/main" val="3676149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139969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ru-RU" b="1" dirty="0"/>
              <a:t>Фильтры в шаблонах: модифицируем контекст страницы</a:t>
            </a:r>
            <a:br>
              <a:rPr lang="ru-RU" b="1" dirty="0"/>
            </a:br>
            <a:br>
              <a:rPr lang="ru-RU" dirty="0"/>
            </a:br>
            <a:endParaRPr lang="en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6811171-56EB-564A-B743-587DAEC91A69}"/>
              </a:ext>
            </a:extLst>
          </p:cNvPr>
          <p:cNvSpPr/>
          <p:nvPr/>
        </p:nvSpPr>
        <p:spPr>
          <a:xfrm>
            <a:off x="734104" y="1460094"/>
            <a:ext cx="1363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Фильтр </a:t>
            </a:r>
            <a:r>
              <a:rPr lang="en" b="1" dirty="0"/>
              <a:t>safe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FD6E9E-082A-AA4D-9300-F6CCF293CB39}"/>
              </a:ext>
            </a:extLst>
          </p:cNvPr>
          <p:cNvSpPr/>
          <p:nvPr/>
        </p:nvSpPr>
        <p:spPr>
          <a:xfrm>
            <a:off x="734104" y="1868547"/>
            <a:ext cx="4320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шаблон передать строку с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тегами и вывести её на страницу, то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теги повылезают наружу и отобразятся как обычный текст.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F910968-F5DB-384D-B547-C083BF4B57F3}"/>
              </a:ext>
            </a:extLst>
          </p:cNvPr>
          <p:cNvSpPr/>
          <p:nvPr/>
        </p:nvSpPr>
        <p:spPr>
          <a:xfrm>
            <a:off x="5399709" y="1132310"/>
            <a:ext cx="67340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def product(request):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template_name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= 'catalog/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product.html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'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product_name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= '&lt;h2&gt;Iron carrot&lt;/h2&gt;'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product_description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= '''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&lt;p&gt;</a:t>
            </a:r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Настоящая </a:t>
            </a:r>
          </a:p>
          <a:p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  &lt;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b&gt;</a:t>
            </a:r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железная морковь&lt;/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b&gt;,&lt;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br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  </a:t>
            </a:r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без консервантов и красителей!</a:t>
            </a:r>
          </a:p>
          <a:p>
            <a:r>
              <a:rPr lang="ru-RU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&lt;/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p&gt;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'''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context = {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'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product_name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':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product_name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    '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product_description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':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product_description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   return render(request,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template_name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, context)</a:t>
            </a:r>
            <a:endParaRPr lang="ru-RU" sz="1100" dirty="0">
              <a:solidFill>
                <a:srgbClr val="676E95"/>
              </a:solidFill>
              <a:latin typeface="Menlo" panose="020B060903080402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B2E1ACD-DD0B-6648-8D60-255827D28051}"/>
              </a:ext>
            </a:extLst>
          </p:cNvPr>
          <p:cNvSpPr/>
          <p:nvPr/>
        </p:nvSpPr>
        <p:spPr>
          <a:xfrm>
            <a:off x="859339" y="3239451"/>
            <a:ext cx="67340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&lt;!-- catalog/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product.html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--&gt; 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{{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product_name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}}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{{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product_description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}}</a:t>
            </a:r>
            <a:endParaRPr lang="ru-RU" sz="1100" dirty="0">
              <a:solidFill>
                <a:srgbClr val="676E95"/>
              </a:solidFill>
              <a:latin typeface="Menlo" panose="020B060903080402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D5B452-D2B6-274A-B8AF-1A348D83B376}"/>
              </a:ext>
            </a:extLst>
          </p:cNvPr>
          <p:cNvSpPr/>
          <p:nvPr/>
        </p:nvSpPr>
        <p:spPr>
          <a:xfrm>
            <a:off x="734104" y="4115602"/>
            <a:ext cx="412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 вернётся такая страница: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710302-C3FC-F64C-A2D6-F9E43F9A8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6" y="4806181"/>
            <a:ext cx="5513576" cy="1162501"/>
          </a:xfrm>
          <a:prstGeom prst="rect">
            <a:avLst/>
          </a:prstGeom>
        </p:spPr>
      </p:pic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96E497BA-5DE7-1F49-9676-B88D0584C81D}"/>
              </a:ext>
            </a:extLst>
          </p:cNvPr>
          <p:cNvSpPr/>
          <p:nvPr/>
        </p:nvSpPr>
        <p:spPr>
          <a:xfrm>
            <a:off x="5399709" y="4209691"/>
            <a:ext cx="890196" cy="48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1CB970C-9BA8-F649-8BA9-0A4E5501DB76}"/>
              </a:ext>
            </a:extLst>
          </p:cNvPr>
          <p:cNvSpPr/>
          <p:nvPr/>
        </p:nvSpPr>
        <p:spPr>
          <a:xfrm>
            <a:off x="6344009" y="37001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теги не вываливались на страницу, а выполняли своё предназначение (форматировали и структурировали содержимое), в шаблоне необходимо применить фильтр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A4F0E1E-93EC-1A49-AA2E-9A7DDF6033A3}"/>
              </a:ext>
            </a:extLst>
          </p:cNvPr>
          <p:cNvSpPr/>
          <p:nvPr/>
        </p:nvSpPr>
        <p:spPr>
          <a:xfrm>
            <a:off x="6584403" y="4955476"/>
            <a:ext cx="67340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&lt;!-- catalog/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product.html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--&gt; 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{{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product_name|safe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}}</a:t>
            </a:r>
          </a:p>
          <a:p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{{ </a:t>
            </a:r>
            <a:r>
              <a:rPr lang="en" sz="1100" dirty="0" err="1">
                <a:solidFill>
                  <a:srgbClr val="676E95"/>
                </a:solidFill>
                <a:latin typeface="Menlo" panose="020B0609030804020204" pitchFamily="49" charset="0"/>
              </a:rPr>
              <a:t>product_description|safe</a:t>
            </a:r>
            <a:r>
              <a:rPr lang="en" sz="1100" dirty="0">
                <a:solidFill>
                  <a:srgbClr val="676E95"/>
                </a:solidFill>
                <a:latin typeface="Menlo" panose="020B0609030804020204" pitchFamily="49" charset="0"/>
              </a:rPr>
              <a:t> }}</a:t>
            </a:r>
            <a:endParaRPr lang="ru-RU" sz="1100" dirty="0">
              <a:solidFill>
                <a:srgbClr val="676E95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7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будут лабораторные работы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6B758A-7552-6743-BA74-EAA583F8D533}"/>
              </a:ext>
            </a:extLst>
          </p:cNvPr>
          <p:cNvSpPr/>
          <p:nvPr/>
        </p:nvSpPr>
        <p:spPr>
          <a:xfrm>
            <a:off x="838200" y="1992346"/>
            <a:ext cx="9964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/grand-roman/Web--technologies/tree/main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337590-4068-F546-8C70-46D48FEE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1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Создание </a:t>
            </a:r>
            <a:r>
              <a:rPr lang="en" b="1" dirty="0"/>
              <a:t>Django-</a:t>
            </a:r>
            <a:r>
              <a:rPr lang="ru-RU" b="1" dirty="0"/>
              <a:t>проекта. Приложения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4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769C83-2A73-5E4E-ABB3-0ED9DDAA0453}"/>
              </a:ext>
            </a:extLst>
          </p:cNvPr>
          <p:cNvSpPr/>
          <p:nvPr/>
        </p:nvSpPr>
        <p:spPr>
          <a:xfrm>
            <a:off x="484260" y="1391415"/>
            <a:ext cx="117704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Развёртывание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выполняется в несколько простых шагов: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в папке отдельную директорию 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jump_into_django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будет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корневая директория проекта,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ней будет храниться всё, что касается проекта: папка с виртуальным окружением, служебные файлы и рабочая директория.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корневой директории проекта создайте виртуальное окружение. Откройте консоль, перейдите в корневую директорию проекта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Dev/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jump_into_django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выполните команду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Linux/macOS: python3 -m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python -m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-3 -m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Активируйте виртуальное окружение: из директории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Dev/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jump_into_django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выполните команду: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Linux/macOS: source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/bin/activate;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source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/Scripts/activate.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Обновите пакетный менеджер: при создании виртуального окружения будет использоваться та версия менеджера, которая была установлена вместе с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это будет, скорее всего, не самая последняя версия, о чём вам и будет сообщаться каждый раз при обращении к нему. Обновить версию можно командой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Linux/macOS: python3 -m pip install --upgrade pip;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python -m pip install --upgrade pip.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активированном виртуальном окружении разверните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версии 3.2.16: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Django==3.2.16.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командой: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acme_project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может быть любым, для тренировки пусть будет 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acme_project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9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Создание </a:t>
            </a:r>
            <a:r>
              <a:rPr lang="en" b="1" dirty="0"/>
              <a:t>Django-</a:t>
            </a:r>
            <a:r>
              <a:rPr lang="ru-RU" b="1" dirty="0"/>
              <a:t>проекта. Приложения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769C83-2A73-5E4E-ABB3-0ED9DDAA0453}"/>
              </a:ext>
            </a:extLst>
          </p:cNvPr>
          <p:cNvSpPr/>
          <p:nvPr/>
        </p:nvSpPr>
        <p:spPr>
          <a:xfrm>
            <a:off x="484260" y="1391415"/>
            <a:ext cx="11770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выполнения этой команды в корневой папке проекта появится </a:t>
            </a:r>
            <a:r>
              <a:rPr lang="ru-RU" b="1" dirty="0"/>
              <a:t>рабочая папка проекта</a:t>
            </a:r>
            <a:r>
              <a:rPr lang="ru-RU" dirty="0"/>
              <a:t> </a:t>
            </a:r>
            <a:r>
              <a:rPr lang="en" dirty="0" err="1"/>
              <a:t>acme_project</a:t>
            </a:r>
            <a:r>
              <a:rPr lang="en" dirty="0"/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AF62D7-F2A1-B145-963D-082AD000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0" y="2010398"/>
            <a:ext cx="8712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9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Создание </a:t>
            </a:r>
            <a:r>
              <a:rPr lang="en" b="1" dirty="0"/>
              <a:t>Django-</a:t>
            </a:r>
            <a:r>
              <a:rPr lang="ru-RU" b="1" dirty="0"/>
              <a:t>проекта. Приложения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6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769C83-2A73-5E4E-ABB3-0ED9DDAA0453}"/>
              </a:ext>
            </a:extLst>
          </p:cNvPr>
          <p:cNvSpPr/>
          <p:nvPr/>
        </p:nvSpPr>
        <p:spPr>
          <a:xfrm>
            <a:off x="321890" y="1513306"/>
            <a:ext cx="117704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результате в </a:t>
            </a:r>
            <a:r>
              <a:rPr lang="ru-RU" b="1" dirty="0"/>
              <a:t>корневой директории проекта</a:t>
            </a:r>
            <a:r>
              <a:rPr lang="ru-RU" dirty="0"/>
              <a:t> будет создана папка с виртуальным окружением и </a:t>
            </a:r>
            <a:r>
              <a:rPr lang="ru-RU" b="1" dirty="0"/>
              <a:t>рабочая папка проекта</a:t>
            </a:r>
            <a:r>
              <a:rPr lang="ru-RU" dirty="0"/>
              <a:t> — директория, где хранятся файлы </a:t>
            </a:r>
            <a:r>
              <a:rPr lang="en" dirty="0"/>
              <a:t>Django-</a:t>
            </a:r>
            <a:r>
              <a:rPr lang="ru-RU" dirty="0"/>
              <a:t>проекта.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директории </a:t>
            </a:r>
            <a:r>
              <a:rPr lang="en" dirty="0" err="1"/>
              <a:t>acme_project</a:t>
            </a:r>
            <a:r>
              <a:rPr lang="en" dirty="0"/>
              <a:t> </a:t>
            </a:r>
            <a:r>
              <a:rPr lang="ru-RU" dirty="0"/>
              <a:t>лежат файлы с кодом проекта.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acme_project</a:t>
            </a:r>
            <a:r>
              <a:rPr lang="en" dirty="0"/>
              <a:t>/</a:t>
            </a:r>
            <a:r>
              <a:rPr lang="en" dirty="0" err="1"/>
              <a:t>manage.py</a:t>
            </a:r>
            <a:r>
              <a:rPr lang="en" dirty="0"/>
              <a:t> — </a:t>
            </a:r>
            <a:r>
              <a:rPr lang="ru-RU" dirty="0"/>
              <a:t>файл управления </a:t>
            </a:r>
            <a:r>
              <a:rPr lang="en" dirty="0"/>
              <a:t>Django-</a:t>
            </a:r>
            <a:r>
              <a:rPr lang="ru-RU" dirty="0"/>
              <a:t>проектом из командной строки. Работа с базой данных, запуск встроенного сервера разработки, создание приложений — все эти операции будем выполнять через вызов этого файла.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Пустой файл </a:t>
            </a:r>
            <a:r>
              <a:rPr lang="en" dirty="0" err="1"/>
              <a:t>acme_project</a:t>
            </a:r>
            <a:r>
              <a:rPr lang="en" dirty="0"/>
              <a:t>/</a:t>
            </a:r>
            <a:r>
              <a:rPr lang="en" dirty="0" err="1"/>
              <a:t>acme_project</a:t>
            </a:r>
            <a:r>
              <a:rPr lang="en" dirty="0"/>
              <a:t>/__</a:t>
            </a:r>
            <a:r>
              <a:rPr lang="en" dirty="0" err="1"/>
              <a:t>init</a:t>
            </a:r>
            <a:r>
              <a:rPr lang="en" dirty="0"/>
              <a:t>__.</a:t>
            </a:r>
            <a:r>
              <a:rPr lang="en" dirty="0" err="1"/>
              <a:t>py</a:t>
            </a:r>
            <a:r>
              <a:rPr lang="en" dirty="0"/>
              <a:t> </a:t>
            </a:r>
            <a:r>
              <a:rPr lang="ru-RU" dirty="0"/>
              <a:t>объявляет эту директорию пакетом </a:t>
            </a:r>
            <a:r>
              <a:rPr lang="en" dirty="0"/>
              <a:t>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файле </a:t>
            </a:r>
            <a:r>
              <a:rPr lang="en" dirty="0" err="1"/>
              <a:t>acme_project</a:t>
            </a:r>
            <a:r>
              <a:rPr lang="en" dirty="0"/>
              <a:t>/</a:t>
            </a:r>
            <a:r>
              <a:rPr lang="en" dirty="0" err="1"/>
              <a:t>acme_project</a:t>
            </a:r>
            <a:r>
              <a:rPr lang="en" dirty="0"/>
              <a:t>/</a:t>
            </a:r>
            <a:r>
              <a:rPr lang="en" dirty="0" err="1"/>
              <a:t>urls.py</a:t>
            </a:r>
            <a:r>
              <a:rPr lang="en" dirty="0"/>
              <a:t> </a:t>
            </a:r>
            <a:r>
              <a:rPr lang="ru-RU" dirty="0"/>
              <a:t>настраиваются </a:t>
            </a:r>
            <a:r>
              <a:rPr lang="en" dirty="0"/>
              <a:t>URL </a:t>
            </a:r>
            <a:r>
              <a:rPr lang="ru-RU" dirty="0"/>
              <a:t>проекта.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acme_project</a:t>
            </a:r>
            <a:r>
              <a:rPr lang="en" dirty="0"/>
              <a:t>/</a:t>
            </a:r>
            <a:r>
              <a:rPr lang="en" dirty="0" err="1"/>
              <a:t>acme_project</a:t>
            </a:r>
            <a:r>
              <a:rPr lang="en" dirty="0"/>
              <a:t>/</a:t>
            </a:r>
            <a:r>
              <a:rPr lang="en" dirty="0" err="1"/>
              <a:t>wsgi.py</a:t>
            </a:r>
            <a:r>
              <a:rPr lang="en" dirty="0"/>
              <a:t> </a:t>
            </a:r>
            <a:r>
              <a:rPr lang="ru-RU" dirty="0"/>
              <a:t>и </a:t>
            </a:r>
            <a:r>
              <a:rPr lang="en" dirty="0" err="1"/>
              <a:t>acme_project</a:t>
            </a:r>
            <a:r>
              <a:rPr lang="en" dirty="0"/>
              <a:t>/</a:t>
            </a:r>
            <a:r>
              <a:rPr lang="en" dirty="0" err="1"/>
              <a:t>acme_project</a:t>
            </a:r>
            <a:r>
              <a:rPr lang="en" dirty="0"/>
              <a:t>/</a:t>
            </a:r>
            <a:r>
              <a:rPr lang="en" dirty="0" err="1"/>
              <a:t>asgi.py</a:t>
            </a:r>
            <a:r>
              <a:rPr lang="en" dirty="0"/>
              <a:t> — </a:t>
            </a:r>
            <a:r>
              <a:rPr lang="ru-RU" dirty="0"/>
              <a:t>файлы конфигурации, они пригодятся при размещении проекта на веб-сервере.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файле </a:t>
            </a:r>
            <a:r>
              <a:rPr lang="en" dirty="0" err="1"/>
              <a:t>acme_project</a:t>
            </a:r>
            <a:r>
              <a:rPr lang="en" dirty="0"/>
              <a:t>/</a:t>
            </a:r>
            <a:r>
              <a:rPr lang="en" dirty="0" err="1"/>
              <a:t>acme_project</a:t>
            </a:r>
            <a:r>
              <a:rPr lang="en" dirty="0"/>
              <a:t>/</a:t>
            </a:r>
            <a:r>
              <a:rPr lang="en" dirty="0" err="1"/>
              <a:t>settings.py</a:t>
            </a:r>
            <a:r>
              <a:rPr lang="en" dirty="0"/>
              <a:t> </a:t>
            </a:r>
            <a:r>
              <a:rPr lang="ru-RU" dirty="0"/>
              <a:t>хранятся все настройки проекта. При развёртывании проекта устанавливаются стандартные настройки; в ходе разработки их изменяют или дополняют. В быту этот файл называют «</a:t>
            </a:r>
            <a:r>
              <a:rPr lang="ru-RU" dirty="0" err="1"/>
              <a:t>конфиг</a:t>
            </a:r>
            <a:r>
              <a:rPr lang="ru-RU" dirty="0"/>
              <a:t>» или «</a:t>
            </a:r>
            <a:r>
              <a:rPr lang="ru-RU" dirty="0" err="1"/>
              <a:t>сеттинг</a:t>
            </a:r>
            <a:r>
              <a:rPr lang="ru-RU" dirty="0"/>
              <a:t>», хотя более педантичные программисты говорят «файл настроек» или «файл конфигурации проекта». Но таких программистов мало.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55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Запуск </a:t>
            </a:r>
            <a:r>
              <a:rPr lang="en" b="1" dirty="0"/>
              <a:t>Django-</a:t>
            </a:r>
            <a:r>
              <a:rPr lang="ru-RU" b="1" dirty="0"/>
              <a:t>проекта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7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769C83-2A73-5E4E-ABB3-0ED9DDAA0453}"/>
              </a:ext>
            </a:extLst>
          </p:cNvPr>
          <p:cNvSpPr/>
          <p:nvPr/>
        </p:nvSpPr>
        <p:spPr>
          <a:xfrm>
            <a:off x="590060" y="1538944"/>
            <a:ext cx="11146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Django-</a:t>
            </a:r>
            <a:r>
              <a:rPr lang="ru-RU" dirty="0"/>
              <a:t>проект создан, но пока он просто лежит мёртвым грузом. Чтобы увидеть его в работе — нужно его запустить. Перейдите в рабочую папку проекта — в директорию, в которой лежит файл </a:t>
            </a:r>
            <a:r>
              <a:rPr lang="en" i="1" dirty="0" err="1"/>
              <a:t>manage.py</a:t>
            </a:r>
            <a:r>
              <a:rPr lang="en" dirty="0"/>
              <a:t>. </a:t>
            </a:r>
          </a:p>
          <a:p>
            <a:endParaRPr lang="en" dirty="0"/>
          </a:p>
          <a:p>
            <a:r>
              <a:rPr lang="ru-RU" dirty="0"/>
              <a:t>Посредством этого файла разработчик может управлять проектом: запускать его, создавать в проекте новые приложения и выполнять множество других операций.</a:t>
            </a:r>
          </a:p>
          <a:p>
            <a:br>
              <a:rPr lang="ru-RU" dirty="0"/>
            </a:br>
            <a:r>
              <a:rPr lang="ru-RU" dirty="0"/>
              <a:t>Из рабочей папки проекта выполните команду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DD042C-395F-4544-96BA-F523E0FF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5" y="3890058"/>
            <a:ext cx="5613400" cy="12827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A0F593-6F35-4C4F-84D6-B1819E0D442F}"/>
              </a:ext>
            </a:extLst>
          </p:cNvPr>
          <p:cNvSpPr/>
          <p:nvPr/>
        </p:nvSpPr>
        <p:spPr>
          <a:xfrm>
            <a:off x="6665719" y="3566892"/>
            <a:ext cx="4110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всё сделано правильно — в консоли отобразится сообщение: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41E648-A0A1-704F-A928-88305D46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59" y="4379790"/>
            <a:ext cx="4826212" cy="9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1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Запуск </a:t>
            </a:r>
            <a:r>
              <a:rPr lang="en" b="1" dirty="0"/>
              <a:t>Django-</a:t>
            </a:r>
            <a:r>
              <a:rPr lang="ru-RU" b="1" dirty="0"/>
              <a:t>проекта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8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769C83-2A73-5E4E-ABB3-0ED9DDAA0453}"/>
              </a:ext>
            </a:extLst>
          </p:cNvPr>
          <p:cNvSpPr/>
          <p:nvPr/>
        </p:nvSpPr>
        <p:spPr>
          <a:xfrm>
            <a:off x="590060" y="1538944"/>
            <a:ext cx="4592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Далее перейдите по адресу </a:t>
            </a:r>
            <a:r>
              <a:rPr lang="en" dirty="0">
                <a:hlinkClick r:id="rId2"/>
              </a:rPr>
              <a:t>http://127.0.0.1:8000/</a:t>
            </a:r>
            <a:r>
              <a:rPr lang="en" dirty="0"/>
              <a:t> — </a:t>
            </a:r>
            <a:r>
              <a:rPr lang="ru-RU" dirty="0"/>
              <a:t>это адрес вашего компьютера; сервер разработки </a:t>
            </a:r>
            <a:r>
              <a:rPr lang="en" dirty="0"/>
              <a:t>Django </a:t>
            </a:r>
            <a:r>
              <a:rPr lang="ru-RU" dirty="0"/>
              <a:t>будет принимать запросы, поступившие на этот адрес, и перенаправлять их в приложение, которое запущено локально (на вашем компьютере).</a:t>
            </a:r>
          </a:p>
          <a:p>
            <a:endParaRPr lang="ru-RU" dirty="0"/>
          </a:p>
          <a:p>
            <a:r>
              <a:rPr lang="ru-RU" dirty="0"/>
              <a:t>Сразу после развёртывания </a:t>
            </a:r>
            <a:r>
              <a:rPr lang="en" dirty="0"/>
              <a:t>Django </a:t>
            </a:r>
            <a:r>
              <a:rPr lang="ru-RU" dirty="0"/>
              <a:t>умеет обрабатывать только запросы к главной странице, но и этого достаточно, чтобы убедиться, что проект работает. </a:t>
            </a:r>
          </a:p>
          <a:p>
            <a:r>
              <a:rPr lang="ru-RU" dirty="0"/>
              <a:t>В браузере должна отобразиться стандартная приветственная страница </a:t>
            </a:r>
            <a:r>
              <a:rPr lang="en" dirty="0"/>
              <a:t>Django: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45517E-E4D9-5E46-BACD-B1B97CC4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0" y="1538944"/>
            <a:ext cx="6554446" cy="43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1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Приложения в проекте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769C83-2A73-5E4E-ABB3-0ED9DDAA0453}"/>
              </a:ext>
            </a:extLst>
          </p:cNvPr>
          <p:cNvSpPr/>
          <p:nvPr/>
        </p:nvSpPr>
        <p:spPr>
          <a:xfrm>
            <a:off x="590060" y="1538944"/>
            <a:ext cx="4592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Django-</a:t>
            </a:r>
            <a:r>
              <a:rPr lang="ru-RU" dirty="0"/>
              <a:t>проекты состоят из отдельных частей — </a:t>
            </a:r>
            <a:r>
              <a:rPr lang="ru-RU" b="1" dirty="0"/>
              <a:t>приложений</a:t>
            </a:r>
            <a:r>
              <a:rPr lang="ru-RU" dirty="0"/>
              <a:t> (</a:t>
            </a:r>
            <a:r>
              <a:rPr lang="en" i="1" dirty="0"/>
              <a:t>application</a:t>
            </a:r>
            <a:r>
              <a:rPr lang="en" dirty="0"/>
              <a:t>, </a:t>
            </a:r>
            <a:r>
              <a:rPr lang="ru-RU" dirty="0"/>
              <a:t>сокращённо </a:t>
            </a:r>
            <a:r>
              <a:rPr lang="en" i="1" dirty="0"/>
              <a:t>app</a:t>
            </a:r>
            <a:r>
              <a:rPr lang="en" dirty="0"/>
              <a:t>). </a:t>
            </a:r>
            <a:endParaRPr lang="ru-RU" dirty="0"/>
          </a:p>
          <a:p>
            <a:r>
              <a:rPr lang="ru-RU" dirty="0"/>
              <a:t>Каждое приложение предназначено для выполнения отдельной задачи. </a:t>
            </a:r>
          </a:p>
          <a:p>
            <a:r>
              <a:rPr lang="ru-RU" dirty="0"/>
              <a:t>Например, в интернет-магазине одно приложение может отвечать за управление товарами и каталогом, другое — за заказы, третье — за доставку, четвёртое — за публикацию информационных статей или рекламы.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B8E147-66D9-3F4F-B7F4-F8498706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32" y="1243464"/>
            <a:ext cx="5933380" cy="338027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983D2C-FF23-514B-8900-DE8F5BE1B400}"/>
              </a:ext>
            </a:extLst>
          </p:cNvPr>
          <p:cNvSpPr/>
          <p:nvPr/>
        </p:nvSpPr>
        <p:spPr>
          <a:xfrm>
            <a:off x="630251" y="4794081"/>
            <a:ext cx="108665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идее независимых приложений эту структуру можно легко дополнить.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можно добавить приложения, управляющие купонами на скидку, пользовательскими рейтингами товара или системой отзывов.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Независимые приложения хороши и тем, что их можно использовать повторно. Чем писать код с нуля — быстрее и проще взять готовое приложение, написанное для другого проекта. 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09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4514</Words>
  <Application>Microsoft Macintosh PowerPoint</Application>
  <PresentationFormat>Широкоэкранный</PresentationFormat>
  <Paragraphs>406</Paragraphs>
  <Slides>37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Menlo</vt:lpstr>
      <vt:lpstr>Times New Roman</vt:lpstr>
      <vt:lpstr>YS Text</vt:lpstr>
      <vt:lpstr>Тема Office</vt:lpstr>
      <vt:lpstr>Web-технологии</vt:lpstr>
      <vt:lpstr>Что такое фреймворки</vt:lpstr>
      <vt:lpstr>За что любят Django</vt:lpstr>
      <vt:lpstr>Создание Django-проекта. Приложения</vt:lpstr>
      <vt:lpstr>Создание Django-проекта. Приложения</vt:lpstr>
      <vt:lpstr>Создание Django-проекта. Приложения</vt:lpstr>
      <vt:lpstr>Запуск Django-проекта</vt:lpstr>
      <vt:lpstr>Запуск Django-проекта</vt:lpstr>
      <vt:lpstr>Приложения в проекте</vt:lpstr>
      <vt:lpstr> Создание первого приложения  </vt:lpstr>
      <vt:lpstr> Создание первого приложения  </vt:lpstr>
      <vt:lpstr>Регистрируем приложение</vt:lpstr>
      <vt:lpstr>Протокол HTTP: стандарт для запросов и ответов</vt:lpstr>
      <vt:lpstr>Методы запросов</vt:lpstr>
      <vt:lpstr>Абсолютные URL</vt:lpstr>
      <vt:lpstr>Относительные URL</vt:lpstr>
      <vt:lpstr>Маршрутизатор в Django</vt:lpstr>
      <vt:lpstr>View-функция: обработчик запроса</vt:lpstr>
      <vt:lpstr>От запроса до ответа</vt:lpstr>
      <vt:lpstr>Переменные из URL</vt:lpstr>
      <vt:lpstr>Веб-страницы: язык HTML</vt:lpstr>
      <vt:lpstr>Веб-страницы: язык HTML</vt:lpstr>
      <vt:lpstr>Веб-страницы: язык HTML</vt:lpstr>
      <vt:lpstr>Структура HTML-документа</vt:lpstr>
      <vt:lpstr>CSS: стили, селекторы и синтаксис</vt:lpstr>
      <vt:lpstr>CSS: стили, селекторы и синтаксис</vt:lpstr>
      <vt:lpstr>CSS: стили, селекторы и синтаксис</vt:lpstr>
      <vt:lpstr>Фреймворк Bootstrap: быстрая HTML-вёрстка</vt:lpstr>
      <vt:lpstr>Как подключить Bootstrap</vt:lpstr>
      <vt:lpstr>Эксперимент</vt:lpstr>
      <vt:lpstr>HTML в Django: шаблоны веб-страниц  </vt:lpstr>
      <vt:lpstr>HTML — отдельно, Python — отдельно  </vt:lpstr>
      <vt:lpstr>Настройки шаблонизатора Django</vt:lpstr>
      <vt:lpstr>HTML-шаблоны из частей: теги include, extends, block</vt:lpstr>
      <vt:lpstr> Фильтры в шаблонах: модифицируем контекст страницы  </vt:lpstr>
      <vt:lpstr> Фильтры в шаблонах: модифицируем контекст страницы  </vt:lpstr>
      <vt:lpstr>Где будут лабораторные работы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Web-технологии</dc:title>
  <dc:creator>Microsoft Office User</dc:creator>
  <cp:lastModifiedBy>Microsoft Office User</cp:lastModifiedBy>
  <cp:revision>32</cp:revision>
  <dcterms:created xsi:type="dcterms:W3CDTF">2025-02-07T13:57:58Z</dcterms:created>
  <dcterms:modified xsi:type="dcterms:W3CDTF">2025-03-21T14:46:45Z</dcterms:modified>
</cp:coreProperties>
</file>