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notesMasterIdLst>
    <p:notesMasterId r:id="rId45"/>
  </p:notesMasterIdLst>
  <p:sldIdLst>
    <p:sldId id="256" r:id="rId2"/>
    <p:sldId id="257" r:id="rId3"/>
    <p:sldId id="259" r:id="rId4"/>
    <p:sldId id="258" r:id="rId5"/>
    <p:sldId id="260" r:id="rId6"/>
    <p:sldId id="268" r:id="rId7"/>
    <p:sldId id="261" r:id="rId8"/>
    <p:sldId id="273" r:id="rId9"/>
    <p:sldId id="274" r:id="rId10"/>
    <p:sldId id="275" r:id="rId11"/>
    <p:sldId id="276" r:id="rId12"/>
    <p:sldId id="277" r:id="rId13"/>
    <p:sldId id="278" r:id="rId14"/>
    <p:sldId id="266" r:id="rId15"/>
    <p:sldId id="269" r:id="rId16"/>
    <p:sldId id="281" r:id="rId17"/>
    <p:sldId id="289" r:id="rId18"/>
    <p:sldId id="290" r:id="rId19"/>
    <p:sldId id="291" r:id="rId20"/>
    <p:sldId id="292" r:id="rId21"/>
    <p:sldId id="294" r:id="rId22"/>
    <p:sldId id="293" r:id="rId23"/>
    <p:sldId id="295" r:id="rId24"/>
    <p:sldId id="297" r:id="rId25"/>
    <p:sldId id="305" r:id="rId26"/>
    <p:sldId id="298" r:id="rId27"/>
    <p:sldId id="280" r:id="rId28"/>
    <p:sldId id="279" r:id="rId29"/>
    <p:sldId id="282" r:id="rId30"/>
    <p:sldId id="288" r:id="rId31"/>
    <p:sldId id="287" r:id="rId32"/>
    <p:sldId id="286" r:id="rId33"/>
    <p:sldId id="262" r:id="rId34"/>
    <p:sldId id="299" r:id="rId35"/>
    <p:sldId id="300" r:id="rId36"/>
    <p:sldId id="301" r:id="rId37"/>
    <p:sldId id="302" r:id="rId38"/>
    <p:sldId id="284" r:id="rId39"/>
    <p:sldId id="303" r:id="rId40"/>
    <p:sldId id="304" r:id="rId41"/>
    <p:sldId id="271" r:id="rId42"/>
    <p:sldId id="264" r:id="rId43"/>
    <p:sldId id="26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4C71-2B27-4E60-AA23-98D41B80937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BE7D9-D1C9-4580-B95A-E79E1216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117E-CB2A-4FEB-97C5-D094D2618C2F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7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BC0F-6084-4E8B-A82A-C471EC43556D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0DF-AF13-4C21-B6D0-E7C4C7EDDD2B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3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5F2F5-0094-4B50-9FDB-4B43178DB257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2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FCBB-1B14-4F51-BB96-1D864ED2A201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1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4ED-51B6-42D8-95B0-86507CA3CD09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4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CACC-5CD7-44DD-BA78-C16252F67DE0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73623-76CE-496C-AFE7-9AF9BA9A119C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8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BDEE-7BFB-47AD-88AF-8B2581719DAF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1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B93218-A9C0-4187-9701-0F3883B5F4BD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320-08B7-4E4C-B8A6-D938FDB0F987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5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67FC07-2B8F-4F9A-82E6-42889A14E8DC}" type="datetime1">
              <a:rPr lang="en-US" smtClean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1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etwork/java/javase/downloads/index-jsp-138363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2D63-82F3-4441-9CA2-5DEB8B7B0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CSC 202 – Computer Programming II</a:t>
            </a:r>
            <a:br>
              <a:rPr lang="en-US" dirty="0"/>
            </a:br>
            <a:r>
              <a:rPr lang="en-US" dirty="0"/>
              <a:t>Structured Programming With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4DD5D-95F5-4BB1-9997-70624A07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Oguche David e.</a:t>
            </a:r>
          </a:p>
          <a:p>
            <a:r>
              <a:rPr lang="en-US" dirty="0"/>
              <a:t>University of </a:t>
            </a:r>
            <a:r>
              <a:rPr lang="en-US" dirty="0" err="1"/>
              <a:t>jos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17BBB-CBE9-4A7C-B7C7-629E440D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1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F7B388-58E0-4FB7-8346-5815B33DC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028" y="514528"/>
            <a:ext cx="7895944" cy="5828944"/>
          </a:xfrm>
        </p:spPr>
      </p:pic>
    </p:spTree>
    <p:extLst>
      <p:ext uri="{BB962C8B-B14F-4D97-AF65-F5344CB8AC3E}">
        <p14:creationId xmlns:p14="http://schemas.microsoft.com/office/powerpoint/2010/main" val="121945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9F6810-C6B5-49CB-B0C9-6D07A94C1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007" y="244698"/>
            <a:ext cx="5335986" cy="6059510"/>
          </a:xfrm>
        </p:spPr>
      </p:pic>
    </p:spTree>
    <p:extLst>
      <p:ext uri="{BB962C8B-B14F-4D97-AF65-F5344CB8AC3E}">
        <p14:creationId xmlns:p14="http://schemas.microsoft.com/office/powerpoint/2010/main" val="301026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601457-6443-4188-AF89-B8CCC2708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93" y="2434107"/>
            <a:ext cx="11098340" cy="2847038"/>
          </a:xfrm>
        </p:spPr>
      </p:pic>
    </p:spTree>
    <p:extLst>
      <p:ext uri="{BB962C8B-B14F-4D97-AF65-F5344CB8AC3E}">
        <p14:creationId xmlns:p14="http://schemas.microsoft.com/office/powerpoint/2010/main" val="392363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309B6D-DBFC-45DD-A83C-135F6896C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372" y="392347"/>
            <a:ext cx="6199256" cy="5848732"/>
          </a:xfrm>
        </p:spPr>
      </p:pic>
    </p:spTree>
    <p:extLst>
      <p:ext uri="{BB962C8B-B14F-4D97-AF65-F5344CB8AC3E}">
        <p14:creationId xmlns:p14="http://schemas.microsoft.com/office/powerpoint/2010/main" val="169878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Installation of JAVA and </a:t>
            </a:r>
            <a:r>
              <a:rPr lang="en-US" sz="5400" dirty="0" err="1"/>
              <a:t>Intellij</a:t>
            </a:r>
            <a:r>
              <a:rPr lang="en-US" sz="5400" dirty="0"/>
              <a:t>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800" dirty="0"/>
              <a:t> System requirements for </a:t>
            </a:r>
            <a:r>
              <a:rPr lang="en-US" sz="4800" dirty="0" err="1"/>
              <a:t>Intellij</a:t>
            </a:r>
            <a:r>
              <a:rPr lang="en-US" sz="4800" dirty="0"/>
              <a:t> IDEA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Microsoft Windows 10/8/7/Vista/2003/XP (incl.64-bit)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2 GB RAM minimum, 4 GB RAM recommended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1.5 GB hard disk space + at least 1 GB for caches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1024x768 minimum screen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1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 </a:t>
            </a:r>
            <a:r>
              <a:rPr lang="en-US" sz="4000" dirty="0" err="1"/>
              <a:t>System.out.println</a:t>
            </a:r>
            <a:r>
              <a:rPr lang="en-US" sz="4000" dirty="0"/>
              <a:t>("Hello World");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 Primitive Data 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Byte,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short,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int,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long,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3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float,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double,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 err="1"/>
              <a:t>boolean</a:t>
            </a:r>
            <a:r>
              <a:rPr lang="en-US" sz="4000" dirty="0"/>
              <a:t>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char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0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Byte data type is an 8-bit signed two's complement 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600" dirty="0"/>
              <a:t> -128 to 127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Default value is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Example: byte age = 99;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5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Short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Short data type is a 16-bit signed two's complement 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Range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600" dirty="0"/>
              <a:t> -32,768 (-2^15) to </a:t>
            </a:r>
            <a:r>
              <a:rPr lang="en-US" sz="4000" dirty="0"/>
              <a:t>32,767 (inclusive) (2^15 -1)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Default value is 0.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Example: short width = 10000;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79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Integer </a:t>
            </a:r>
            <a:r>
              <a:rPr lang="en-US" sz="5400" dirty="0"/>
              <a:t>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Int data type is a 32-bit signed two's complement integer.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Range: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600" dirty="0"/>
              <a:t> - 2,147,483,648 (-2^31) to </a:t>
            </a:r>
            <a:r>
              <a:rPr lang="en-US" sz="4000" dirty="0"/>
              <a:t>2,147,483,647(inclusive) (2^31 -1)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The default value is 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Example: int a = 100000, int b = -200000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6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Unstructured Programming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Structured Programming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Installation of JAVA and </a:t>
            </a:r>
            <a:r>
              <a:rPr lang="en-US" sz="2800" dirty="0" err="1"/>
              <a:t>Intellij</a:t>
            </a:r>
            <a:r>
              <a:rPr lang="en-US" sz="2800" dirty="0"/>
              <a:t> IDEA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/>
              <a:t> Selections in </a:t>
            </a:r>
            <a:r>
              <a:rPr lang="en-US" sz="2800" dirty="0"/>
              <a:t>JAVA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5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Long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Long data type is a 64-bit signed two's complement integer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Range: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600" dirty="0"/>
              <a:t> -9,223,372,036,854,775,808(-2^63) to</a:t>
            </a:r>
            <a:r>
              <a:rPr lang="en-US" sz="4000" dirty="0"/>
              <a:t> 9,223,372,036,854,775,807 (inclusive)(2^63 -1)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6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Long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This type is used when a wider range than int is needed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Default value is 0L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Example: long a = 100000L, long b = -200000L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3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Float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Float is mainly used to save memory in large arrays of floating point numbers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Default value is 0.0f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Float data type is never used for precise values such as currency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Example: float f1 = 234.5f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56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Double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Double data type is a double-precision 64-bit IEEE 754 floating point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This data type is generally used as the default data type for decimal values, generally the default choice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Default value is 0.0d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Example: double d1 = 123.4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03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Boolean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</a:t>
            </a:r>
            <a:r>
              <a:rPr lang="en-US" sz="4000" dirty="0" err="1"/>
              <a:t>boolean</a:t>
            </a:r>
            <a:r>
              <a:rPr lang="en-US" sz="4000" dirty="0"/>
              <a:t> data type represents one bit of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There are only two possible values: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600" dirty="0"/>
              <a:t>true and false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96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Boolean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This data type is used for simple flags that track true/false conditions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Default value is false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Example: </a:t>
            </a:r>
            <a:r>
              <a:rPr lang="en-US" sz="4000" dirty="0" err="1"/>
              <a:t>boolean</a:t>
            </a:r>
            <a:r>
              <a:rPr lang="en-US" sz="4000" dirty="0"/>
              <a:t> one =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7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Char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Char data type is a single 16-bit Unicode character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Range: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3600" dirty="0"/>
              <a:t>'\u0000' (or 0) to </a:t>
            </a:r>
            <a:r>
              <a:rPr lang="en-US" sz="4000" dirty="0"/>
              <a:t>'\</a:t>
            </a:r>
            <a:r>
              <a:rPr lang="en-US" sz="4000" dirty="0" err="1"/>
              <a:t>uffff</a:t>
            </a:r>
            <a:r>
              <a:rPr lang="en-US" sz="4000" dirty="0"/>
              <a:t>' (or 65,535 inclusive)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Char data type is used to store any character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000" dirty="0"/>
              <a:t> Example: char grade = 'A'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8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4800" dirty="0"/>
              <a:t>int age = 16;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800" dirty="0"/>
              <a:t>double pi = 3.14;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4800" dirty="0"/>
              <a:t>char grade = ‘A’;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89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Basic Operators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Arithmetic Operators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 = 100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 = 200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FADF6C-7EF7-443A-86AE-7DC5EACC2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38492"/>
              </p:ext>
            </p:extLst>
          </p:nvPr>
        </p:nvGraphicFramePr>
        <p:xfrm>
          <a:off x="194492" y="1546054"/>
          <a:ext cx="7606212" cy="350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903">
                  <a:extLst>
                    <a:ext uri="{9D8B030D-6E8A-4147-A177-3AD203B41FA5}">
                      <a16:colId xmlns:a16="http://schemas.microsoft.com/office/drawing/2014/main" val="1427157816"/>
                    </a:ext>
                  </a:extLst>
                </a:gridCol>
                <a:gridCol w="1300943">
                  <a:extLst>
                    <a:ext uri="{9D8B030D-6E8A-4147-A177-3AD203B41FA5}">
                      <a16:colId xmlns:a16="http://schemas.microsoft.com/office/drawing/2014/main" val="46808239"/>
                    </a:ext>
                  </a:extLst>
                </a:gridCol>
                <a:gridCol w="4152889">
                  <a:extLst>
                    <a:ext uri="{9D8B030D-6E8A-4147-A177-3AD203B41FA5}">
                      <a16:colId xmlns:a16="http://schemas.microsoft.com/office/drawing/2014/main" val="2655273974"/>
                    </a:ext>
                  </a:extLst>
                </a:gridCol>
                <a:gridCol w="1211477">
                  <a:extLst>
                    <a:ext uri="{9D8B030D-6E8A-4147-A177-3AD203B41FA5}">
                      <a16:colId xmlns:a16="http://schemas.microsoft.com/office/drawing/2014/main" val="3216834114"/>
                    </a:ext>
                  </a:extLst>
                </a:gridCol>
              </a:tblGrid>
              <a:tr h="2937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Operator</a:t>
                      </a:r>
                      <a:endParaRPr lang="en-US" sz="14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Name</a:t>
                      </a:r>
                      <a:endParaRPr lang="en-US" sz="14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Example</a:t>
                      </a:r>
                      <a:endParaRPr lang="en-US" sz="14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extLst>
                  <a:ext uri="{0D108BD9-81ED-4DB2-BD59-A6C34878D82A}">
                    <a16:rowId xmlns:a16="http://schemas.microsoft.com/office/drawing/2014/main" val="821080509"/>
                  </a:ext>
                </a:extLst>
              </a:tr>
              <a:tr h="524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94" marR="11894" marT="1189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Addition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Adds values on either side of the operator.</a:t>
                      </a:r>
                      <a:endParaRPr lang="en-US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 + B = 300</a:t>
                      </a:r>
                      <a:endParaRPr lang="en-US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extLst>
                  <a:ext uri="{0D108BD9-81ED-4DB2-BD59-A6C34878D82A}">
                    <a16:rowId xmlns:a16="http://schemas.microsoft.com/office/drawing/2014/main" val="510318692"/>
                  </a:ext>
                </a:extLst>
              </a:tr>
              <a:tr h="524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94" marR="11894" marT="1189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Subtraction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Subtracts right-hand operand from left-hand operand.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 - B = -100</a:t>
                      </a:r>
                      <a:endParaRPr lang="en-US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extLst>
                  <a:ext uri="{0D108BD9-81ED-4DB2-BD59-A6C34878D82A}">
                    <a16:rowId xmlns:a16="http://schemas.microsoft.com/office/drawing/2014/main" val="4210858588"/>
                  </a:ext>
                </a:extLst>
              </a:tr>
              <a:tr h="524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94" marR="11894" marT="1189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Multiplication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Multiplies values on either side of the operator.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 * B = 2000</a:t>
                      </a:r>
                      <a:endParaRPr lang="en-US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extLst>
                  <a:ext uri="{0D108BD9-81ED-4DB2-BD59-A6C34878D82A}">
                    <a16:rowId xmlns:a16="http://schemas.microsoft.com/office/drawing/2014/main" val="1600034886"/>
                  </a:ext>
                </a:extLst>
              </a:tr>
              <a:tr h="524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/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94" marR="11894" marT="1189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Division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Divides left-hand operand by right-hand operand.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 / A = 2</a:t>
                      </a:r>
                      <a:endParaRPr lang="en-US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extLst>
                  <a:ext uri="{0D108BD9-81ED-4DB2-BD59-A6C34878D82A}">
                    <a16:rowId xmlns:a16="http://schemas.microsoft.com/office/drawing/2014/main" val="1314002418"/>
                  </a:ext>
                </a:extLst>
              </a:tr>
              <a:tr h="5242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94" marR="11894" marT="1189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Modulus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Divides left-hand operand by right-hand operand and returns remainder.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 % A = 0</a:t>
                      </a:r>
                      <a:endParaRPr lang="en-US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extLst>
                  <a:ext uri="{0D108BD9-81ED-4DB2-BD59-A6C34878D82A}">
                    <a16:rowId xmlns:a16="http://schemas.microsoft.com/office/drawing/2014/main" val="2676187953"/>
                  </a:ext>
                </a:extLst>
              </a:tr>
              <a:tr h="293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++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94" marR="11894" marT="1189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Increment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Increases the value of operand by 1.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++B = 201</a:t>
                      </a:r>
                      <a:endParaRPr lang="en-US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extLst>
                  <a:ext uri="{0D108BD9-81ED-4DB2-BD59-A6C34878D82A}">
                    <a16:rowId xmlns:a16="http://schemas.microsoft.com/office/drawing/2014/main" val="736740618"/>
                  </a:ext>
                </a:extLst>
              </a:tr>
              <a:tr h="2937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--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94" marR="11894" marT="1189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Decrement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Decreases the value of operand by 1.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--B = 199</a:t>
                      </a:r>
                      <a:endParaRPr lang="en-US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1894" marR="11894" marT="11894" marB="0" anchor="ctr"/>
                </a:tc>
                <a:extLst>
                  <a:ext uri="{0D108BD9-81ED-4DB2-BD59-A6C34878D82A}">
                    <a16:rowId xmlns:a16="http://schemas.microsoft.com/office/drawing/2014/main" val="1786442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594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5400" dirty="0"/>
              <a:t> is a sequence of characters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5400" dirty="0"/>
              <a:t> in Java we declare strings as objects (instance of String Class)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5400" dirty="0"/>
              <a:t> so a string data type is a reference/object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4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4000" dirty="0"/>
              <a:t>Java is an Object-Oriented Language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Android Mobile Apps, Desktop App, Web App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 Designed by James Gosling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 Developed by Sun Microsystems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 (now owned by Oracle Corporation)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 https://oracle.com/java/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44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Examples of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sz="5400" dirty="0"/>
              <a:t>String message = "Welcome to CSC 202 Labs";</a:t>
            </a:r>
          </a:p>
          <a:p>
            <a:pPr marL="201168" lvl="1" indent="0">
              <a:buNone/>
            </a:pPr>
            <a:endParaRPr lang="en-US" sz="5400" dirty="0"/>
          </a:p>
          <a:p>
            <a:pPr marL="201168" lvl="1" indent="0">
              <a:buNone/>
            </a:pPr>
            <a:r>
              <a:rPr lang="en-US" sz="5400" dirty="0"/>
              <a:t>String Name = "Dave";</a:t>
            </a:r>
          </a:p>
          <a:p>
            <a:pPr marL="201168" lvl="1" indent="0">
              <a:buNone/>
            </a:pP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87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"My name is ".</a:t>
            </a:r>
            <a:r>
              <a:rPr lang="en-US" sz="3600" dirty="0" err="1"/>
              <a:t>concat</a:t>
            </a:r>
            <a:r>
              <a:rPr lang="en-US" sz="3600" dirty="0"/>
              <a:t>("Adam");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"I am ".</a:t>
            </a:r>
            <a:r>
              <a:rPr lang="en-US" sz="3600" dirty="0" err="1"/>
              <a:t>concat</a:t>
            </a:r>
            <a:r>
              <a:rPr lang="en-US" sz="3600" dirty="0"/>
              <a:t>(</a:t>
            </a:r>
            <a:r>
              <a:rPr lang="en-US" sz="3600" dirty="0" err="1"/>
              <a:t>String.valueOf</a:t>
            </a:r>
            <a:r>
              <a:rPr lang="en-US" sz="3600" dirty="0"/>
              <a:t>(age)).</a:t>
            </a:r>
            <a:r>
              <a:rPr lang="en-US" sz="3600" dirty="0" err="1"/>
              <a:t>concat</a:t>
            </a:r>
            <a:r>
              <a:rPr lang="en-US" sz="3600" dirty="0"/>
              <a:t>("years old");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"My name is ".</a:t>
            </a:r>
            <a:r>
              <a:rPr lang="en-US" sz="3600" dirty="0" err="1"/>
              <a:t>concat</a:t>
            </a:r>
            <a:r>
              <a:rPr lang="en-US" sz="3600" dirty="0"/>
              <a:t>(Name);</a:t>
            </a:r>
          </a:p>
          <a:p>
            <a:pPr marL="201168" lvl="1" indent="0">
              <a:buNone/>
            </a:pP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11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dirty="0"/>
              <a:t>Relational Operators </a:t>
            </a:r>
            <a:r>
              <a:rPr lang="en-US" sz="3200" dirty="0"/>
              <a:t>(A = 100, B = 200)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EBCD7-6D48-44F0-BD6A-0389FB43A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069906"/>
              </p:ext>
            </p:extLst>
          </p:nvPr>
        </p:nvGraphicFramePr>
        <p:xfrm>
          <a:off x="425003" y="2009105"/>
          <a:ext cx="11294771" cy="409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31">
                  <a:extLst>
                    <a:ext uri="{9D8B030D-6E8A-4147-A177-3AD203B41FA5}">
                      <a16:colId xmlns:a16="http://schemas.microsoft.com/office/drawing/2014/main" val="2717927520"/>
                    </a:ext>
                  </a:extLst>
                </a:gridCol>
                <a:gridCol w="1802713">
                  <a:extLst>
                    <a:ext uri="{9D8B030D-6E8A-4147-A177-3AD203B41FA5}">
                      <a16:colId xmlns:a16="http://schemas.microsoft.com/office/drawing/2014/main" val="1022563587"/>
                    </a:ext>
                  </a:extLst>
                </a:gridCol>
                <a:gridCol w="6591445">
                  <a:extLst>
                    <a:ext uri="{9D8B030D-6E8A-4147-A177-3AD203B41FA5}">
                      <a16:colId xmlns:a16="http://schemas.microsoft.com/office/drawing/2014/main" val="3436064947"/>
                    </a:ext>
                  </a:extLst>
                </a:gridCol>
                <a:gridCol w="1922682">
                  <a:extLst>
                    <a:ext uri="{9D8B030D-6E8A-4147-A177-3AD203B41FA5}">
                      <a16:colId xmlns:a16="http://schemas.microsoft.com/office/drawing/2014/main" val="1922487250"/>
                    </a:ext>
                  </a:extLst>
                </a:gridCol>
              </a:tblGrid>
              <a:tr h="3500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Operator</a:t>
                      </a:r>
                      <a:endParaRPr lang="en-US" sz="14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1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Example</a:t>
                      </a:r>
                      <a:endParaRPr lang="en-US" sz="14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/>
                </a:tc>
                <a:extLst>
                  <a:ext uri="{0D108BD9-81ED-4DB2-BD59-A6C34878D82A}">
                    <a16:rowId xmlns:a16="http://schemas.microsoft.com/office/drawing/2014/main" val="2468262323"/>
                  </a:ext>
                </a:extLst>
              </a:tr>
              <a:tr h="624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==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5" marR="7875" marT="78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 equal to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Checks if the values of two operands are equal or not, if yes then condition becomes true.</a:t>
                      </a:r>
                      <a:endParaRPr lang="en-US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(A == B) is not true.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extLst>
                  <a:ext uri="{0D108BD9-81ED-4DB2-BD59-A6C34878D82A}">
                    <a16:rowId xmlns:a16="http://schemas.microsoft.com/office/drawing/2014/main" val="4070683199"/>
                  </a:ext>
                </a:extLst>
              </a:tr>
              <a:tr h="624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!=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5" marR="7875" marT="78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not equal to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Checks if the values of two operands are equal or not, if values are not equal then condition becomes true.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(A != B) is true.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extLst>
                  <a:ext uri="{0D108BD9-81ED-4DB2-BD59-A6C34878D82A}">
                    <a16:rowId xmlns:a16="http://schemas.microsoft.com/office/drawing/2014/main" val="3493865511"/>
                  </a:ext>
                </a:extLst>
              </a:tr>
              <a:tr h="624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&gt;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5" marR="7875" marT="78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greater than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Checks if the value of left operand is greater than the value of right operand, if yes then condition becomes true.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(A &gt; B) is not true.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extLst>
                  <a:ext uri="{0D108BD9-81ED-4DB2-BD59-A6C34878D82A}">
                    <a16:rowId xmlns:a16="http://schemas.microsoft.com/office/drawing/2014/main" val="870747925"/>
                  </a:ext>
                </a:extLst>
              </a:tr>
              <a:tr h="624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&lt;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5" marR="7875" marT="78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less than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Checks if the value of left operand is less than the value of right operand, if yes then condition becomes true.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(A &lt; B) is true.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extLst>
                  <a:ext uri="{0D108BD9-81ED-4DB2-BD59-A6C34878D82A}">
                    <a16:rowId xmlns:a16="http://schemas.microsoft.com/office/drawing/2014/main" val="1256662766"/>
                  </a:ext>
                </a:extLst>
              </a:tr>
              <a:tr h="624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&gt;=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5" marR="7875" marT="78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greater than or equal to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(A &gt;= B) is not true.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extLst>
                  <a:ext uri="{0D108BD9-81ED-4DB2-BD59-A6C34878D82A}">
                    <a16:rowId xmlns:a16="http://schemas.microsoft.com/office/drawing/2014/main" val="1420296943"/>
                  </a:ext>
                </a:extLst>
              </a:tr>
              <a:tr h="624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&lt;=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5" marR="7875" marT="787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 less than or equal to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  <a:endParaRPr lang="en-US" sz="1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(A &lt;= B) is true.</a:t>
                      </a:r>
                      <a:endParaRPr lang="en-US" sz="1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875" marR="7875" marT="7875" marB="0" anchor="ctr"/>
                </a:tc>
                <a:extLst>
                  <a:ext uri="{0D108BD9-81ED-4DB2-BD59-A6C34878D82A}">
                    <a16:rowId xmlns:a16="http://schemas.microsoft.com/office/drawing/2014/main" val="2154695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393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Selections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 In JAVA, selections are implemented using the keywords </a:t>
            </a:r>
            <a:r>
              <a:rPr lang="en-US" sz="4000" dirty="0">
                <a:solidFill>
                  <a:srgbClr val="0070C0"/>
                </a:solidFill>
              </a:rPr>
              <a:t>if</a:t>
            </a:r>
            <a:r>
              <a:rPr lang="en-US" sz="4000" dirty="0">
                <a:solidFill>
                  <a:schemeClr val="tx1"/>
                </a:solidFill>
              </a:rPr>
              <a:t>,</a:t>
            </a:r>
            <a:r>
              <a:rPr lang="en-US" sz="4000" dirty="0">
                <a:solidFill>
                  <a:srgbClr val="0070C0"/>
                </a:solidFill>
              </a:rPr>
              <a:t> else if </a:t>
            </a:r>
            <a:r>
              <a:rPr lang="en-US" sz="4000" dirty="0">
                <a:solidFill>
                  <a:schemeClr val="tx1"/>
                </a:solidFill>
              </a:rPr>
              <a:t>and</a:t>
            </a:r>
            <a:r>
              <a:rPr lang="en-US" sz="4000" dirty="0">
                <a:solidFill>
                  <a:srgbClr val="0070C0"/>
                </a:solidFill>
              </a:rPr>
              <a:t> else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If (age &lt; 18)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</a:t>
            </a:r>
            <a:r>
              <a:rPr lang="en-US" sz="3200" dirty="0" err="1">
                <a:solidFill>
                  <a:schemeClr val="tx1"/>
                </a:solidFill>
              </a:rPr>
              <a:t>text.setText</a:t>
            </a:r>
            <a:r>
              <a:rPr lang="en-US" sz="3200" dirty="0">
                <a:solidFill>
                  <a:schemeClr val="tx1"/>
                </a:solidFill>
              </a:rPr>
              <a:t>("Sorry, you are under the required age.");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99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Selections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</a:rPr>
              <a:t> Example: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If (age &lt; 18)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</a:t>
            </a:r>
            <a:r>
              <a:rPr lang="en-US" sz="3200" dirty="0" err="1">
                <a:solidFill>
                  <a:schemeClr val="tx1"/>
                </a:solidFill>
              </a:rPr>
              <a:t>text.setText</a:t>
            </a:r>
            <a:r>
              <a:rPr lang="en-US" sz="3200" dirty="0">
                <a:solidFill>
                  <a:schemeClr val="tx1"/>
                </a:solidFill>
              </a:rPr>
              <a:t>("Sorry, you are under the required age.");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</a:t>
            </a:r>
            <a:r>
              <a:rPr lang="en-US" sz="3200" dirty="0" err="1">
                <a:solidFill>
                  <a:schemeClr val="tx1"/>
                </a:solidFill>
              </a:rPr>
              <a:t>text.setText</a:t>
            </a:r>
            <a:r>
              <a:rPr lang="en-US" sz="3200" dirty="0">
                <a:solidFill>
                  <a:schemeClr val="tx1"/>
                </a:solidFill>
              </a:rPr>
              <a:t>(“You have met the required age.");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16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Nested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</a:rPr>
              <a:t> Example: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If (age &lt; 18)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if (region == “Plateau”)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  </a:t>
            </a:r>
            <a:r>
              <a:rPr lang="en-US" sz="3200" dirty="0" err="1">
                <a:solidFill>
                  <a:schemeClr val="tx1"/>
                </a:solidFill>
              </a:rPr>
              <a:t>text.setText</a:t>
            </a:r>
            <a:r>
              <a:rPr lang="en-US" sz="3200" dirty="0">
                <a:solidFill>
                  <a:schemeClr val="tx1"/>
                </a:solidFill>
              </a:rPr>
              <a:t>(“You are qualified to under go the screening for the Plateau Under 18 Football League.");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25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</a:rPr>
              <a:t> Example: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If (age &lt; 18)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if (region == “Plateau”)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  </a:t>
            </a:r>
            <a:r>
              <a:rPr lang="en-US" sz="3200" dirty="0" err="1">
                <a:solidFill>
                  <a:schemeClr val="tx1"/>
                </a:solidFill>
              </a:rPr>
              <a:t>text.setText</a:t>
            </a:r>
            <a:r>
              <a:rPr lang="en-US" sz="3200" dirty="0">
                <a:solidFill>
                  <a:schemeClr val="tx1"/>
                </a:solidFill>
              </a:rPr>
              <a:t>(“You are qualified to under go the screening for the Plateau Under 18 Football League.");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20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Switch 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</a:rPr>
              <a:t> Example: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switch(fruit) {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case “Mango” :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</a:t>
            </a:r>
            <a:r>
              <a:rPr lang="en-US" sz="4000" dirty="0" err="1">
                <a:solidFill>
                  <a:schemeClr val="tx1"/>
                </a:solidFill>
              </a:rPr>
              <a:t>text.setText</a:t>
            </a:r>
            <a:r>
              <a:rPr lang="en-US" sz="4000" dirty="0">
                <a:solidFill>
                  <a:schemeClr val="tx1"/>
                </a:solidFill>
              </a:rPr>
              <a:t>(“You selected Mango.");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break;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case “Orange”: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</a:t>
            </a:r>
            <a:r>
              <a:rPr lang="en-US" sz="4000" dirty="0" err="1">
                <a:solidFill>
                  <a:schemeClr val="tx1"/>
                </a:solidFill>
              </a:rPr>
              <a:t>text.setText</a:t>
            </a:r>
            <a:r>
              <a:rPr lang="en-US" sz="4000" dirty="0">
                <a:solidFill>
                  <a:schemeClr val="tx1"/>
                </a:solidFill>
              </a:rPr>
              <a:t>(“You selected Orange.");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break;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default : // Optional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</a:t>
            </a:r>
            <a:r>
              <a:rPr lang="en-US" sz="4000" dirty="0" err="1">
                <a:solidFill>
                  <a:schemeClr val="tx1"/>
                </a:solidFill>
              </a:rPr>
              <a:t>text.setText</a:t>
            </a:r>
            <a:r>
              <a:rPr lang="en-US" sz="4000" dirty="0">
                <a:solidFill>
                  <a:schemeClr val="tx1"/>
                </a:solidFill>
              </a:rPr>
              <a:t>(“I do not know this fruit.");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42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Logical Operators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4B4F0818-2C35-4BF5-815E-118E4C224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boolean</a:t>
            </a:r>
            <a:r>
              <a:rPr lang="en-US" sz="4000" dirty="0">
                <a:solidFill>
                  <a:srgbClr val="FFFFFF"/>
                </a:solidFill>
              </a:rPr>
              <a:t> A = true;</a:t>
            </a:r>
          </a:p>
          <a:p>
            <a:r>
              <a:rPr lang="en-US" sz="4000" dirty="0" err="1">
                <a:solidFill>
                  <a:srgbClr val="FFFFFF"/>
                </a:solidFill>
              </a:rPr>
              <a:t>boolean</a:t>
            </a:r>
            <a:r>
              <a:rPr lang="en-US" sz="4000" dirty="0">
                <a:solidFill>
                  <a:srgbClr val="FFFFFF"/>
                </a:solidFill>
              </a:rPr>
              <a:t> B = false;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60B580F9-9437-41CA-821E-D64087801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272846"/>
              </p:ext>
            </p:extLst>
          </p:nvPr>
        </p:nvGraphicFramePr>
        <p:xfrm>
          <a:off x="4271862" y="1262128"/>
          <a:ext cx="7744544" cy="433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34">
                  <a:extLst>
                    <a:ext uri="{9D8B030D-6E8A-4147-A177-3AD203B41FA5}">
                      <a16:colId xmlns:a16="http://schemas.microsoft.com/office/drawing/2014/main" val="80977829"/>
                    </a:ext>
                  </a:extLst>
                </a:gridCol>
                <a:gridCol w="680188">
                  <a:extLst>
                    <a:ext uri="{9D8B030D-6E8A-4147-A177-3AD203B41FA5}">
                      <a16:colId xmlns:a16="http://schemas.microsoft.com/office/drawing/2014/main" val="3499929611"/>
                    </a:ext>
                  </a:extLst>
                </a:gridCol>
                <a:gridCol w="5273436">
                  <a:extLst>
                    <a:ext uri="{9D8B030D-6E8A-4147-A177-3AD203B41FA5}">
                      <a16:colId xmlns:a16="http://schemas.microsoft.com/office/drawing/2014/main" val="258551475"/>
                    </a:ext>
                  </a:extLst>
                </a:gridCol>
                <a:gridCol w="920386">
                  <a:extLst>
                    <a:ext uri="{9D8B030D-6E8A-4147-A177-3AD203B41FA5}">
                      <a16:colId xmlns:a16="http://schemas.microsoft.com/office/drawing/2014/main" val="1266806687"/>
                    </a:ext>
                  </a:extLst>
                </a:gridCol>
              </a:tblGrid>
              <a:tr h="27990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Operator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58" marR="10158" marT="10158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Name</a:t>
                      </a:r>
                      <a:endParaRPr lang="en-US" sz="16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>
                          <a:effectLst/>
                        </a:rPr>
                        <a:t>Description</a:t>
                      </a:r>
                      <a:endParaRPr lang="en-US" sz="1600" b="1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/>
                </a:tc>
                <a:extLst>
                  <a:ext uri="{0D108BD9-81ED-4DB2-BD59-A6C34878D82A}">
                    <a16:rowId xmlns:a16="http://schemas.microsoft.com/office/drawing/2014/main" val="2795377071"/>
                  </a:ext>
                </a:extLst>
              </a:tr>
              <a:tr h="4974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&amp;&amp;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58" marR="10158" marT="1015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logical and</a:t>
                      </a:r>
                      <a:endParaRPr lang="en-US" sz="2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Called Logical AND operator. </a:t>
                      </a:r>
                    </a:p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If both the operands are non-zero, then the condition becomes true.</a:t>
                      </a:r>
                      <a:endParaRPr lang="en-US" sz="2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(A &amp;&amp; B) is false</a:t>
                      </a:r>
                      <a:endParaRPr lang="en-US" sz="2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 anchor="ctr"/>
                </a:tc>
                <a:extLst>
                  <a:ext uri="{0D108BD9-81ED-4DB2-BD59-A6C34878D82A}">
                    <a16:rowId xmlns:a16="http://schemas.microsoft.com/office/drawing/2014/main" val="2514086914"/>
                  </a:ext>
                </a:extLst>
              </a:tr>
              <a:tr h="49744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||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58" marR="10158" marT="1015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logical or</a:t>
                      </a:r>
                      <a:endParaRPr lang="en-US" sz="2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Called Logical OR Operator. </a:t>
                      </a:r>
                    </a:p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If any of the two operands are non-zero, then the condition becomes true.</a:t>
                      </a:r>
                      <a:endParaRPr lang="en-US" sz="2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(A || B) is true</a:t>
                      </a:r>
                      <a:endParaRPr lang="en-US" sz="2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 anchor="ctr"/>
                </a:tc>
                <a:extLst>
                  <a:ext uri="{0D108BD9-81ED-4DB2-BD59-A6C34878D82A}">
                    <a16:rowId xmlns:a16="http://schemas.microsoft.com/office/drawing/2014/main" val="981495181"/>
                  </a:ext>
                </a:extLst>
              </a:tr>
              <a:tr h="71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!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58" marR="10158" marT="10158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logical not</a:t>
                      </a:r>
                      <a:endParaRPr lang="en-US" sz="2400" b="0" i="0" u="none" strike="noStrike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Called Logical NOT Operator. </a:t>
                      </a:r>
                    </a:p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Use to reverses the logical state of its operand. </a:t>
                      </a:r>
                    </a:p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If a condition is true then Logical NOT operator will make false.</a:t>
                      </a:r>
                      <a:endParaRPr lang="en-US" sz="2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!(A &amp;&amp; B) is true</a:t>
                      </a:r>
                      <a:endParaRPr lang="en-US" sz="2400" b="0" i="0" u="none" strike="noStrike" dirty="0"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158" marR="10158" marT="10158" marB="0" anchor="ctr"/>
                </a:tc>
                <a:extLst>
                  <a:ext uri="{0D108BD9-81ED-4DB2-BD59-A6C34878D82A}">
                    <a16:rowId xmlns:a16="http://schemas.microsoft.com/office/drawing/2014/main" val="116717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02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if statement using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</a:rPr>
              <a:t> Example: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If (age &lt; 18 </a:t>
            </a:r>
            <a:r>
              <a:rPr lang="en-US" sz="3200" b="1" dirty="0">
                <a:solidFill>
                  <a:schemeClr val="tx1"/>
                </a:solidFill>
              </a:rPr>
              <a:t>&amp;&amp;</a:t>
            </a:r>
            <a:r>
              <a:rPr lang="en-US" sz="3200" dirty="0">
                <a:solidFill>
                  <a:schemeClr val="tx1"/>
                </a:solidFill>
              </a:rPr>
              <a:t> region == “Plateau”) 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  </a:t>
            </a:r>
            <a:r>
              <a:rPr lang="en-US" sz="3200" dirty="0" err="1">
                <a:solidFill>
                  <a:schemeClr val="tx1"/>
                </a:solidFill>
              </a:rPr>
              <a:t>text.setText</a:t>
            </a:r>
            <a:r>
              <a:rPr lang="en-US" sz="3200" dirty="0">
                <a:solidFill>
                  <a:schemeClr val="tx1"/>
                </a:solidFill>
              </a:rPr>
              <a:t>(“You are qualified to under go the screening for the Plateau Under 18 Football League.");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8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dirty="0"/>
              <a:t>Unstructured Programming is an early form of programming where the solution for a given problem is written in a single continuous block of code.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Goto</a:t>
            </a:r>
            <a:r>
              <a:rPr lang="en-US" sz="2800" dirty="0"/>
              <a:t> Statements “</a:t>
            </a:r>
            <a:r>
              <a:rPr lang="en-US" sz="2800" dirty="0" err="1"/>
              <a:t>Spagetti</a:t>
            </a:r>
            <a:r>
              <a:rPr lang="en-US" sz="2800" dirty="0"/>
              <a:t> Code”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Examples of languages that implement unstructured programming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400" dirty="0"/>
              <a:t>Early versions of Visual Basic (MSX Basic, GW Basic)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/>
              <a:t> Assembly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34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if statement using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tx1"/>
                </a:solidFill>
              </a:rPr>
              <a:t> Example: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If (age &lt; 18 </a:t>
            </a:r>
            <a:r>
              <a:rPr lang="en-US" sz="3200" b="1" dirty="0">
                <a:solidFill>
                  <a:schemeClr val="tx1"/>
                </a:solidFill>
              </a:rPr>
              <a:t>||</a:t>
            </a:r>
            <a:r>
              <a:rPr lang="en-US" sz="3200" dirty="0">
                <a:solidFill>
                  <a:schemeClr val="tx1"/>
                </a:solidFill>
              </a:rPr>
              <a:t> region == “</a:t>
            </a:r>
            <a:r>
              <a:rPr lang="en-US" sz="3200">
                <a:solidFill>
                  <a:schemeClr val="tx1"/>
                </a:solidFill>
              </a:rPr>
              <a:t>Plateau”) </a:t>
            </a:r>
            <a:r>
              <a:rPr lang="en-US" sz="32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   </a:t>
            </a:r>
            <a:r>
              <a:rPr lang="en-US" sz="3200" dirty="0" err="1">
                <a:solidFill>
                  <a:schemeClr val="tx1"/>
                </a:solidFill>
              </a:rPr>
              <a:t>text.setText</a:t>
            </a:r>
            <a:r>
              <a:rPr lang="en-US" sz="3200" dirty="0">
                <a:solidFill>
                  <a:schemeClr val="tx1"/>
                </a:solidFill>
              </a:rPr>
              <a:t>(“You may enjoy the Plateau Under 18 Football League.");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4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9AE9-74CB-405F-9983-C8320038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8189-3664-4D0E-A082-93F25DC2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25C3-C471-481A-8083-8D0A87C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92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JAVA is a Structural Programming Language and an Object Programming Language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JAVA uses the keywords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if, else and switch, case </a:t>
            </a:r>
            <a:r>
              <a:rPr lang="en-US" sz="2800" dirty="0">
                <a:solidFill>
                  <a:schemeClr val="tx1"/>
                </a:solidFill>
              </a:rPr>
              <a:t>for selections (conditions)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 In JAVA we have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Primitive Data Types such as Byte, short, int, long, float, double, Boolean, char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</a:rPr>
              <a:t>And Reference/Object Data Types such as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39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8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4000" dirty="0"/>
              <a:t>Structured Programming is a programming paradigm which uses structured control flow constructs to break down a computer program into logical parts that are easier to understand and modify.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 Structure Programming Theorem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800" dirty="0"/>
              <a:t> Sequence, Selection, Iterations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3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000" dirty="0"/>
              <a:t>Some examples of programming languages that implement structured programming are:</a:t>
            </a:r>
          </a:p>
          <a:p>
            <a:pPr marL="201168" lvl="1" indent="0">
              <a:buNone/>
            </a:pPr>
            <a:r>
              <a:rPr lang="en-US" sz="2800" dirty="0"/>
              <a:t>C, C+, C++, C#, Java, Python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0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716F-0C73-4EE8-B9BE-18A2FF84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JAVA and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3D840-314D-4143-BC68-0132F504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JAVA Installation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https://www.oracle.com/technetwork/java/javase/downloads/index-jsp-138363.html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 algn="ctr">
              <a:buNone/>
            </a:pPr>
            <a:r>
              <a:rPr lang="en-US" sz="96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9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A6222D-E788-4FA7-AC27-FAF2ED442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026" y="269426"/>
            <a:ext cx="8257948" cy="60615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C2D20-AE06-481F-B329-2438F687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25619B-BBEF-46E5-9F78-B94C7E253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3240" y="460980"/>
            <a:ext cx="7827218" cy="5737226"/>
          </a:xfrm>
        </p:spPr>
      </p:pic>
    </p:spTree>
    <p:extLst>
      <p:ext uri="{BB962C8B-B14F-4D97-AF65-F5344CB8AC3E}">
        <p14:creationId xmlns:p14="http://schemas.microsoft.com/office/powerpoint/2010/main" val="14470394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1684</Words>
  <Application>Microsoft Office PowerPoint</Application>
  <PresentationFormat>Widescreen</PresentationFormat>
  <Paragraphs>313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Calibri Light</vt:lpstr>
      <vt:lpstr>Courier New</vt:lpstr>
      <vt:lpstr>Verdana</vt:lpstr>
      <vt:lpstr>Retrospect</vt:lpstr>
      <vt:lpstr>CSC 202 – Computer Programming II Structured Programming With JAVA</vt:lpstr>
      <vt:lpstr>Outline</vt:lpstr>
      <vt:lpstr>Introduction</vt:lpstr>
      <vt:lpstr>Unstructured Programming</vt:lpstr>
      <vt:lpstr>Structured Programming</vt:lpstr>
      <vt:lpstr>Structured Programming</vt:lpstr>
      <vt:lpstr>Installation of JAVA and Intellij IDEA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of JAVA and Intellij IDEA</vt:lpstr>
      <vt:lpstr>Demo</vt:lpstr>
      <vt:lpstr>Primitive Data Types</vt:lpstr>
      <vt:lpstr>Byte</vt:lpstr>
      <vt:lpstr>Short</vt:lpstr>
      <vt:lpstr>Integer (int)</vt:lpstr>
      <vt:lpstr>Long</vt:lpstr>
      <vt:lpstr>Long</vt:lpstr>
      <vt:lpstr>Float</vt:lpstr>
      <vt:lpstr>Double</vt:lpstr>
      <vt:lpstr>Boolean</vt:lpstr>
      <vt:lpstr>Boolean</vt:lpstr>
      <vt:lpstr>Char</vt:lpstr>
      <vt:lpstr>Variables</vt:lpstr>
      <vt:lpstr>Demo</vt:lpstr>
      <vt:lpstr>String</vt:lpstr>
      <vt:lpstr>Examples of String</vt:lpstr>
      <vt:lpstr>String Concatenation</vt:lpstr>
      <vt:lpstr>Relational Operators (A = 100, B = 200)</vt:lpstr>
      <vt:lpstr>Selections in JAVA</vt:lpstr>
      <vt:lpstr>Selections in JAVA</vt:lpstr>
      <vt:lpstr>Nested if statement</vt:lpstr>
      <vt:lpstr>Switch statement</vt:lpstr>
      <vt:lpstr>Switch case statement</vt:lpstr>
      <vt:lpstr>Logical Operators</vt:lpstr>
      <vt:lpstr>if statement using Logical Operators</vt:lpstr>
      <vt:lpstr>if statement using Logical Operators</vt:lpstr>
      <vt:lpstr>Demo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202 – Computer Programming II Structured Programming With JAVA</dc:title>
  <dc:creator>David Oguche</dc:creator>
  <cp:lastModifiedBy>David Oguche</cp:lastModifiedBy>
  <cp:revision>77</cp:revision>
  <dcterms:created xsi:type="dcterms:W3CDTF">2019-02-28T10:08:37Z</dcterms:created>
  <dcterms:modified xsi:type="dcterms:W3CDTF">2019-03-03T17:34:00Z</dcterms:modified>
</cp:coreProperties>
</file>