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11" r:id="rId3"/>
    <p:sldId id="312" r:id="rId4"/>
    <p:sldId id="966" r:id="rId5"/>
    <p:sldId id="965" r:id="rId6"/>
    <p:sldId id="968" r:id="rId7"/>
    <p:sldId id="967" r:id="rId8"/>
    <p:sldId id="931" r:id="rId9"/>
    <p:sldId id="973" r:id="rId10"/>
    <p:sldId id="970" r:id="rId11"/>
    <p:sldId id="313" r:id="rId12"/>
    <p:sldId id="972" r:id="rId13"/>
    <p:sldId id="971" r:id="rId14"/>
    <p:sldId id="964" r:id="rId15"/>
    <p:sldId id="950" r:id="rId16"/>
    <p:sldId id="31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B0F99A82-8976-CB42-A8B8-7AA9E74CA664}" type="datetimeFigureOut">
              <a:rPr lang="en-US" smtClean="0"/>
              <a:pPr/>
              <a:t>9/30/24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A77C0B06-BE1E-9D4E-8F72-5348B2CC6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CE4C2CF5-9B49-F8DA-CB85-339510DF8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>
            <a:extLst>
              <a:ext uri="{FF2B5EF4-FFF2-40B4-BE49-F238E27FC236}">
                <a16:creationId xmlns:a16="http://schemas.microsoft.com/office/drawing/2014/main" id="{AA735BC3-35BA-5EB3-D762-6BD12CC79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7:notes">
            <a:extLst>
              <a:ext uri="{FF2B5EF4-FFF2-40B4-BE49-F238E27FC236}">
                <a16:creationId xmlns:a16="http://schemas.microsoft.com/office/drawing/2014/main" id="{4FFCA9A9-AB45-841B-16D3-DB1A6948B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174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B5307C02-A2FC-51EB-2A5A-86BE74DF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>
            <a:extLst>
              <a:ext uri="{FF2B5EF4-FFF2-40B4-BE49-F238E27FC236}">
                <a16:creationId xmlns:a16="http://schemas.microsoft.com/office/drawing/2014/main" id="{6147DDEB-C5B3-DBE9-EEB0-0842E1EAE8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7:notes">
            <a:extLst>
              <a:ext uri="{FF2B5EF4-FFF2-40B4-BE49-F238E27FC236}">
                <a16:creationId xmlns:a16="http://schemas.microsoft.com/office/drawing/2014/main" id="{9E8F8F4D-8958-88D3-5268-88BE9A9CD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75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1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5" name="Google Shape;59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933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04" name="Google Shape;604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44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66" name="Google Shape;16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E0A35F86-FBC2-BEE4-6B06-82B5527A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>
            <a:extLst>
              <a:ext uri="{FF2B5EF4-FFF2-40B4-BE49-F238E27FC236}">
                <a16:creationId xmlns:a16="http://schemas.microsoft.com/office/drawing/2014/main" id="{0D4711E6-79B8-F0E0-8010-72BA5EEFF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4:notes">
            <a:extLst>
              <a:ext uri="{FF2B5EF4-FFF2-40B4-BE49-F238E27FC236}">
                <a16:creationId xmlns:a16="http://schemas.microsoft.com/office/drawing/2014/main" id="{7EFA4D0C-5172-B9F6-E0BF-DBF1A9A54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66" name="Google Shape;166;p34:notes">
            <a:extLst>
              <a:ext uri="{FF2B5EF4-FFF2-40B4-BE49-F238E27FC236}">
                <a16:creationId xmlns:a16="http://schemas.microsoft.com/office/drawing/2014/main" id="{66F95D62-318C-F63B-3CA3-8549607656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8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E5F0CBD8-BDED-E51C-06F4-A0CBEF42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>
            <a:extLst>
              <a:ext uri="{FF2B5EF4-FFF2-40B4-BE49-F238E27FC236}">
                <a16:creationId xmlns:a16="http://schemas.microsoft.com/office/drawing/2014/main" id="{D5543518-E63B-D826-6C9B-5D25C74D8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7:notes">
            <a:extLst>
              <a:ext uri="{FF2B5EF4-FFF2-40B4-BE49-F238E27FC236}">
                <a16:creationId xmlns:a16="http://schemas.microsoft.com/office/drawing/2014/main" id="{678579D5-A0B5-A4FD-F923-117B8F243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874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209A02E2-9A18-7A2C-32A5-52F8717D7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>
            <a:extLst>
              <a:ext uri="{FF2B5EF4-FFF2-40B4-BE49-F238E27FC236}">
                <a16:creationId xmlns:a16="http://schemas.microsoft.com/office/drawing/2014/main" id="{50D77E7F-D669-1DFE-AFEB-F22C06B40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4:notes">
            <a:extLst>
              <a:ext uri="{FF2B5EF4-FFF2-40B4-BE49-F238E27FC236}">
                <a16:creationId xmlns:a16="http://schemas.microsoft.com/office/drawing/2014/main" id="{3F02548A-BB8D-D92C-0EAC-087DE773F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66" name="Google Shape;166;p34:notes">
            <a:extLst>
              <a:ext uri="{FF2B5EF4-FFF2-40B4-BE49-F238E27FC236}">
                <a16:creationId xmlns:a16="http://schemas.microsoft.com/office/drawing/2014/main" id="{53F5F3FB-2A24-4DA3-52D6-EA2C808A57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3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45FB25B3-623D-9605-7F62-F875041E0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>
            <a:extLst>
              <a:ext uri="{FF2B5EF4-FFF2-40B4-BE49-F238E27FC236}">
                <a16:creationId xmlns:a16="http://schemas.microsoft.com/office/drawing/2014/main" id="{9840164C-445E-FB56-5A3D-E49281D3A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4:notes">
            <a:extLst>
              <a:ext uri="{FF2B5EF4-FFF2-40B4-BE49-F238E27FC236}">
                <a16:creationId xmlns:a16="http://schemas.microsoft.com/office/drawing/2014/main" id="{9047F195-6770-7048-3D1B-D7265A3AE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66" name="Google Shape;166;p34:notes">
            <a:extLst>
              <a:ext uri="{FF2B5EF4-FFF2-40B4-BE49-F238E27FC236}">
                <a16:creationId xmlns:a16="http://schemas.microsoft.com/office/drawing/2014/main" id="{79DB4612-499C-7450-5FC4-CB415B8C87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1CBAD557-FE90-D93E-CCF1-0F45FA954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>
            <a:extLst>
              <a:ext uri="{FF2B5EF4-FFF2-40B4-BE49-F238E27FC236}">
                <a16:creationId xmlns:a16="http://schemas.microsoft.com/office/drawing/2014/main" id="{E0354680-D9FC-E470-995C-89EE0BDE9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7:notes">
            <a:extLst>
              <a:ext uri="{FF2B5EF4-FFF2-40B4-BE49-F238E27FC236}">
                <a16:creationId xmlns:a16="http://schemas.microsoft.com/office/drawing/2014/main" id="{9D45FCF0-E69C-8FCA-9624-D565A85EED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459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81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EAE9-15CA-8383-90B2-3591E762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F5817-D541-CC6D-454F-0550C9D57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C512-9ED7-3592-6E53-4A0D8A53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9FF-99D7-FA4F-B8EE-1872CD12EAA6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232D-D56A-E870-CEFD-C16D3AA3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10A0F-2206-C0B2-3F1F-5E81EB1F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20E1-F013-242A-611F-62911C40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D9B76-5EC9-D845-73A0-D1CB5DF6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003B-CA09-2039-6D3D-05C9B151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91C-52C3-CD45-9CC0-8E7A57F4B26B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D5C6-C3F5-62D0-E675-750174A6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66C4-8838-F441-19B2-2BD4AA32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5ADB-BC08-5784-954F-FD5E4B682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8294E-06D4-68E1-0533-F51811F0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24B8-6F88-2FDD-A035-85691E7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EAA-6679-AD4F-BDEA-B13650C6F5BB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7826-AB96-19C1-8C50-7EF3F29E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E1F-7729-AB3E-0B7F-9EC04104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017-9A8F-A25B-289E-1E8DAEFF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DD84-4615-4B35-EC15-DFE8D7E4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FFB6B-8DD9-4554-8E28-9BAF9E18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08BD-AE40-4345-A799-F070DA3D42AB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C704-32B8-141A-381C-8D8F8DB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CAFF-9EB0-0D5B-737A-A0725AA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2F0E-AC43-9E81-6528-BD9C1363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5A73-0DF4-8977-2F5B-E2BD9CA5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514A-8D19-0CBA-3596-4B6D929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9935-08DB-D846-A793-E3DBAD138B59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4F1B-5CA7-9ECD-610A-477D75B7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7597-2BC8-B24E-9051-316DB37E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94E6-189F-909B-5891-BE74B43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47EF-9679-C9EB-730B-462ACF151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6C61B-8FF4-6FE7-F39A-6B0DE661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8545-A2CE-1A14-2B7B-A6BA10B0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073A-F55B-BB45-8EEA-5BDF0AE6B284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B7ED-C820-47C6-B488-7402A27E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11B2-3936-09B7-C455-BF4537A2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E3EA-39DC-7093-64E8-7D86AC6F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3E271-6BF5-6EEA-EF93-54820EB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8AE00-5073-BA45-B993-9C1A39B3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FA6D-9323-8B7C-E433-F9FFF08F4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0391A-C150-BD55-C7D0-CF4FF9605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D95D2-B8EA-6D7E-646A-751641B5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F6-B9BF-484D-AEF0-C5CECBFE6A20}" type="datetime1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452BF-BA07-2AEE-A474-1F9CB251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E230F-5D9E-BB78-E68F-1613896C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545-3BC9-443C-E2AC-6D3500F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DB9B2-F3B7-D28E-FB35-B1BC1FFD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AD4F-8902-1F4F-9450-A03F552E5554}" type="datetime1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F07E-AFFA-8BE8-DE72-9374FBA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A3587-92C0-D32F-0F3C-511B82FC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EFAA5-199B-7AA6-5353-54D04D18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01C2-658B-3B4A-AE6A-3C070ABCC18E}" type="datetime1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3CF0B-0F7A-EFD7-4622-833CFB11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82439-BF12-00CE-3ED9-78BA7B7A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CFE9-3AF9-595F-6267-440F0C57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8572-E461-93B5-5498-8CE6A6D1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52170-C7B9-9FD1-58F7-20CADF2BA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E648-8F7F-9910-50BE-614ED7F4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FB1-8045-DB46-8AF6-BE7BA5ECB692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17A0-7B6D-F799-3E53-DF1594B1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81ED2-EC6C-A3A1-C7C2-81BF697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5BB1-F862-5DDB-8D44-53C6BA75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4DF34-E4BB-FDCB-DBA0-28514522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E9D60-8A48-5A5F-0E89-18B5C032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A803D-A6C0-E764-D7DE-5A130A3E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819-C4CC-7C4B-811F-25829985E59E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2AB6-3B44-F65A-0A24-E1F9F366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196E-0619-DD0F-88AA-42733F99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66B8-224A-6582-10EE-EDECCA16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96CC-6A1E-675E-9C20-5A8E7B4D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ADEA-8687-1983-EC07-226AE046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518C173-1676-C842-B9ED-E756B45AA1FF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FC69-EE0D-0263-51B2-9879702FD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E04F-4757-AE9E-F6F0-3D7151F1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E9DEE7F-87C3-5643-93D6-A4F0685612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ai/imagenet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>
            <a:spLocks noGrp="1"/>
          </p:cNvSpPr>
          <p:nvPr>
            <p:ph type="ctrTitle"/>
          </p:nvPr>
        </p:nvSpPr>
        <p:spPr>
          <a:xfrm>
            <a:off x="946150" y="1720705"/>
            <a:ext cx="10299700" cy="19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/>
              <a:t>Classifying </a:t>
            </a:r>
            <a:r>
              <a:rPr lang="en-US" sz="4100" b="1" dirty="0" err="1"/>
              <a:t>Imagenette</a:t>
            </a:r>
            <a:r>
              <a:rPr lang="en-US" sz="4100" b="1" dirty="0"/>
              <a:t> with a small bottleneck network</a:t>
            </a:r>
            <a:endParaRPr sz="4100" b="1" dirty="0"/>
          </a:p>
        </p:txBody>
      </p:sp>
      <p:sp>
        <p:nvSpPr>
          <p:cNvPr id="161" name="Google Shape;161;p1"/>
          <p:cNvSpPr txBox="1">
            <a:spLocks noGrp="1"/>
          </p:cNvSpPr>
          <p:nvPr>
            <p:ph type="subTitle" idx="1"/>
          </p:nvPr>
        </p:nvSpPr>
        <p:spPr>
          <a:xfrm>
            <a:off x="1530350" y="3477988"/>
            <a:ext cx="9144000" cy="19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b="1" dirty="0"/>
              <a:t>Elias </a:t>
            </a:r>
            <a:r>
              <a:rPr lang="en-US" b="1" dirty="0" err="1"/>
              <a:t>DeVoe</a:t>
            </a:r>
            <a:endParaRPr lang="en-US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88"/>
              <a:buFont typeface="Arial"/>
              <a:buNone/>
            </a:pPr>
            <a:r>
              <a:rPr lang="en-US" sz="1900" dirty="0"/>
              <a:t>University of Wisconsin, Madison​</a:t>
            </a:r>
            <a:endParaRPr sz="19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88"/>
              <a:buFont typeface="Arial"/>
              <a:buNone/>
            </a:pPr>
            <a:r>
              <a:rPr lang="en-US" sz="1900" dirty="0"/>
              <a:t> Wisconsin Institute for Discovery</a:t>
            </a:r>
            <a:endParaRPr sz="19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</p:txBody>
      </p:sp>
      <p:sp>
        <p:nvSpPr>
          <p:cNvPr id="162" name="Google Shape;162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25CF2306-F186-21D9-4292-07CF549E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>
            <a:extLst>
              <a:ext uri="{FF2B5EF4-FFF2-40B4-BE49-F238E27FC236}">
                <a16:creationId xmlns:a16="http://schemas.microsoft.com/office/drawing/2014/main" id="{941E7163-E49A-5596-81F3-5D11FCAA0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6318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Overview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3" name="Google Shape;503;p47">
            <a:extLst>
              <a:ext uri="{FF2B5EF4-FFF2-40B4-BE49-F238E27FC236}">
                <a16:creationId xmlns:a16="http://schemas.microsoft.com/office/drawing/2014/main" id="{E034C484-A331-73CC-2F93-9ED9EBB985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0360" y="1253331"/>
            <a:ext cx="11379200" cy="495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on the datasets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details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Evaluating predictions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Transfer learning</a:t>
            </a:r>
            <a:endParaRPr lang="en-US" sz="3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47">
            <a:extLst>
              <a:ext uri="{FF2B5EF4-FFF2-40B4-BE49-F238E27FC236}">
                <a16:creationId xmlns:a16="http://schemas.microsoft.com/office/drawing/2014/main" id="{5BAC3B8A-136C-AACA-56D8-AADDF51CA39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13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>
            <a:spLocks noGrp="1"/>
          </p:cNvSpPr>
          <p:nvPr>
            <p:ph type="title"/>
          </p:nvPr>
        </p:nvSpPr>
        <p:spPr>
          <a:xfrm>
            <a:off x="357673" y="357649"/>
            <a:ext cx="1147665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Training dynamics suggest further hyperparameter tuning could lead to easy performance improvements</a:t>
            </a:r>
          </a:p>
        </p:txBody>
      </p:sp>
      <p:sp>
        <p:nvSpPr>
          <p:cNvPr id="504" name="Google Shape;504;p47"/>
          <p:cNvSpPr txBox="1">
            <a:spLocks noGrp="1"/>
          </p:cNvSpPr>
          <p:nvPr>
            <p:ph type="sldNum" sz="quarter" idx="12"/>
          </p:nvPr>
        </p:nvSpPr>
        <p:spPr>
          <a:xfrm>
            <a:off x="8706107" y="62844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A30C0B-EF98-6A8E-D78B-EFE65DE25237}"/>
              </a:ext>
            </a:extLst>
          </p:cNvPr>
          <p:cNvGrpSpPr/>
          <p:nvPr/>
        </p:nvGrpSpPr>
        <p:grpSpPr>
          <a:xfrm>
            <a:off x="1644359" y="1458604"/>
            <a:ext cx="8903282" cy="5008444"/>
            <a:chOff x="982840" y="1146601"/>
            <a:chExt cx="9094867" cy="55051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CEBB93-7226-3FE8-F10A-02BFCCB80D6B}"/>
                </a:ext>
              </a:extLst>
            </p:cNvPr>
            <p:cNvGrpSpPr/>
            <p:nvPr/>
          </p:nvGrpSpPr>
          <p:grpSpPr>
            <a:xfrm>
              <a:off x="6646446" y="1146601"/>
              <a:ext cx="3431261" cy="5320447"/>
              <a:chOff x="3662130" y="1218041"/>
              <a:chExt cx="3431261" cy="5320447"/>
            </a:xfrm>
          </p:grpSpPr>
          <p:pic>
            <p:nvPicPr>
              <p:cNvPr id="19" name="Picture 18" descr="A graph showing a line&#10;&#10;Description automatically generated">
                <a:extLst>
                  <a:ext uri="{FF2B5EF4-FFF2-40B4-BE49-F238E27FC236}">
                    <a16:creationId xmlns:a16="http://schemas.microsoft.com/office/drawing/2014/main" id="{625FB65A-7F0D-275A-9F7C-38B6E55E2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4885" b="8092"/>
              <a:stretch/>
            </p:blipFill>
            <p:spPr>
              <a:xfrm>
                <a:off x="3662130" y="1218041"/>
                <a:ext cx="3431261" cy="2413548"/>
              </a:xfrm>
              <a:prstGeom prst="rect">
                <a:avLst/>
              </a:prstGeom>
            </p:spPr>
          </p:pic>
          <p:pic>
            <p:nvPicPr>
              <p:cNvPr id="21" name="Picture 20" descr="A graph of blue and orange lines&#10;&#10;Description automatically generated">
                <a:extLst>
                  <a:ext uri="{FF2B5EF4-FFF2-40B4-BE49-F238E27FC236}">
                    <a16:creationId xmlns:a16="http://schemas.microsoft.com/office/drawing/2014/main" id="{E28C2C72-8AC2-A120-D32C-F835D9341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933" b="8092"/>
              <a:stretch/>
            </p:blipFill>
            <p:spPr>
              <a:xfrm>
                <a:off x="3688257" y="3726842"/>
                <a:ext cx="3395894" cy="2413548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B4E9671-3A37-FD1A-FEA0-4ED5A0998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5940" y="1289481"/>
                <a:ext cx="0" cy="524900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179E501-0404-FD5B-343C-637FD086752E}"/>
                </a:ext>
              </a:extLst>
            </p:cNvPr>
            <p:cNvGrpSpPr/>
            <p:nvPr/>
          </p:nvGrpSpPr>
          <p:grpSpPr>
            <a:xfrm>
              <a:off x="1597221" y="2394314"/>
              <a:ext cx="3431254" cy="2386255"/>
              <a:chOff x="1597221" y="2394314"/>
              <a:chExt cx="3431254" cy="2386255"/>
            </a:xfrm>
          </p:grpSpPr>
          <p:pic>
            <p:nvPicPr>
              <p:cNvPr id="17" name="Picture 16" descr="A line graph with numbers&#10;&#10;Description automatically generated">
                <a:extLst>
                  <a:ext uri="{FF2B5EF4-FFF2-40B4-BE49-F238E27FC236}">
                    <a16:creationId xmlns:a16="http://schemas.microsoft.com/office/drawing/2014/main" id="{DA1C07D0-AE0C-AC64-BA48-F912184C0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4877" b="7787"/>
              <a:stretch/>
            </p:blipFill>
            <p:spPr>
              <a:xfrm>
                <a:off x="1597221" y="2394314"/>
                <a:ext cx="3431254" cy="2386255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8C386CA-3188-7ED4-8B8A-154C1EC3B647}"/>
                  </a:ext>
                </a:extLst>
              </p:cNvPr>
              <p:cNvSpPr/>
              <p:nvPr/>
            </p:nvSpPr>
            <p:spPr>
              <a:xfrm>
                <a:off x="2650435" y="3776870"/>
                <a:ext cx="450574" cy="45057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D3F892-88CD-2AB1-69BD-86A46296882D}"/>
                </a:ext>
              </a:extLst>
            </p:cNvPr>
            <p:cNvSpPr txBox="1"/>
            <p:nvPr/>
          </p:nvSpPr>
          <p:spPr>
            <a:xfrm rot="16200000">
              <a:off x="60301" y="3396365"/>
              <a:ext cx="2306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Learning Rate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BA5BF3-E148-BD1D-D2C3-69AD7B02B17D}"/>
                </a:ext>
              </a:extLst>
            </p:cNvPr>
            <p:cNvSpPr txBox="1"/>
            <p:nvPr/>
          </p:nvSpPr>
          <p:spPr>
            <a:xfrm rot="16200000">
              <a:off x="5135653" y="4699409"/>
              <a:ext cx="2306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Accuracy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69970-F6E1-580C-6272-820B61FA2BA9}"/>
                </a:ext>
              </a:extLst>
            </p:cNvPr>
            <p:cNvSpPr txBox="1"/>
            <p:nvPr/>
          </p:nvSpPr>
          <p:spPr>
            <a:xfrm rot="16200000">
              <a:off x="5135652" y="2242993"/>
              <a:ext cx="2306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Training Loss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3BB119-9C31-1A1E-36A7-6DEFE3651014}"/>
                </a:ext>
              </a:extLst>
            </p:cNvPr>
            <p:cNvSpPr txBox="1"/>
            <p:nvPr/>
          </p:nvSpPr>
          <p:spPr>
            <a:xfrm>
              <a:off x="4831283" y="6282382"/>
              <a:ext cx="145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Epoch 35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EC8B1D-D970-5BA9-9B08-E78A29F26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6465684"/>
              <a:ext cx="1954256" cy="136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DFB0F0-7B41-40B2-E6E8-D480BE33A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721" y="6464320"/>
              <a:ext cx="2148585" cy="136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27E1AF-9428-048C-6E37-52BD638D2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5722" y="4227443"/>
              <a:ext cx="0" cy="2239605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Google Shape;452;p44">
            <a:extLst>
              <a:ext uri="{FF2B5EF4-FFF2-40B4-BE49-F238E27FC236}">
                <a16:creationId xmlns:a16="http://schemas.microsoft.com/office/drawing/2014/main" id="{5769CDE6-17DA-E14B-24D9-803ADD4F896B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vis_best_model.py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093C1C3C-C9BD-F23A-6B5A-4EC87C876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>
            <a:extLst>
              <a:ext uri="{FF2B5EF4-FFF2-40B4-BE49-F238E27FC236}">
                <a16:creationId xmlns:a16="http://schemas.microsoft.com/office/drawing/2014/main" id="{604E1D9E-77C7-6D34-E454-FE9B119D6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0838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model mistakes everything for English Springers</a:t>
            </a:r>
          </a:p>
        </p:txBody>
      </p:sp>
      <p:sp>
        <p:nvSpPr>
          <p:cNvPr id="504" name="Google Shape;504;p47">
            <a:extLst>
              <a:ext uri="{FF2B5EF4-FFF2-40B4-BE49-F238E27FC236}">
                <a16:creationId xmlns:a16="http://schemas.microsoft.com/office/drawing/2014/main" id="{0D930B5B-5969-6139-633A-404CA9F430C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706107" y="62844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B2CD5-8F3F-927E-2250-B71AAA76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623586"/>
            <a:ext cx="5638800" cy="4660900"/>
          </a:xfrm>
          <a:prstGeom prst="rect">
            <a:avLst/>
          </a:prstGeom>
        </p:spPr>
      </p:pic>
      <p:pic>
        <p:nvPicPr>
          <p:cNvPr id="13" name="Picture 12" descr="A chart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CB0D156-409A-A215-888B-2CFC92F5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004" r="38180" b="7997"/>
          <a:stretch/>
        </p:blipFill>
        <p:spPr>
          <a:xfrm>
            <a:off x="7673271" y="1623586"/>
            <a:ext cx="885825" cy="3470276"/>
          </a:xfrm>
          <a:prstGeom prst="rect">
            <a:avLst/>
          </a:prstGeom>
        </p:spPr>
      </p:pic>
      <p:pic>
        <p:nvPicPr>
          <p:cNvPr id="15" name="Picture 14" descr="A colorful bar chart with numbers&#10;&#10;Description automatically generated with medium confidence">
            <a:extLst>
              <a:ext uri="{FF2B5EF4-FFF2-40B4-BE49-F238E27FC236}">
                <a16:creationId xmlns:a16="http://schemas.microsoft.com/office/drawing/2014/main" id="{B27A87BD-8326-1BA1-6298-A7869D3235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635" r="37550" b="7997"/>
          <a:stretch/>
        </p:blipFill>
        <p:spPr>
          <a:xfrm>
            <a:off x="9832451" y="1623586"/>
            <a:ext cx="885825" cy="3470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F3053-71A9-3B9D-A709-162DF6FB5ACC}"/>
              </a:ext>
            </a:extLst>
          </p:cNvPr>
          <p:cNvSpPr txBox="1"/>
          <p:nvPr/>
        </p:nvSpPr>
        <p:spPr>
          <a:xfrm>
            <a:off x="9353819" y="1205467"/>
            <a:ext cx="184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Sensitivity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3A132-3757-0F48-286B-F50A2D20F0D0}"/>
              </a:ext>
            </a:extLst>
          </p:cNvPr>
          <p:cNvSpPr txBox="1"/>
          <p:nvPr/>
        </p:nvSpPr>
        <p:spPr>
          <a:xfrm>
            <a:off x="7194639" y="1205467"/>
            <a:ext cx="184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3CC74-18D6-428B-116E-9A659A5EAE89}"/>
              </a:ext>
            </a:extLst>
          </p:cNvPr>
          <p:cNvSpPr txBox="1"/>
          <p:nvPr/>
        </p:nvSpPr>
        <p:spPr>
          <a:xfrm rot="16200000">
            <a:off x="-1235076" y="3127891"/>
            <a:ext cx="347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1ECF5-3EBC-C418-C97A-3E99F5EF6AAF}"/>
              </a:ext>
            </a:extLst>
          </p:cNvPr>
          <p:cNvSpPr txBox="1"/>
          <p:nvPr/>
        </p:nvSpPr>
        <p:spPr>
          <a:xfrm>
            <a:off x="2100263" y="6284486"/>
            <a:ext cx="364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Predicted class</a:t>
            </a:r>
          </a:p>
        </p:txBody>
      </p:sp>
      <p:sp>
        <p:nvSpPr>
          <p:cNvPr id="8" name="Google Shape;452;p44">
            <a:extLst>
              <a:ext uri="{FF2B5EF4-FFF2-40B4-BE49-F238E27FC236}">
                <a16:creationId xmlns:a16="http://schemas.microsoft.com/office/drawing/2014/main" id="{B2E417C6-48E1-B3C5-DB1F-3740A5E479E2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vis_best_model.py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C885C-5F02-EF19-F36E-30F5B8BDF28C}"/>
              </a:ext>
            </a:extLst>
          </p:cNvPr>
          <p:cNvSpPr txBox="1"/>
          <p:nvPr/>
        </p:nvSpPr>
        <p:spPr>
          <a:xfrm>
            <a:off x="7673270" y="5245527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EB725-0778-D705-3364-DAD90865DC9C}"/>
              </a:ext>
            </a:extLst>
          </p:cNvPr>
          <p:cNvSpPr txBox="1"/>
          <p:nvPr/>
        </p:nvSpPr>
        <p:spPr>
          <a:xfrm>
            <a:off x="9827957" y="523441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0.326</a:t>
            </a:r>
          </a:p>
        </p:txBody>
      </p:sp>
    </p:spTree>
    <p:extLst>
      <p:ext uri="{BB962C8B-B14F-4D97-AF65-F5344CB8AC3E}">
        <p14:creationId xmlns:p14="http://schemas.microsoft.com/office/powerpoint/2010/main" val="380319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CBD6A243-DA2D-A9D4-A7E5-F07777AA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>
            <a:extLst>
              <a:ext uri="{FF2B5EF4-FFF2-40B4-BE49-F238E27FC236}">
                <a16:creationId xmlns:a16="http://schemas.microsoft.com/office/drawing/2014/main" id="{9C967F65-EB16-52F0-245F-F89C2E8E8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6318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Overview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3" name="Google Shape;503;p47">
            <a:extLst>
              <a:ext uri="{FF2B5EF4-FFF2-40B4-BE49-F238E27FC236}">
                <a16:creationId xmlns:a16="http://schemas.microsoft.com/office/drawing/2014/main" id="{90E8B7AF-49A1-863C-8438-DFD06076D6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0360" y="1253331"/>
            <a:ext cx="11379200" cy="495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on the datasets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details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Evaluating predictions 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Transfer learning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47">
            <a:extLst>
              <a:ext uri="{FF2B5EF4-FFF2-40B4-BE49-F238E27FC236}">
                <a16:creationId xmlns:a16="http://schemas.microsoft.com/office/drawing/2014/main" id="{C2C103A1-4EA5-21B3-2440-7506B340219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71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AB3C-A3A2-37D3-6304-22556784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2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Approach to fine-tuning for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Imagewoof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2926-5000-9868-9AFA-3A42B9B7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69"/>
            <a:ext cx="10515600" cy="4760503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Using the best model trained on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Imagenette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fontAlgn="base"/>
            <a:r>
              <a:rPr lang="en-US" dirty="0">
                <a:solidFill>
                  <a:srgbClr val="000000"/>
                </a:solidFill>
              </a:rPr>
              <a:t>Replace the classification head with a randomly initialized fully connected layer</a:t>
            </a:r>
          </a:p>
          <a:p>
            <a:pPr lvl="1" fontAlgn="base"/>
            <a:r>
              <a:rPr lang="en-US" i="0" u="none" strike="noStrike" dirty="0">
                <a:solidFill>
                  <a:srgbClr val="000000"/>
                </a:solidFill>
                <a:effectLst/>
              </a:rPr>
              <a:t>Freeze gradients in all other layers</a:t>
            </a:r>
          </a:p>
          <a:p>
            <a:pPr lvl="1" fontAlgn="base"/>
            <a:r>
              <a:rPr lang="en-US" dirty="0">
                <a:solidFill>
                  <a:srgbClr val="000000"/>
                </a:solidFill>
              </a:rPr>
              <a:t>Train 8 epochs with same learning rate</a:t>
            </a:r>
          </a:p>
          <a:p>
            <a:pPr lvl="1" fontAlgn="base"/>
            <a:r>
              <a:rPr lang="en-US" dirty="0">
                <a:solidFill>
                  <a:srgbClr val="000000"/>
                </a:solidFill>
              </a:rPr>
              <a:t>Unfreeze earlier layers</a:t>
            </a:r>
          </a:p>
          <a:p>
            <a:pPr lvl="1" fontAlgn="base"/>
            <a:r>
              <a:rPr lang="en-US" i="0" u="none" strike="noStrike" dirty="0">
                <a:solidFill>
                  <a:srgbClr val="000000"/>
                </a:solidFill>
                <a:effectLst/>
              </a:rPr>
              <a:t>Train 52 epochs with 1/5</a:t>
            </a:r>
            <a:r>
              <a:rPr lang="en-US" i="0" u="none" strike="noStrike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learning rate</a:t>
            </a: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Compare to “vanilla” model trained only on </a:t>
            </a:r>
            <a:r>
              <a:rPr lang="en-US" dirty="0" err="1">
                <a:solidFill>
                  <a:srgbClr val="000000"/>
                </a:solidFill>
              </a:rPr>
              <a:t>Imagewoof</a:t>
            </a:r>
            <a:endParaRPr lang="en-US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5965-CC6C-09C6-DF85-53D6C9C2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8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A652-A27A-C80B-4733-AC73D9C9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380365"/>
            <a:ext cx="1131824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Fine tuning leads to significant improvement over vanilla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D182-D5DF-E759-6ED0-1395D68A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Google Shape;452;p44">
            <a:extLst>
              <a:ext uri="{FF2B5EF4-FFF2-40B4-BE49-F238E27FC236}">
                <a16:creationId xmlns:a16="http://schemas.microsoft.com/office/drawing/2014/main" id="{B482609D-0AE4-DA65-1BEE-21D5047CBFDD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fine_tune.py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FD16F-3FE2-7D83-9F86-482A7F40747F}"/>
              </a:ext>
            </a:extLst>
          </p:cNvPr>
          <p:cNvSpPr txBox="1"/>
          <p:nvPr/>
        </p:nvSpPr>
        <p:spPr>
          <a:xfrm>
            <a:off x="1000125" y="2813218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Vanilla: 24%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Fine Tuned: 30%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6EFFA-31DD-8BEA-D627-E62176878B52}"/>
              </a:ext>
            </a:extLst>
          </p:cNvPr>
          <p:cNvSpPr txBox="1"/>
          <p:nvPr/>
        </p:nvSpPr>
        <p:spPr>
          <a:xfrm>
            <a:off x="1000125" y="2443265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87766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>
            <a:spLocks noGrp="1"/>
          </p:cNvSpPr>
          <p:nvPr>
            <p:ph type="title"/>
          </p:nvPr>
        </p:nvSpPr>
        <p:spPr>
          <a:xfrm>
            <a:off x="0" y="147711"/>
            <a:ext cx="12192000" cy="95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600" b="1" dirty="0">
                <a:solidFill>
                  <a:srgbClr val="000000"/>
                </a:solidFill>
                <a:cs typeface="Calibri Light" panose="020F0302020204030204" pitchFamily="34" charset="0"/>
              </a:rPr>
              <a:t>Next Steps</a:t>
            </a:r>
            <a:endParaRPr b="1" dirty="0">
              <a:solidFill>
                <a:srgbClr val="000000"/>
              </a:solidFill>
              <a:cs typeface="Calibri Light" panose="020F0302020204030204" pitchFamily="34" charset="0"/>
            </a:endParaRPr>
          </a:p>
        </p:txBody>
      </p:sp>
      <p:sp>
        <p:nvSpPr>
          <p:cNvPr id="598" name="Google Shape;598;p54"/>
          <p:cNvSpPr txBox="1">
            <a:spLocks noGrp="1"/>
          </p:cNvSpPr>
          <p:nvPr>
            <p:ph idx="1"/>
          </p:nvPr>
        </p:nvSpPr>
        <p:spPr>
          <a:xfrm>
            <a:off x="714375" y="1371600"/>
            <a:ext cx="10901363" cy="518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More robust hyperparameter tuning strategy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Deeper models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32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99" name="Google Shape;599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5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30"/>
    </mc:Choice>
    <mc:Fallback xmlns="">
      <p:transition spd="slow" advTm="3453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title"/>
          </p:nvPr>
        </p:nvSpPr>
        <p:spPr>
          <a:xfrm>
            <a:off x="1" y="2793440"/>
            <a:ext cx="12191999" cy="55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 b="1" dirty="0">
                <a:ea typeface="Calibri"/>
                <a:cs typeface="Calibri"/>
                <a:sym typeface="Calibri"/>
              </a:rPr>
              <a:t>Thank You!</a:t>
            </a:r>
            <a:endParaRPr b="1" dirty="0"/>
          </a:p>
        </p:txBody>
      </p:sp>
      <p:sp>
        <p:nvSpPr>
          <p:cNvPr id="610" name="Google Shape;610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1"/>
    </mc:Choice>
    <mc:Fallback xmlns="">
      <p:transition spd="slow" advTm="88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>
            <a:spLocks noGrp="1"/>
          </p:cNvSpPr>
          <p:nvPr>
            <p:ph type="title"/>
          </p:nvPr>
        </p:nvSpPr>
        <p:spPr>
          <a:xfrm>
            <a:off x="0" y="26318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cs typeface="Calibri Light" panose="020F0302020204030204" pitchFamily="34" charset="0"/>
                <a:sym typeface="Calibri"/>
              </a:rPr>
              <a:t>Overview</a:t>
            </a:r>
            <a:endParaRPr b="1" dirty="0">
              <a:cs typeface="Calibri Light" panose="020F0302020204030204" pitchFamily="34" charset="0"/>
            </a:endParaRPr>
          </a:p>
        </p:txBody>
      </p:sp>
      <p:sp>
        <p:nvSpPr>
          <p:cNvPr id="503" name="Google Shape;503;p47"/>
          <p:cNvSpPr txBox="1">
            <a:spLocks noGrp="1"/>
          </p:cNvSpPr>
          <p:nvPr>
            <p:ph idx="1"/>
          </p:nvPr>
        </p:nvSpPr>
        <p:spPr>
          <a:xfrm>
            <a:off x="340360" y="1253331"/>
            <a:ext cx="11379200" cy="495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on the </a:t>
            </a:r>
            <a:r>
              <a:rPr lang="en-US" sz="3200" dirty="0">
                <a:cs typeface="Calibri" panose="020F0502020204030204" pitchFamily="34" charset="0"/>
              </a:rPr>
              <a:t>d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atasets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details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Evaluating predictions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Transfer learning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51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0" y="252841"/>
            <a:ext cx="12192000" cy="91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Imagenette</a:t>
            </a:r>
            <a:r>
              <a:rPr lang="en-US" sz="3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and </a:t>
            </a:r>
            <a:r>
              <a:rPr lang="en-US" sz="36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Imagewoof</a:t>
            </a:r>
            <a:r>
              <a:rPr lang="en-US" sz="3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full-size subsets of </a:t>
            </a:r>
            <a:r>
              <a:rPr lang="en-US" sz="36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Imagenet</a:t>
            </a:r>
            <a:endParaRPr b="1" dirty="0"/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861BD-27C4-685D-FF2A-14B5F659B716}"/>
              </a:ext>
            </a:extLst>
          </p:cNvPr>
          <p:cNvSpPr txBox="1"/>
          <p:nvPr/>
        </p:nvSpPr>
        <p:spPr>
          <a:xfrm>
            <a:off x="1927676" y="1684516"/>
            <a:ext cx="2058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Imagenette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DAEB1-6E3D-E40D-D9E2-8ECAD08091D4}"/>
              </a:ext>
            </a:extLst>
          </p:cNvPr>
          <p:cNvSpPr txBox="1"/>
          <p:nvPr/>
        </p:nvSpPr>
        <p:spPr>
          <a:xfrm>
            <a:off x="8081872" y="1684516"/>
            <a:ext cx="2058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Imagewoof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6162E-F613-DD17-2683-6F8A6FDC83C4}"/>
              </a:ext>
            </a:extLst>
          </p:cNvPr>
          <p:cNvSpPr txBox="1"/>
          <p:nvPr/>
        </p:nvSpPr>
        <p:spPr>
          <a:xfrm>
            <a:off x="585788" y="2400300"/>
            <a:ext cx="5386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13395 full size (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469 × 387) images from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Imagenet</a:t>
            </a:r>
            <a:endParaRPr lang="en-US" b="0" i="0" u="none" strike="noStrike" dirty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Split into 10 ~equally sized categories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1F1F"/>
                </a:solidFill>
                <a:latin typeface="Google Sans"/>
              </a:rPr>
              <a:t>tench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English springer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cassette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chain saw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church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French horn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garbage truck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gas pump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golf 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parachute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F84D7-ACFC-D503-64AC-374876D5917C}"/>
              </a:ext>
            </a:extLst>
          </p:cNvPr>
          <p:cNvSpPr txBox="1"/>
          <p:nvPr/>
        </p:nvSpPr>
        <p:spPr>
          <a:xfrm>
            <a:off x="388145" y="6235827"/>
            <a:ext cx="638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fastai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imagenette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9229-7E86-2B98-E0B0-4761BA30A8E0}"/>
              </a:ext>
            </a:extLst>
          </p:cNvPr>
          <p:cNvSpPr txBox="1"/>
          <p:nvPr/>
        </p:nvSpPr>
        <p:spPr>
          <a:xfrm>
            <a:off x="6219827" y="2391805"/>
            <a:ext cx="5386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</a:t>
            </a:r>
            <a:r>
              <a:rPr lang="en-US" sz="1800" dirty="0" err="1"/>
              <a:t>Imagenette</a:t>
            </a:r>
            <a:r>
              <a:rPr lang="en-US" sz="1800" dirty="0"/>
              <a:t> , </a:t>
            </a:r>
            <a:r>
              <a:rPr lang="en-US" dirty="0"/>
              <a:t>12955 images, only dog breeds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Australian terrier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Border terrier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Samoyed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Shih-Tzu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English foxhound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Rhodesian ridgeback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Golden retriever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Old English sheepdog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E5E2D1D-D346-407B-03CC-8671CE31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>
            <a:extLst>
              <a:ext uri="{FF2B5EF4-FFF2-40B4-BE49-F238E27FC236}">
                <a16:creationId xmlns:a16="http://schemas.microsoft.com/office/drawing/2014/main" id="{F6435CC3-4755-5A79-C62B-E37FB1E6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52841"/>
            <a:ext cx="12192000" cy="91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cs typeface="Calibri"/>
                <a:sym typeface="Calibri"/>
              </a:rPr>
              <a:t>Data storage and loading</a:t>
            </a:r>
            <a:endParaRPr b="1" dirty="0"/>
          </a:p>
        </p:txBody>
      </p:sp>
      <p:sp>
        <p:nvSpPr>
          <p:cNvPr id="172" name="Google Shape;172;p34">
            <a:extLst>
              <a:ext uri="{FF2B5EF4-FFF2-40B4-BE49-F238E27FC236}">
                <a16:creationId xmlns:a16="http://schemas.microsoft.com/office/drawing/2014/main" id="{E89956A3-F2EC-EA36-F6ED-FD8AF39DCEA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AE76DD-CF29-2052-66AC-AB7C4AB3EF15}"/>
              </a:ext>
            </a:extLst>
          </p:cNvPr>
          <p:cNvCxnSpPr>
            <a:cxnSpLocks/>
          </p:cNvCxnSpPr>
          <p:nvPr/>
        </p:nvCxnSpPr>
        <p:spPr>
          <a:xfrm>
            <a:off x="6251171" y="1697732"/>
            <a:ext cx="0" cy="2511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Google Shape;452;p44">
            <a:extLst>
              <a:ext uri="{FF2B5EF4-FFF2-40B4-BE49-F238E27FC236}">
                <a16:creationId xmlns:a16="http://schemas.microsoft.com/office/drawing/2014/main" id="{73939D1B-6556-3D2B-4E3B-036BCBBD0215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dataloader.py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FFF65-C949-F777-5401-D867CC296A45}"/>
              </a:ext>
            </a:extLst>
          </p:cNvPr>
          <p:cNvSpPr txBox="1"/>
          <p:nvPr/>
        </p:nvSpPr>
        <p:spPr>
          <a:xfrm>
            <a:off x="2413451" y="1513066"/>
            <a:ext cx="1343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5C047-4F28-A9A5-FD98-F33592E5FCFF}"/>
              </a:ext>
            </a:extLst>
          </p:cNvPr>
          <p:cNvSpPr txBox="1"/>
          <p:nvPr/>
        </p:nvSpPr>
        <p:spPr>
          <a:xfrm>
            <a:off x="8567647" y="1513066"/>
            <a:ext cx="1343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2CEBB4-2D2E-5999-79E6-8488D3407C42}"/>
              </a:ext>
            </a:extLst>
          </p:cNvPr>
          <p:cNvGrpSpPr/>
          <p:nvPr/>
        </p:nvGrpSpPr>
        <p:grpSpPr>
          <a:xfrm>
            <a:off x="1054555" y="2225753"/>
            <a:ext cx="2717791" cy="2608562"/>
            <a:chOff x="557321" y="2193921"/>
            <a:chExt cx="2717791" cy="26085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78DD6-5F18-A785-68F4-08686F563A40}"/>
                </a:ext>
              </a:extLst>
            </p:cNvPr>
            <p:cNvSpPr txBox="1"/>
            <p:nvPr/>
          </p:nvSpPr>
          <p:spPr>
            <a:xfrm>
              <a:off x="1392424" y="2298041"/>
              <a:ext cx="1343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(70%)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8D863B-7DBE-FE27-1620-F6219D95CB0D}"/>
                </a:ext>
              </a:extLst>
            </p:cNvPr>
            <p:cNvSpPr txBox="1"/>
            <p:nvPr/>
          </p:nvSpPr>
          <p:spPr>
            <a:xfrm>
              <a:off x="1335865" y="4321026"/>
              <a:ext cx="19092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Validation (15%)</a:t>
              </a:r>
            </a:p>
          </p:txBody>
        </p:sp>
        <p:pic>
          <p:nvPicPr>
            <p:cNvPr id="13" name="Graphic 12" descr="Open folder outline">
              <a:extLst>
                <a:ext uri="{FF2B5EF4-FFF2-40B4-BE49-F238E27FC236}">
                  <a16:creationId xmlns:a16="http://schemas.microsoft.com/office/drawing/2014/main" id="{C47CC491-BEBF-D27D-433F-43FB0DCC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3880" y="2193921"/>
              <a:ext cx="593581" cy="593581"/>
            </a:xfrm>
            <a:prstGeom prst="rect">
              <a:avLst/>
            </a:prstGeom>
          </p:spPr>
        </p:pic>
        <p:pic>
          <p:nvPicPr>
            <p:cNvPr id="14" name="Graphic 13" descr="Open folder outline">
              <a:extLst>
                <a:ext uri="{FF2B5EF4-FFF2-40B4-BE49-F238E27FC236}">
                  <a16:creationId xmlns:a16="http://schemas.microsoft.com/office/drawing/2014/main" id="{3DC14257-4027-6802-EBEB-00F1EBA15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7321" y="4208902"/>
              <a:ext cx="593581" cy="59358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7BD2D8-8427-F485-F775-77CDF87E7A86}"/>
                </a:ext>
              </a:extLst>
            </p:cNvPr>
            <p:cNvGrpSpPr/>
            <p:nvPr/>
          </p:nvGrpSpPr>
          <p:grpSpPr>
            <a:xfrm>
              <a:off x="1150902" y="2761099"/>
              <a:ext cx="2124210" cy="1350093"/>
              <a:chOff x="1150902" y="2761099"/>
              <a:chExt cx="2124210" cy="135009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C805A36-BACA-5EAE-E1D2-54A793357003}"/>
                  </a:ext>
                </a:extLst>
              </p:cNvPr>
              <p:cNvGrpSpPr/>
              <p:nvPr/>
            </p:nvGrpSpPr>
            <p:grpSpPr>
              <a:xfrm>
                <a:off x="1191013" y="2761099"/>
                <a:ext cx="2084099" cy="463512"/>
                <a:chOff x="1191013" y="2761099"/>
                <a:chExt cx="2084099" cy="46351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41B5A6D-8305-5B61-A553-FC9ACEF9EF49}"/>
                    </a:ext>
                  </a:extLst>
                </p:cNvPr>
                <p:cNvSpPr txBox="1"/>
                <p:nvPr/>
              </p:nvSpPr>
              <p:spPr>
                <a:xfrm>
                  <a:off x="1191013" y="2812129"/>
                  <a:ext cx="20840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-            Class 1</a:t>
                  </a:r>
                </a:p>
              </p:txBody>
            </p:sp>
            <p:pic>
              <p:nvPicPr>
                <p:cNvPr id="17" name="Graphic 16" descr="Open folder outline">
                  <a:extLst>
                    <a:ext uri="{FF2B5EF4-FFF2-40B4-BE49-F238E27FC236}">
                      <a16:creationId xmlns:a16="http://schemas.microsoft.com/office/drawing/2014/main" id="{359F23A1-9BF3-2D61-2DE2-9D4C7C4D0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6066" y="2761099"/>
                  <a:ext cx="463512" cy="463512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2C2C74-B6C1-AB46-1D52-EA463848F1C6}"/>
                  </a:ext>
                </a:extLst>
              </p:cNvPr>
              <p:cNvSpPr txBox="1"/>
              <p:nvPr/>
            </p:nvSpPr>
            <p:spPr>
              <a:xfrm>
                <a:off x="1150902" y="3717942"/>
                <a:ext cx="2084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           Class 10</a:t>
                </a:r>
              </a:p>
            </p:txBody>
          </p:sp>
          <p:pic>
            <p:nvPicPr>
              <p:cNvPr id="19" name="Graphic 18" descr="Open folder outline">
                <a:extLst>
                  <a:ext uri="{FF2B5EF4-FFF2-40B4-BE49-F238E27FC236}">
                    <a16:creationId xmlns:a16="http://schemas.microsoft.com/office/drawing/2014/main" id="{9FD0E142-0204-9655-094A-086C98CF2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46210" y="3647680"/>
                <a:ext cx="463512" cy="46351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C25515-BA82-30D4-E56D-24FE0613F700}"/>
                  </a:ext>
                </a:extLst>
              </p:cNvPr>
              <p:cNvSpPr txBox="1"/>
              <p:nvPr/>
            </p:nvSpPr>
            <p:spPr>
              <a:xfrm>
                <a:off x="2005030" y="3233013"/>
                <a:ext cx="456063" cy="50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60"/>
                  </a:lnSpc>
                </a:pPr>
                <a:r>
                  <a:rPr lang="en-US" dirty="0"/>
                  <a:t>.</a:t>
                </a:r>
              </a:p>
              <a:p>
                <a:pPr>
                  <a:lnSpc>
                    <a:spcPts val="960"/>
                  </a:lnSpc>
                </a:pPr>
                <a:r>
                  <a:rPr lang="en-US" dirty="0"/>
                  <a:t>.</a:t>
                </a:r>
              </a:p>
              <a:p>
                <a:pPr>
                  <a:lnSpc>
                    <a:spcPts val="960"/>
                  </a:lnSpc>
                </a:pPr>
                <a:r>
                  <a:rPr lang="en-US" dirty="0"/>
                  <a:t>.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1FF654-6ABC-84EA-F789-26424C9B1F9F}"/>
              </a:ext>
            </a:extLst>
          </p:cNvPr>
          <p:cNvSpPr txBox="1"/>
          <p:nvPr/>
        </p:nvSpPr>
        <p:spPr>
          <a:xfrm>
            <a:off x="4032510" y="4537524"/>
            <a:ext cx="765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ImagenetteDataloader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)</a:t>
            </a:r>
            <a:endParaRPr lang="en-US" dirty="0"/>
          </a:p>
          <a:p>
            <a:r>
              <a:rPr lang="en-US" dirty="0"/>
              <a:t>@ parameter “folds”: if &gt; 0, how many folds to split into for cross-validation</a:t>
            </a:r>
          </a:p>
          <a:p>
            <a:r>
              <a:rPr lang="en-US" dirty="0"/>
              <a:t>@ parameter “</a:t>
            </a:r>
            <a:r>
              <a:rPr lang="en-US" dirty="0" err="1"/>
              <a:t>i</a:t>
            </a:r>
            <a:r>
              <a:rPr lang="en-US" dirty="0"/>
              <a:t>”: which fold to evaluate on</a:t>
            </a:r>
          </a:p>
          <a:p>
            <a:r>
              <a:rPr lang="en-US" dirty="0"/>
              <a:t>@ parameter “mode”:</a:t>
            </a:r>
          </a:p>
          <a:p>
            <a:r>
              <a:rPr lang="en-US" dirty="0"/>
              <a:t>         - if “train” or “</a:t>
            </a:r>
            <a:r>
              <a:rPr lang="en-US" dirty="0" err="1"/>
              <a:t>val</a:t>
            </a:r>
            <a:r>
              <a:rPr lang="en-US" dirty="0"/>
              <a:t>” and “folds” &gt; 0:</a:t>
            </a:r>
          </a:p>
          <a:p>
            <a:r>
              <a:rPr lang="en-US" dirty="0"/>
              <a:t>              - Combine train and </a:t>
            </a:r>
            <a:r>
              <a:rPr lang="en-US" dirty="0" err="1"/>
              <a:t>val</a:t>
            </a:r>
            <a:r>
              <a:rPr lang="en-US" dirty="0"/>
              <a:t>, split into k folds, evaluate on fold ”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r>
              <a:rPr lang="en-US" dirty="0"/>
              <a:t>       -  otherwise, follow path to specified data directory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8D309-E712-5AED-CD63-1F637F8DEA3D}"/>
              </a:ext>
            </a:extLst>
          </p:cNvPr>
          <p:cNvSpPr txBox="1"/>
          <p:nvPr/>
        </p:nvSpPr>
        <p:spPr>
          <a:xfrm>
            <a:off x="6829424" y="2298041"/>
            <a:ext cx="4357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only on training data</a:t>
            </a:r>
          </a:p>
          <a:p>
            <a:endParaRPr lang="en-US" dirty="0"/>
          </a:p>
          <a:p>
            <a:r>
              <a:rPr lang="en-US" dirty="0"/>
              <a:t>Test on last 15%</a:t>
            </a:r>
          </a:p>
        </p:txBody>
      </p:sp>
    </p:spTree>
    <p:extLst>
      <p:ext uri="{BB962C8B-B14F-4D97-AF65-F5344CB8AC3E}">
        <p14:creationId xmlns:p14="http://schemas.microsoft.com/office/powerpoint/2010/main" val="73978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2EDB1E68-AA9F-4FD8-8D2A-ADFB646F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>
            <a:extLst>
              <a:ext uri="{FF2B5EF4-FFF2-40B4-BE49-F238E27FC236}">
                <a16:creationId xmlns:a16="http://schemas.microsoft.com/office/drawing/2014/main" id="{59927087-D1DB-07B8-D265-EDCCB40ED1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6318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Overview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3" name="Google Shape;503;p47">
            <a:extLst>
              <a:ext uri="{FF2B5EF4-FFF2-40B4-BE49-F238E27FC236}">
                <a16:creationId xmlns:a16="http://schemas.microsoft.com/office/drawing/2014/main" id="{15BA5FB2-8E65-F682-9C10-C877E6E572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0360" y="1253331"/>
            <a:ext cx="11379200" cy="495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on the datasets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details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Evaluating predictions 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Transfer learning</a:t>
            </a:r>
            <a:endParaRPr lang="en-US" sz="3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47">
            <a:extLst>
              <a:ext uri="{FF2B5EF4-FFF2-40B4-BE49-F238E27FC236}">
                <a16:creationId xmlns:a16="http://schemas.microsoft.com/office/drawing/2014/main" id="{B57CEA31-F5F8-1683-9EFE-A749970597F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10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E8C37DD7-EC5F-B384-713A-A89FD3B6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>
            <a:extLst>
              <a:ext uri="{FF2B5EF4-FFF2-40B4-BE49-F238E27FC236}">
                <a16:creationId xmlns:a16="http://schemas.microsoft.com/office/drawing/2014/main" id="{8EC28512-F1E6-1890-FC8D-DCF132863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52841"/>
            <a:ext cx="12192000" cy="91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cs typeface="Calibri"/>
                <a:sym typeface="Calibri"/>
              </a:rPr>
              <a:t>Hyperparameter Tuning</a:t>
            </a:r>
            <a:endParaRPr b="1" dirty="0"/>
          </a:p>
        </p:txBody>
      </p:sp>
      <p:sp>
        <p:nvSpPr>
          <p:cNvPr id="172" name="Google Shape;172;p34">
            <a:extLst>
              <a:ext uri="{FF2B5EF4-FFF2-40B4-BE49-F238E27FC236}">
                <a16:creationId xmlns:a16="http://schemas.microsoft.com/office/drawing/2014/main" id="{9DABDAA1-9476-1197-B3F4-E87BF8384C3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B603D18-A306-7948-2B97-40F237FB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00" y="1778217"/>
            <a:ext cx="4546600" cy="3556000"/>
          </a:xfrm>
          <a:prstGeom prst="rect">
            <a:avLst/>
          </a:prstGeom>
        </p:spPr>
      </p:pic>
      <p:sp>
        <p:nvSpPr>
          <p:cNvPr id="4" name="Google Shape;452;p44">
            <a:extLst>
              <a:ext uri="{FF2B5EF4-FFF2-40B4-BE49-F238E27FC236}">
                <a16:creationId xmlns:a16="http://schemas.microsoft.com/office/drawing/2014/main" id="{82E0EF24-0B27-880F-99E7-DD0F67859232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vis_cross_validation.py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4506A-AC45-9D20-C231-D6B3318928E1}"/>
              </a:ext>
            </a:extLst>
          </p:cNvPr>
          <p:cNvSpPr txBox="1"/>
          <p:nvPr/>
        </p:nvSpPr>
        <p:spPr>
          <a:xfrm>
            <a:off x="8497644" y="2967335"/>
            <a:ext cx="267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height and color correspond to validation accuracy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61CACD-E0FB-419E-054C-898C5A8CC0AB}"/>
              </a:ext>
            </a:extLst>
          </p:cNvPr>
          <p:cNvCxnSpPr>
            <a:cxnSpLocks/>
          </p:cNvCxnSpPr>
          <p:nvPr/>
        </p:nvCxnSpPr>
        <p:spPr>
          <a:xfrm flipH="1">
            <a:off x="5700713" y="2014538"/>
            <a:ext cx="1785937" cy="1114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BE29F2-3CF8-EE86-936A-CE7BCF327E3E}"/>
              </a:ext>
            </a:extLst>
          </p:cNvPr>
          <p:cNvSpPr txBox="1"/>
          <p:nvPr/>
        </p:nvSpPr>
        <p:spPr>
          <a:xfrm>
            <a:off x="7590387" y="1404061"/>
            <a:ext cx="267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from </a:t>
            </a:r>
            <a:r>
              <a:rPr lang="en-US" dirty="0" err="1"/>
              <a:t>lr</a:t>
            </a:r>
            <a:r>
              <a:rPr lang="en-US" dirty="0"/>
              <a:t> = 0.1, weight decay = 1e-4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392AC-911A-713C-544D-172516E951B6}"/>
              </a:ext>
            </a:extLst>
          </p:cNvPr>
          <p:cNvSpPr txBox="1"/>
          <p:nvPr/>
        </p:nvSpPr>
        <p:spPr>
          <a:xfrm>
            <a:off x="593968" y="2571750"/>
            <a:ext cx="2671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fold cross validation:</a:t>
            </a:r>
          </a:p>
          <a:p>
            <a:r>
              <a:rPr lang="en-US" dirty="0"/>
              <a:t>For each combination of hyperparameters, average validation from a model trained/evaluated on different subsets of the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144FE5E8-EA0C-F100-4DB1-8DFC0A2D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>
            <a:extLst>
              <a:ext uri="{FF2B5EF4-FFF2-40B4-BE49-F238E27FC236}">
                <a16:creationId xmlns:a16="http://schemas.microsoft.com/office/drawing/2014/main" id="{3DF5B549-44B8-0C8F-971A-D423D3404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52841"/>
            <a:ext cx="12192000" cy="91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cs typeface="Calibri"/>
                <a:sym typeface="Calibri"/>
              </a:rPr>
              <a:t>Data augmentation by composing image transforms</a:t>
            </a:r>
            <a:endParaRPr b="1" dirty="0"/>
          </a:p>
        </p:txBody>
      </p:sp>
      <p:sp>
        <p:nvSpPr>
          <p:cNvPr id="172" name="Google Shape;172;p34">
            <a:extLst>
              <a:ext uri="{FF2B5EF4-FFF2-40B4-BE49-F238E27FC236}">
                <a16:creationId xmlns:a16="http://schemas.microsoft.com/office/drawing/2014/main" id="{A72051CB-F45E-D083-0978-039978FC59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151D3-EDFB-D15E-0666-5E90E04BE9A0}"/>
              </a:ext>
            </a:extLst>
          </p:cNvPr>
          <p:cNvGrpSpPr/>
          <p:nvPr/>
        </p:nvGrpSpPr>
        <p:grpSpPr>
          <a:xfrm>
            <a:off x="865634" y="2407672"/>
            <a:ext cx="4096011" cy="2530835"/>
            <a:chOff x="974399" y="2654474"/>
            <a:chExt cx="4096011" cy="25308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D09B41-12C5-74B1-C9A0-771A74C3BFE5}"/>
                </a:ext>
              </a:extLst>
            </p:cNvPr>
            <p:cNvSpPr txBox="1"/>
            <p:nvPr/>
          </p:nvSpPr>
          <p:spPr>
            <a:xfrm>
              <a:off x="974399" y="3153984"/>
              <a:ext cx="409601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Horizontal flip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Recolor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In-frame rotation (no black corners)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Normalize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73E4DE-A37E-D74B-ACAF-7B2FE6F95B75}"/>
                </a:ext>
              </a:extLst>
            </p:cNvPr>
            <p:cNvSpPr txBox="1"/>
            <p:nvPr/>
          </p:nvSpPr>
          <p:spPr>
            <a:xfrm>
              <a:off x="974399" y="2654474"/>
              <a:ext cx="4096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apply:</a:t>
              </a:r>
            </a:p>
          </p:txBody>
        </p:sp>
      </p:grpSp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E8803459-F084-ED76-5A70-7719F41E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10" t="9802" b="12402"/>
          <a:stretch/>
        </p:blipFill>
        <p:spPr>
          <a:xfrm>
            <a:off x="6873400" y="1891569"/>
            <a:ext cx="2289988" cy="2005832"/>
          </a:xfrm>
          <a:prstGeom prst="rect">
            <a:avLst/>
          </a:prstGeom>
        </p:spPr>
      </p:pic>
      <p:pic>
        <p:nvPicPr>
          <p:cNvPr id="9" name="Picture 8" descr="A close-up of a dog&#10;&#10;Description automatically generated">
            <a:extLst>
              <a:ext uri="{FF2B5EF4-FFF2-40B4-BE49-F238E27FC236}">
                <a16:creationId xmlns:a16="http://schemas.microsoft.com/office/drawing/2014/main" id="{CCB5A357-DDCF-7AE1-20E4-4F6AD54C73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241" t="13245" r="11501" b="16550"/>
          <a:stretch/>
        </p:blipFill>
        <p:spPr>
          <a:xfrm>
            <a:off x="9086146" y="4619259"/>
            <a:ext cx="1005115" cy="1017183"/>
          </a:xfrm>
          <a:prstGeom prst="rect">
            <a:avLst/>
          </a:prstGeom>
        </p:spPr>
      </p:pic>
      <p:pic>
        <p:nvPicPr>
          <p:cNvPr id="11" name="Picture 10" descr="A dog with its tongue out&#10;&#10;Description automatically generated">
            <a:extLst>
              <a:ext uri="{FF2B5EF4-FFF2-40B4-BE49-F238E27FC236}">
                <a16:creationId xmlns:a16="http://schemas.microsoft.com/office/drawing/2014/main" id="{80004B42-6BA8-4FA0-C93D-3B380ECA56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827" t="12178" r="29778" b="12504"/>
          <a:stretch/>
        </p:blipFill>
        <p:spPr>
          <a:xfrm>
            <a:off x="5963107" y="4666105"/>
            <a:ext cx="992228" cy="970337"/>
          </a:xfrm>
          <a:prstGeom prst="rect">
            <a:avLst/>
          </a:prstGeom>
        </p:spPr>
      </p:pic>
      <p:pic>
        <p:nvPicPr>
          <p:cNvPr id="13" name="Picture 12" descr="A close-up of a dog's face&#10;&#10;Description automatically generated">
            <a:extLst>
              <a:ext uri="{FF2B5EF4-FFF2-40B4-BE49-F238E27FC236}">
                <a16:creationId xmlns:a16="http://schemas.microsoft.com/office/drawing/2014/main" id="{644DB11A-1C40-4AF8-2CD9-CAD3834F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835" t="8396" r="1497" b="9392"/>
          <a:stretch/>
        </p:blipFill>
        <p:spPr>
          <a:xfrm>
            <a:off x="4534422" y="4661508"/>
            <a:ext cx="947734" cy="967682"/>
          </a:xfrm>
          <a:prstGeom prst="rect">
            <a:avLst/>
          </a:prstGeom>
        </p:spPr>
      </p:pic>
      <p:pic>
        <p:nvPicPr>
          <p:cNvPr id="15" name="Picture 14" descr="A dog with its tongue out&#10;&#10;Description automatically generated">
            <a:extLst>
              <a:ext uri="{FF2B5EF4-FFF2-40B4-BE49-F238E27FC236}">
                <a16:creationId xmlns:a16="http://schemas.microsoft.com/office/drawing/2014/main" id="{67019439-7B68-A448-3E05-A7AC2D0300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610" t="12623" r="4103" b="11500"/>
          <a:stretch/>
        </p:blipFill>
        <p:spPr>
          <a:xfrm>
            <a:off x="7485080" y="4648624"/>
            <a:ext cx="1076723" cy="993450"/>
          </a:xfrm>
          <a:prstGeom prst="rect">
            <a:avLst/>
          </a:prstGeom>
        </p:spPr>
      </p:pic>
      <p:pic>
        <p:nvPicPr>
          <p:cNvPr id="17" name="Picture 16" descr="A dog with its tongue out&#10;&#10;Description automatically generated">
            <a:extLst>
              <a:ext uri="{FF2B5EF4-FFF2-40B4-BE49-F238E27FC236}">
                <a16:creationId xmlns:a16="http://schemas.microsoft.com/office/drawing/2014/main" id="{325F409C-B30C-37CC-2FC3-8ED049562C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1319" t="11294" r="4054" b="12015"/>
          <a:stretch/>
        </p:blipFill>
        <p:spPr>
          <a:xfrm>
            <a:off x="10623150" y="4619259"/>
            <a:ext cx="963410" cy="1007955"/>
          </a:xfrm>
          <a:prstGeom prst="rect">
            <a:avLst/>
          </a:prstGeom>
        </p:spPr>
      </p:pic>
      <p:sp>
        <p:nvSpPr>
          <p:cNvPr id="10" name="Google Shape;452;p44">
            <a:extLst>
              <a:ext uri="{FF2B5EF4-FFF2-40B4-BE49-F238E27FC236}">
                <a16:creationId xmlns:a16="http://schemas.microsoft.com/office/drawing/2014/main" id="{B4DE8F07-BD61-9F78-4082-A21597A5E2B7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transforms.py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52;p44">
            <a:extLst>
              <a:ext uri="{FF2B5EF4-FFF2-40B4-BE49-F238E27FC236}">
                <a16:creationId xmlns:a16="http://schemas.microsoft.com/office/drawing/2014/main" id="{583D2E4A-FE25-6D79-0E53-F65454489637}"/>
              </a:ext>
            </a:extLst>
          </p:cNvPr>
          <p:cNvSpPr txBox="1">
            <a:spLocks/>
          </p:cNvSpPr>
          <p:nvPr/>
        </p:nvSpPr>
        <p:spPr>
          <a:xfrm>
            <a:off x="218832" y="6357593"/>
            <a:ext cx="11379200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models.py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502;p47">
            <a:extLst>
              <a:ext uri="{FF2B5EF4-FFF2-40B4-BE49-F238E27FC236}">
                <a16:creationId xmlns:a16="http://schemas.microsoft.com/office/drawing/2014/main" id="{E2FE34DB-672C-700D-313A-2698A9C2247A}"/>
              </a:ext>
            </a:extLst>
          </p:cNvPr>
          <p:cNvSpPr txBox="1">
            <a:spLocks/>
          </p:cNvSpPr>
          <p:nvPr/>
        </p:nvSpPr>
        <p:spPr>
          <a:xfrm>
            <a:off x="0" y="177178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BottleneckNet</a:t>
            </a:r>
            <a:endParaRPr lang="en-US" sz="36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A759D-397F-9C56-9C3A-215A19A560F5}"/>
              </a:ext>
            </a:extLst>
          </p:cNvPr>
          <p:cNvSpPr txBox="1"/>
          <p:nvPr/>
        </p:nvSpPr>
        <p:spPr>
          <a:xfrm>
            <a:off x="218832" y="1944772"/>
            <a:ext cx="5715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Each conv block consists of: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1x1 conv to expand feature dimension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</a:rPr>
              <a:t>Batchnorm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3x3 conv to learn features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</a:rPr>
              <a:t>Batchnorm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1x1 conv to expand feature dimension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</a:rPr>
              <a:t>Batchnorm</a:t>
            </a:r>
            <a:r>
              <a:rPr lang="en-US" sz="2000" dirty="0">
                <a:latin typeface="Calibri" panose="020F0502020204030204" pitchFamily="34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</a:rPr>
              <a:t>ReLu</a:t>
            </a:r>
            <a:r>
              <a:rPr lang="en-US" sz="2000" dirty="0">
                <a:latin typeface="Calibri" panose="020F0502020204030204" pitchFamily="34" charset="0"/>
              </a:rPr>
              <a:t> + residual connection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0EA1B2-AB16-CE95-D841-FCCA86D8A595}"/>
              </a:ext>
            </a:extLst>
          </p:cNvPr>
          <p:cNvGrpSpPr/>
          <p:nvPr/>
        </p:nvGrpSpPr>
        <p:grpSpPr>
          <a:xfrm>
            <a:off x="5588293" y="1094746"/>
            <a:ext cx="6266595" cy="4688742"/>
            <a:chOff x="5245393" y="1024797"/>
            <a:chExt cx="6266595" cy="468874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AD47378-8E37-A151-80AB-864EA38904F9}"/>
                </a:ext>
              </a:extLst>
            </p:cNvPr>
            <p:cNvSpPr/>
            <p:nvPr/>
          </p:nvSpPr>
          <p:spPr>
            <a:xfrm>
              <a:off x="8275375" y="1848500"/>
              <a:ext cx="515816" cy="2945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95842FC-20C1-4EF8-564B-7FC842CF2EFA}"/>
                </a:ext>
              </a:extLst>
            </p:cNvPr>
            <p:cNvSpPr/>
            <p:nvPr/>
          </p:nvSpPr>
          <p:spPr>
            <a:xfrm>
              <a:off x="6922403" y="2332122"/>
              <a:ext cx="515816" cy="20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D6109A7-0FB7-F046-7A3B-BFC6EE0C0F20}"/>
                </a:ext>
              </a:extLst>
            </p:cNvPr>
            <p:cNvSpPr/>
            <p:nvPr/>
          </p:nvSpPr>
          <p:spPr>
            <a:xfrm>
              <a:off x="5503527" y="2733766"/>
              <a:ext cx="515816" cy="1325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D211D69-8762-77CC-A37A-3ACAABDC9E82}"/>
                </a:ext>
              </a:extLst>
            </p:cNvPr>
            <p:cNvSpPr txBox="1"/>
            <p:nvPr/>
          </p:nvSpPr>
          <p:spPr>
            <a:xfrm>
              <a:off x="5245393" y="2341943"/>
              <a:ext cx="109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7x7 conv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B46F0-8D8C-6BD9-FDCE-C65E195593D7}"/>
                </a:ext>
              </a:extLst>
            </p:cNvPr>
            <p:cNvSpPr txBox="1"/>
            <p:nvPr/>
          </p:nvSpPr>
          <p:spPr>
            <a:xfrm rot="16200000">
              <a:off x="5497107" y="3118336"/>
              <a:ext cx="194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Max-pool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51D06D-98BA-4D01-3A46-ADDD6E8B6A98}"/>
                </a:ext>
              </a:extLst>
            </p:cNvPr>
            <p:cNvSpPr txBox="1"/>
            <p:nvPr/>
          </p:nvSpPr>
          <p:spPr>
            <a:xfrm>
              <a:off x="7839363" y="1414854"/>
              <a:ext cx="1555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 conv 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33DFD9-1948-126B-E7A1-47F90F197C2F}"/>
                </a:ext>
              </a:extLst>
            </p:cNvPr>
            <p:cNvSpPr txBox="1"/>
            <p:nvPr/>
          </p:nvSpPr>
          <p:spPr>
            <a:xfrm rot="16200000">
              <a:off x="6894756" y="3097486"/>
              <a:ext cx="194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Max-pool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2CEB6C-2344-B397-7CF7-BFE3AA8C19CA}"/>
                </a:ext>
              </a:extLst>
            </p:cNvPr>
            <p:cNvSpPr txBox="1"/>
            <p:nvPr/>
          </p:nvSpPr>
          <p:spPr>
            <a:xfrm>
              <a:off x="6431846" y="1894766"/>
              <a:ext cx="1555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 conv block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151C0A-4B13-B8D9-3823-238036D4C87C}"/>
                </a:ext>
              </a:extLst>
            </p:cNvPr>
            <p:cNvSpPr txBox="1"/>
            <p:nvPr/>
          </p:nvSpPr>
          <p:spPr>
            <a:xfrm>
              <a:off x="6646220" y="4456017"/>
              <a:ext cx="1207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64 -&gt; 128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460AE7-834F-7116-33BE-0D105BB452A4}"/>
                </a:ext>
              </a:extLst>
            </p:cNvPr>
            <p:cNvSpPr txBox="1"/>
            <p:nvPr/>
          </p:nvSpPr>
          <p:spPr>
            <a:xfrm>
              <a:off x="5349488" y="4164310"/>
              <a:ext cx="1207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3 -&gt; 64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03D1D-9741-4573-8D97-8FC324B25710}"/>
                </a:ext>
              </a:extLst>
            </p:cNvPr>
            <p:cNvSpPr txBox="1"/>
            <p:nvPr/>
          </p:nvSpPr>
          <p:spPr>
            <a:xfrm>
              <a:off x="7939371" y="4891620"/>
              <a:ext cx="124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128 -&gt; 256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B68917-DA37-FEA3-A769-C50F66AE6CD5}"/>
                </a:ext>
              </a:extLst>
            </p:cNvPr>
            <p:cNvSpPr/>
            <p:nvPr/>
          </p:nvSpPr>
          <p:spPr>
            <a:xfrm>
              <a:off x="9664701" y="1500583"/>
              <a:ext cx="515816" cy="3709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2417D6-6CA3-41FE-E410-1D9E34373CC1}"/>
                </a:ext>
              </a:extLst>
            </p:cNvPr>
            <p:cNvSpPr txBox="1"/>
            <p:nvPr/>
          </p:nvSpPr>
          <p:spPr>
            <a:xfrm rot="16200000">
              <a:off x="8254180" y="3060960"/>
              <a:ext cx="194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Max-pool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9920A3-76A2-48F5-F02A-4C08E5D72FF0}"/>
                </a:ext>
              </a:extLst>
            </p:cNvPr>
            <p:cNvSpPr txBox="1"/>
            <p:nvPr/>
          </p:nvSpPr>
          <p:spPr>
            <a:xfrm>
              <a:off x="9144960" y="1024797"/>
              <a:ext cx="1555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1x conv block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3EE1BA-5EF4-30D4-B57D-AB7DF0297685}"/>
                </a:ext>
              </a:extLst>
            </p:cNvPr>
            <p:cNvSpPr txBox="1"/>
            <p:nvPr/>
          </p:nvSpPr>
          <p:spPr>
            <a:xfrm rot="16200000">
              <a:off x="9563871" y="3005878"/>
              <a:ext cx="194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Max-pool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CC663D-4308-CB2D-6805-2329D3EECD34}"/>
                </a:ext>
              </a:extLst>
            </p:cNvPr>
            <p:cNvSpPr txBox="1"/>
            <p:nvPr/>
          </p:nvSpPr>
          <p:spPr>
            <a:xfrm rot="16200000">
              <a:off x="9851402" y="2932666"/>
              <a:ext cx="2674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Global Avg Pool +</a:t>
              </a:r>
            </a:p>
            <a:p>
              <a:pPr algn="ctr"/>
              <a:r>
                <a:rPr lang="en-US" dirty="0"/>
                <a:t> Fully Connected Layer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85186-9CAB-ECA8-5CE9-E89AFE3CC1B8}"/>
                </a:ext>
              </a:extLst>
            </p:cNvPr>
            <p:cNvSpPr txBox="1"/>
            <p:nvPr/>
          </p:nvSpPr>
          <p:spPr>
            <a:xfrm>
              <a:off x="9307431" y="5344207"/>
              <a:ext cx="124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256 -&gt; 512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9979A5-D08A-C615-A39C-641C87EF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6C92-EB93-0A19-D912-5D760BC4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1094-2C58-7911-5E48-A000A8F1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 epochs</a:t>
            </a:r>
          </a:p>
          <a:p>
            <a:r>
              <a:rPr lang="en-US" dirty="0"/>
              <a:t>Batch size 256</a:t>
            </a:r>
          </a:p>
          <a:p>
            <a:r>
              <a:rPr lang="en-US" dirty="0"/>
              <a:t>Linear ramp from initial learning rate</a:t>
            </a:r>
          </a:p>
          <a:p>
            <a:r>
              <a:rPr lang="en-US" dirty="0"/>
              <a:t>Cross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20A68-78CB-24FC-17D4-5E5DF1B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EE7F-87C3-5643-93D6-A4F0685612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609</Words>
  <Application>Microsoft Macintosh PowerPoint</Application>
  <PresentationFormat>Widescreen</PresentationFormat>
  <Paragraphs>169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Menlo</vt:lpstr>
      <vt:lpstr>Office Theme</vt:lpstr>
      <vt:lpstr>Classifying Imagenette with a small bottleneck network</vt:lpstr>
      <vt:lpstr>Overview</vt:lpstr>
      <vt:lpstr>Imagenette and Imagewoof: full-size subsets of Imagenet</vt:lpstr>
      <vt:lpstr>Data storage and loading</vt:lpstr>
      <vt:lpstr>Overview</vt:lpstr>
      <vt:lpstr>Hyperparameter Tuning</vt:lpstr>
      <vt:lpstr>Data augmentation by composing image transforms</vt:lpstr>
      <vt:lpstr>PowerPoint Presentation</vt:lpstr>
      <vt:lpstr>Training Details</vt:lpstr>
      <vt:lpstr>Overview</vt:lpstr>
      <vt:lpstr>Training dynamics suggest further hyperparameter tuning could lead to easy performance improvements</vt:lpstr>
      <vt:lpstr>The model mistakes everything for English Springers</vt:lpstr>
      <vt:lpstr>Overview</vt:lpstr>
      <vt:lpstr>Approach to fine-tuning for Imagewoof</vt:lpstr>
      <vt:lpstr>Fine tuning leads to significant improvement over vanilla classifier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Devoe</dc:creator>
  <cp:lastModifiedBy>Elias Devoe</cp:lastModifiedBy>
  <cp:revision>9</cp:revision>
  <dcterms:created xsi:type="dcterms:W3CDTF">2024-09-27T19:59:43Z</dcterms:created>
  <dcterms:modified xsi:type="dcterms:W3CDTF">2024-10-01T02:28:59Z</dcterms:modified>
</cp:coreProperties>
</file>