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192000" cy="8999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89" d="100"/>
          <a:sy n="89" d="100"/>
        </p:scale>
        <p:origin x="18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72842"/>
            <a:ext cx="10363200" cy="3133172"/>
          </a:xfrm>
        </p:spPr>
        <p:txBody>
          <a:bodyPr anchor="b"/>
          <a:lstStyle>
            <a:lvl1pPr algn="ctr">
              <a:defRPr sz="787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26842"/>
            <a:ext cx="9144000" cy="2172804"/>
          </a:xfrm>
        </p:spPr>
        <p:txBody>
          <a:bodyPr/>
          <a:lstStyle>
            <a:lvl1pPr marL="0" indent="0" algn="ctr">
              <a:buNone/>
              <a:defRPr sz="3150"/>
            </a:lvl1pPr>
            <a:lvl2pPr marL="599984" indent="0" algn="ctr">
              <a:buNone/>
              <a:defRPr sz="2625"/>
            </a:lvl2pPr>
            <a:lvl3pPr marL="1199967" indent="0" algn="ctr">
              <a:buNone/>
              <a:defRPr sz="2362"/>
            </a:lvl3pPr>
            <a:lvl4pPr marL="1799951" indent="0" algn="ctr">
              <a:buNone/>
              <a:defRPr sz="2100"/>
            </a:lvl4pPr>
            <a:lvl5pPr marL="2399934" indent="0" algn="ctr">
              <a:buNone/>
              <a:defRPr sz="2100"/>
            </a:lvl5pPr>
            <a:lvl6pPr marL="2999918" indent="0" algn="ctr">
              <a:buNone/>
              <a:defRPr sz="2100"/>
            </a:lvl6pPr>
            <a:lvl7pPr marL="3599901" indent="0" algn="ctr">
              <a:buNone/>
              <a:defRPr sz="2100"/>
            </a:lvl7pPr>
            <a:lvl8pPr marL="4199885" indent="0" algn="ctr">
              <a:buNone/>
              <a:defRPr sz="2100"/>
            </a:lvl8pPr>
            <a:lvl9pPr marL="4799868" indent="0" algn="ctr">
              <a:buNone/>
              <a:defRPr sz="21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21F6D-58AB-1343-8C50-4E6DEFB1C668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16882-85DF-C741-B8F4-0A8FA5E4A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003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21F6D-58AB-1343-8C50-4E6DEFB1C668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16882-85DF-C741-B8F4-0A8FA5E4A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32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79142"/>
            <a:ext cx="2628900" cy="7626692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79142"/>
            <a:ext cx="7734300" cy="7626692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21F6D-58AB-1343-8C50-4E6DEFB1C668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16882-85DF-C741-B8F4-0A8FA5E4A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769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21F6D-58AB-1343-8C50-4E6DEFB1C668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16882-85DF-C741-B8F4-0A8FA5E4A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270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243638"/>
            <a:ext cx="10515600" cy="3743557"/>
          </a:xfrm>
        </p:spPr>
        <p:txBody>
          <a:bodyPr anchor="b"/>
          <a:lstStyle>
            <a:lvl1pPr>
              <a:defRPr sz="787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6022610"/>
            <a:ext cx="10515600" cy="1968648"/>
          </a:xfrm>
        </p:spPr>
        <p:txBody>
          <a:bodyPr/>
          <a:lstStyle>
            <a:lvl1pPr marL="0" indent="0">
              <a:buNone/>
              <a:defRPr sz="3150">
                <a:solidFill>
                  <a:schemeClr val="tx1"/>
                </a:solidFill>
              </a:defRPr>
            </a:lvl1pPr>
            <a:lvl2pPr marL="599984" indent="0">
              <a:buNone/>
              <a:defRPr sz="2625">
                <a:solidFill>
                  <a:schemeClr val="tx1">
                    <a:tint val="75000"/>
                  </a:schemeClr>
                </a:solidFill>
              </a:defRPr>
            </a:lvl2pPr>
            <a:lvl3pPr marL="1199967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3pPr>
            <a:lvl4pPr marL="179995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399934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299991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59990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19988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79986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21F6D-58AB-1343-8C50-4E6DEFB1C668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16882-85DF-C741-B8F4-0A8FA5E4A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72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395710"/>
            <a:ext cx="5181600" cy="571012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95710"/>
            <a:ext cx="5181600" cy="571012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21F6D-58AB-1343-8C50-4E6DEFB1C668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16882-85DF-C741-B8F4-0A8FA5E4A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447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79144"/>
            <a:ext cx="10515600" cy="173949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206137"/>
            <a:ext cx="5157787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287331"/>
            <a:ext cx="5157787" cy="483516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206137"/>
            <a:ext cx="5183188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287331"/>
            <a:ext cx="5183188" cy="483516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21F6D-58AB-1343-8C50-4E6DEFB1C668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16882-85DF-C741-B8F4-0A8FA5E4A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191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21F6D-58AB-1343-8C50-4E6DEFB1C668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16882-85DF-C741-B8F4-0A8FA5E4A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69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21F6D-58AB-1343-8C50-4E6DEFB1C668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16882-85DF-C741-B8F4-0A8FA5E4A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600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99969"/>
            <a:ext cx="3932237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295769"/>
            <a:ext cx="6172200" cy="6395505"/>
          </a:xfrm>
        </p:spPr>
        <p:txBody>
          <a:bodyPr/>
          <a:lstStyle>
            <a:lvl1pPr>
              <a:defRPr sz="4199"/>
            </a:lvl1pPr>
            <a:lvl2pPr>
              <a:defRPr sz="3674"/>
            </a:lvl2pPr>
            <a:lvl3pPr>
              <a:defRPr sz="3150"/>
            </a:lvl3pPr>
            <a:lvl4pPr>
              <a:defRPr sz="2625"/>
            </a:lvl4pPr>
            <a:lvl5pPr>
              <a:defRPr sz="2625"/>
            </a:lvl5pPr>
            <a:lvl6pPr>
              <a:defRPr sz="2625"/>
            </a:lvl6pPr>
            <a:lvl7pPr>
              <a:defRPr sz="2625"/>
            </a:lvl7pPr>
            <a:lvl8pPr>
              <a:defRPr sz="2625"/>
            </a:lvl8pPr>
            <a:lvl9pPr>
              <a:defRPr sz="2625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699862"/>
            <a:ext cx="3932237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21F6D-58AB-1343-8C50-4E6DEFB1C668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16882-85DF-C741-B8F4-0A8FA5E4A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65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99969"/>
            <a:ext cx="3932237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295769"/>
            <a:ext cx="6172200" cy="6395505"/>
          </a:xfrm>
        </p:spPr>
        <p:txBody>
          <a:bodyPr anchor="t"/>
          <a:lstStyle>
            <a:lvl1pPr marL="0" indent="0">
              <a:buNone/>
              <a:defRPr sz="4199"/>
            </a:lvl1pPr>
            <a:lvl2pPr marL="599984" indent="0">
              <a:buNone/>
              <a:defRPr sz="3674"/>
            </a:lvl2pPr>
            <a:lvl3pPr marL="1199967" indent="0">
              <a:buNone/>
              <a:defRPr sz="3150"/>
            </a:lvl3pPr>
            <a:lvl4pPr marL="1799951" indent="0">
              <a:buNone/>
              <a:defRPr sz="2625"/>
            </a:lvl4pPr>
            <a:lvl5pPr marL="2399934" indent="0">
              <a:buNone/>
              <a:defRPr sz="2625"/>
            </a:lvl5pPr>
            <a:lvl6pPr marL="2999918" indent="0">
              <a:buNone/>
              <a:defRPr sz="2625"/>
            </a:lvl6pPr>
            <a:lvl7pPr marL="3599901" indent="0">
              <a:buNone/>
              <a:defRPr sz="2625"/>
            </a:lvl7pPr>
            <a:lvl8pPr marL="4199885" indent="0">
              <a:buNone/>
              <a:defRPr sz="2625"/>
            </a:lvl8pPr>
            <a:lvl9pPr marL="4799868" indent="0">
              <a:buNone/>
              <a:defRPr sz="2625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699862"/>
            <a:ext cx="3932237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21F6D-58AB-1343-8C50-4E6DEFB1C668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16882-85DF-C741-B8F4-0A8FA5E4A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347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79144"/>
            <a:ext cx="10515600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395710"/>
            <a:ext cx="10515600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8341240"/>
            <a:ext cx="274320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21F6D-58AB-1343-8C50-4E6DEFB1C668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8341240"/>
            <a:ext cx="411480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8341240"/>
            <a:ext cx="274320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16882-85DF-C741-B8F4-0A8FA5E4A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445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199967" rtl="0" eaLnBrk="1" latinLnBrk="0" hangingPunct="1">
        <a:lnSpc>
          <a:spcPct val="90000"/>
        </a:lnSpc>
        <a:spcBef>
          <a:spcPct val="0"/>
        </a:spcBef>
        <a:buNone/>
        <a:defRPr sz="577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9992" indent="-299992" algn="l" defTabSz="119996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3674" kern="1200">
          <a:solidFill>
            <a:schemeClr val="tx1"/>
          </a:solidFill>
          <a:latin typeface="+mn-lt"/>
          <a:ea typeface="+mn-ea"/>
          <a:cs typeface="+mn-cs"/>
        </a:defRPr>
      </a:lvl1pPr>
      <a:lvl2pPr marL="899975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2pPr>
      <a:lvl3pPr marL="1499959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625" kern="1200">
          <a:solidFill>
            <a:schemeClr val="tx1"/>
          </a:solidFill>
          <a:latin typeface="+mn-lt"/>
          <a:ea typeface="+mn-ea"/>
          <a:cs typeface="+mn-cs"/>
        </a:defRPr>
      </a:lvl3pPr>
      <a:lvl4pPr marL="2099942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699926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329991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899893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499877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509986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1pPr>
      <a:lvl2pPr marL="59998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99967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79995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39993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299991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59990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199885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479986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Picture 138">
            <a:extLst>
              <a:ext uri="{FF2B5EF4-FFF2-40B4-BE49-F238E27FC236}">
                <a16:creationId xmlns:a16="http://schemas.microsoft.com/office/drawing/2014/main" id="{BDF9B497-EDAD-D0B4-E336-D161BD0CC1F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003030" y="6958793"/>
            <a:ext cx="2547038" cy="2037631"/>
          </a:xfrm>
          <a:prstGeom prst="rect">
            <a:avLst/>
          </a:prstGeom>
        </p:spPr>
      </p:pic>
      <p:pic>
        <p:nvPicPr>
          <p:cNvPr id="138" name="Picture 137">
            <a:extLst>
              <a:ext uri="{FF2B5EF4-FFF2-40B4-BE49-F238E27FC236}">
                <a16:creationId xmlns:a16="http://schemas.microsoft.com/office/drawing/2014/main" id="{8AEFF8C5-D97C-CF33-3F56-97EDD31795F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003030" y="3938112"/>
            <a:ext cx="2547038" cy="2037631"/>
          </a:xfrm>
          <a:prstGeom prst="rect">
            <a:avLst/>
          </a:prstGeom>
        </p:spPr>
      </p:pic>
      <p:pic>
        <p:nvPicPr>
          <p:cNvPr id="137" name="Picture 136" descr="A diagram of a sea level&#10;&#10;Description automatically generated">
            <a:extLst>
              <a:ext uri="{FF2B5EF4-FFF2-40B4-BE49-F238E27FC236}">
                <a16:creationId xmlns:a16="http://schemas.microsoft.com/office/drawing/2014/main" id="{F065D71E-1F78-3F74-F6BB-2B0D5ACF93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6627" y="955183"/>
            <a:ext cx="2547039" cy="2037631"/>
          </a:xfrm>
          <a:prstGeom prst="rect">
            <a:avLst/>
          </a:prstGeom>
        </p:spPr>
      </p:pic>
      <p:pic>
        <p:nvPicPr>
          <p:cNvPr id="5" name="Graphic 4" descr="Users with solid fill">
            <a:extLst>
              <a:ext uri="{FF2B5EF4-FFF2-40B4-BE49-F238E27FC236}">
                <a16:creationId xmlns:a16="http://schemas.microsoft.com/office/drawing/2014/main" id="{7B417CF7-2BAA-346C-F1F3-551BB59BDD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5253" y="902159"/>
            <a:ext cx="1992854" cy="19928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A1FB2EE-2BF3-2ACA-39F2-3FECF4D57525}"/>
              </a:ext>
            </a:extLst>
          </p:cNvPr>
          <p:cNvSpPr txBox="1"/>
          <p:nvPr/>
        </p:nvSpPr>
        <p:spPr>
          <a:xfrm>
            <a:off x="860294" y="25943"/>
            <a:ext cx="3826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Expert judgment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9876BB-1B13-661E-E583-FCDCFE51086D}"/>
              </a:ext>
            </a:extLst>
          </p:cNvPr>
          <p:cNvSpPr txBox="1"/>
          <p:nvPr/>
        </p:nvSpPr>
        <p:spPr>
          <a:xfrm>
            <a:off x="5917118" y="25943"/>
            <a:ext cx="55707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Probabilistic projections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5DEFA1-46CD-1E6C-B192-655410F90C2E}"/>
              </a:ext>
            </a:extLst>
          </p:cNvPr>
          <p:cNvSpPr txBox="1"/>
          <p:nvPr/>
        </p:nvSpPr>
        <p:spPr>
          <a:xfrm>
            <a:off x="8515681" y="1175012"/>
            <a:ext cx="297938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Alternative </a:t>
            </a:r>
            <a:r>
              <a:rPr lang="en-US" sz="2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workflows</a:t>
            </a:r>
            <a:r>
              <a:rPr lang="en-US" sz="2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provide alternative estimates of scientific uncertainty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323F9B-65DA-0A02-BDBB-89AC167FD606}"/>
              </a:ext>
            </a:extLst>
          </p:cNvPr>
          <p:cNvSpPr txBox="1"/>
          <p:nvPr/>
        </p:nvSpPr>
        <p:spPr>
          <a:xfrm>
            <a:off x="8515680" y="4539088"/>
            <a:ext cx="29793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p-box</a:t>
            </a:r>
            <a:r>
              <a:rPr lang="en-US" sz="2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quantifies workflow ambiguity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B516AA-C7CF-0B25-3E46-10320F587C80}"/>
              </a:ext>
            </a:extLst>
          </p:cNvPr>
          <p:cNvSpPr txBox="1"/>
          <p:nvPr/>
        </p:nvSpPr>
        <p:spPr>
          <a:xfrm>
            <a:off x="8521187" y="7411084"/>
            <a:ext cx="297938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fusion</a:t>
            </a:r>
            <a:r>
              <a:rPr lang="en-US" sz="2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a best estimate of scientific uncertainty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50C98F-D9DF-17FB-E986-008E5ADF60FD}"/>
              </a:ext>
            </a:extLst>
          </p:cNvPr>
          <p:cNvSpPr txBox="1"/>
          <p:nvPr/>
        </p:nvSpPr>
        <p:spPr>
          <a:xfrm>
            <a:off x="2773639" y="1413655"/>
            <a:ext cx="25234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Experts develop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models &amp; methods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00DFE0-03F5-5E4E-9B18-C1D6E8454A14}"/>
              </a:ext>
            </a:extLst>
          </p:cNvPr>
          <p:cNvSpPr txBox="1"/>
          <p:nvPr/>
        </p:nvSpPr>
        <p:spPr>
          <a:xfrm>
            <a:off x="2397735" y="4462144"/>
            <a:ext cx="32752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Experts select workflows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include in the p-box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9E48F7-E468-13DC-326E-8BF7B7FB4C43}"/>
              </a:ext>
            </a:extLst>
          </p:cNvPr>
          <p:cNvSpPr txBox="1"/>
          <p:nvPr/>
        </p:nvSpPr>
        <p:spPr>
          <a:xfrm>
            <a:off x="2130034" y="7503417"/>
            <a:ext cx="38106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Experts assess the strengths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alternative workflows  </a:t>
            </a:r>
          </a:p>
        </p:txBody>
      </p:sp>
      <p:pic>
        <p:nvPicPr>
          <p:cNvPr id="14" name="Graphic 13" descr="Users with solid fill">
            <a:extLst>
              <a:ext uri="{FF2B5EF4-FFF2-40B4-BE49-F238E27FC236}">
                <a16:creationId xmlns:a16="http://schemas.microsoft.com/office/drawing/2014/main" id="{EC1471F2-A5C2-8E25-CCAE-23455A2706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5253" y="3941670"/>
            <a:ext cx="1992854" cy="1992854"/>
          </a:xfrm>
          <a:prstGeom prst="rect">
            <a:avLst/>
          </a:prstGeom>
        </p:spPr>
      </p:pic>
      <p:pic>
        <p:nvPicPr>
          <p:cNvPr id="15" name="Graphic 14" descr="Users with solid fill">
            <a:extLst>
              <a:ext uri="{FF2B5EF4-FFF2-40B4-BE49-F238E27FC236}">
                <a16:creationId xmlns:a16="http://schemas.microsoft.com/office/drawing/2014/main" id="{6CB4E7E4-A0A6-0FE9-D19A-8EBA7F9EC5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5253" y="6981182"/>
            <a:ext cx="1992854" cy="1992854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54DED2E-0E01-DFB2-8C6C-FDE8E689E1BA}"/>
              </a:ext>
            </a:extLst>
          </p:cNvPr>
          <p:cNvCxnSpPr>
            <a:cxnSpLocks/>
          </p:cNvCxnSpPr>
          <p:nvPr/>
        </p:nvCxnSpPr>
        <p:spPr>
          <a:xfrm flipV="1">
            <a:off x="2254931" y="1887847"/>
            <a:ext cx="3560864" cy="1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ACFAC7E-81E8-B5D5-2DFF-E4A8B4AE668E}"/>
              </a:ext>
            </a:extLst>
          </p:cNvPr>
          <p:cNvCxnSpPr>
            <a:cxnSpLocks/>
          </p:cNvCxnSpPr>
          <p:nvPr/>
        </p:nvCxnSpPr>
        <p:spPr>
          <a:xfrm flipV="1">
            <a:off x="2254931" y="4938097"/>
            <a:ext cx="3560864" cy="1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346E0FD-2576-A15E-6FC9-59AA7A8BD6C5}"/>
              </a:ext>
            </a:extLst>
          </p:cNvPr>
          <p:cNvCxnSpPr>
            <a:cxnSpLocks/>
          </p:cNvCxnSpPr>
          <p:nvPr/>
        </p:nvCxnSpPr>
        <p:spPr>
          <a:xfrm flipV="1">
            <a:off x="2254931" y="7977609"/>
            <a:ext cx="3560864" cy="1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781D5E7-D045-22D8-72B7-CFDF4266CB38}"/>
              </a:ext>
            </a:extLst>
          </p:cNvPr>
          <p:cNvCxnSpPr>
            <a:cxnSpLocks/>
            <a:stCxn id="106" idx="2"/>
            <a:endCxn id="107" idx="0"/>
          </p:cNvCxnSpPr>
          <p:nvPr/>
        </p:nvCxnSpPr>
        <p:spPr>
          <a:xfrm>
            <a:off x="8750004" y="2904471"/>
            <a:ext cx="3597" cy="1044694"/>
          </a:xfrm>
          <a:prstGeom prst="straightConnector1">
            <a:avLst/>
          </a:prstGeom>
          <a:ln w="762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C80189A-3779-4CC0-755E-E60A06A0A6F4}"/>
              </a:ext>
            </a:extLst>
          </p:cNvPr>
          <p:cNvCxnSpPr>
            <a:cxnSpLocks/>
            <a:stCxn id="107" idx="2"/>
            <a:endCxn id="108" idx="0"/>
          </p:cNvCxnSpPr>
          <p:nvPr/>
        </p:nvCxnSpPr>
        <p:spPr>
          <a:xfrm>
            <a:off x="8753601" y="5898453"/>
            <a:ext cx="4411" cy="1077585"/>
          </a:xfrm>
          <a:prstGeom prst="straightConnector1">
            <a:avLst/>
          </a:prstGeom>
          <a:ln w="762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4641918F-89A0-6679-ECF4-56A8DB207BF1}"/>
              </a:ext>
            </a:extLst>
          </p:cNvPr>
          <p:cNvSpPr/>
          <p:nvPr/>
        </p:nvSpPr>
        <p:spPr>
          <a:xfrm>
            <a:off x="6012133" y="955183"/>
            <a:ext cx="5475742" cy="1949288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73415B72-FB15-C9E2-35AA-B41C52BB96E0}"/>
              </a:ext>
            </a:extLst>
          </p:cNvPr>
          <p:cNvSpPr/>
          <p:nvPr/>
        </p:nvSpPr>
        <p:spPr>
          <a:xfrm>
            <a:off x="6012132" y="3949165"/>
            <a:ext cx="5482938" cy="1949288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A1A464B0-DBDE-2AFE-A77C-2B9252EA7AD6}"/>
              </a:ext>
            </a:extLst>
          </p:cNvPr>
          <p:cNvSpPr/>
          <p:nvPr/>
        </p:nvSpPr>
        <p:spPr>
          <a:xfrm>
            <a:off x="6028149" y="6976038"/>
            <a:ext cx="5459726" cy="1949288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6" name="Curved Connector 115">
            <a:extLst>
              <a:ext uri="{FF2B5EF4-FFF2-40B4-BE49-F238E27FC236}">
                <a16:creationId xmlns:a16="http://schemas.microsoft.com/office/drawing/2014/main" id="{6180C2EB-DB97-64C1-62D0-B480A25A2B82}"/>
              </a:ext>
            </a:extLst>
          </p:cNvPr>
          <p:cNvCxnSpPr>
            <a:cxnSpLocks/>
            <a:stCxn id="106" idx="3"/>
            <a:endCxn id="108" idx="3"/>
          </p:cNvCxnSpPr>
          <p:nvPr/>
        </p:nvCxnSpPr>
        <p:spPr>
          <a:xfrm>
            <a:off x="11487875" y="1929827"/>
            <a:ext cx="12700" cy="6020855"/>
          </a:xfrm>
          <a:prstGeom prst="curvedConnector3">
            <a:avLst>
              <a:gd name="adj1" fmla="val 3712504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3991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89</TotalTime>
  <Words>46</Words>
  <Application>Microsoft Macintosh PowerPoint</Application>
  <PresentationFormat>Custom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Grandey</dc:creator>
  <cp:keywords/>
  <dc:description/>
  <cp:lastModifiedBy>Grandey Benjamin Stephen</cp:lastModifiedBy>
  <cp:revision>11</cp:revision>
  <dcterms:created xsi:type="dcterms:W3CDTF">2023-10-23T09:06:20Z</dcterms:created>
  <dcterms:modified xsi:type="dcterms:W3CDTF">2023-10-23T10:37:24Z</dcterms:modified>
  <cp:category/>
</cp:coreProperties>
</file>