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80" r:id="rId7"/>
    <p:sldId id="281" r:id="rId8"/>
    <p:sldId id="260" r:id="rId9"/>
    <p:sldId id="282" r:id="rId10"/>
    <p:sldId id="271" r:id="rId11"/>
    <p:sldId id="266" r:id="rId12"/>
    <p:sldId id="267" r:id="rId13"/>
    <p:sldId id="283" r:id="rId14"/>
    <p:sldId id="284" r:id="rId15"/>
    <p:sldId id="285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AED27E-12FE-FD00-938D-6A9465D8423E}" v="12" dt="2023-12-05T23:17:44.594"/>
    <p1510:client id="{ECD8B73D-6CF5-4243-90D0-5D0068ACBB81}" v="9" dt="2023-12-05T23:18:01.02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9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53143"/>
            <a:ext cx="8049986" cy="3869872"/>
          </a:xfrm>
        </p:spPr>
        <p:txBody>
          <a:bodyPr anchor="b">
            <a:normAutofit/>
          </a:bodyPr>
          <a:lstStyle/>
          <a:p>
            <a:r>
              <a:rPr lang="en-US" dirty="0"/>
              <a:t>Sentiment Analysis of Amazon and Apple Stocks Using Twitter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121" y="4884810"/>
            <a:ext cx="7764235" cy="179756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/>
              <a:t>Exploring Public Sentiment and Its Impact on Stock Performance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Grandhi Varun Raj </a:t>
            </a:r>
            <a:br>
              <a:rPr lang="en-US" dirty="0"/>
            </a:br>
            <a:r>
              <a:rPr lang="en-US" dirty="0"/>
              <a:t>7/26/2024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827EE86-3D0E-CF4C-6F64-CF3BA1B9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613028-27F5-4C46-8D20-44F711530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3" y="2174798"/>
            <a:ext cx="10071121" cy="350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Public Sentiment Impact:</a:t>
            </a:r>
            <a:r>
              <a:rPr lang="en-US" sz="3200" dirty="0"/>
              <a:t> Significant effect on stock performance.</a:t>
            </a:r>
          </a:p>
          <a:p>
            <a:r>
              <a:rPr lang="en-US" sz="3200" b="1" dirty="0"/>
              <a:t>Amazon vs. Apple:</a:t>
            </a:r>
            <a:r>
              <a:rPr lang="en-US" sz="3200" dirty="0"/>
              <a:t> Amazon shows more positive and variable sentiment compared to Apple.</a:t>
            </a:r>
          </a:p>
          <a:p>
            <a:r>
              <a:rPr lang="en-US" sz="3200" b="1" dirty="0"/>
              <a:t>Insights for Predictions:</a:t>
            </a:r>
            <a:r>
              <a:rPr lang="en-US" sz="3200" dirty="0"/>
              <a:t> Sentiment analysis is valuable for predicting stock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67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2391EB4-100A-D93C-0207-D612BC1E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31FD396-6DCE-CFFF-ADE4-CD76C28D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E030F-EE00-4389-9F7F-5310C54E9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121" y="2570699"/>
            <a:ext cx="101540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For Investors: Integrate sentiment analysis into investment strategies for better </a:t>
            </a:r>
            <a:r>
              <a:rPr lang="en-US" altLang="en-US" sz="3200" dirty="0" err="1">
                <a:latin typeface="Arial" panose="020B0604020202020204" pitchFamily="34" charset="0"/>
              </a:rPr>
              <a:t>predictions.Future</a:t>
            </a:r>
            <a:r>
              <a:rPr lang="en-US" altLang="en-US" sz="3200" dirty="0">
                <a:latin typeface="Arial" panose="020B0604020202020204" pitchFamily="34" charset="0"/>
              </a:rPr>
              <a:t> Research: Explore advanced NLP and machine learning techniques for improved </a:t>
            </a:r>
            <a:r>
              <a:rPr lang="en-US" altLang="en-US" sz="3200" dirty="0" err="1">
                <a:latin typeface="Arial" panose="020B0604020202020204" pitchFamily="34" charset="0"/>
              </a:rPr>
              <a:t>accuracy.Real</a:t>
            </a:r>
            <a:r>
              <a:rPr lang="en-US" altLang="en-US" sz="3200" dirty="0">
                <a:latin typeface="Arial" panose="020B0604020202020204" pitchFamily="34" charset="0"/>
              </a:rPr>
              <a:t>-Time Tools: Implement real-time sentiment analysis for timely market insights.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85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8905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List of references used for data sourcing, analysis, and visualizations.</a:t>
            </a:r>
          </a:p>
          <a:p>
            <a:r>
              <a:rPr lang="en-US" sz="3200" dirty="0"/>
              <a:t>Kaggle dataset</a:t>
            </a:r>
          </a:p>
          <a:p>
            <a:r>
              <a:rPr lang="en-US" sz="3200" dirty="0"/>
              <a:t>VADER Sentiment Analysis</a:t>
            </a:r>
          </a:p>
          <a:p>
            <a:r>
              <a:rPr lang="en-US" sz="3200" dirty="0"/>
              <a:t>Power BI Documentation</a:t>
            </a:r>
          </a:p>
          <a:p>
            <a:r>
              <a:rPr lang="en-US" sz="3200" dirty="0"/>
              <a:t>Relevant literature on sentiment analysis and stock prediction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43EB61A-30F3-0336-4A99-BE17A3809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7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>
            <a:normAutofit/>
          </a:bodyPr>
          <a:lstStyle/>
          <a:p>
            <a:r>
              <a:rPr lang="en-US" dirty="0"/>
              <a:t>Varun Raj Grandhi </a:t>
            </a:r>
          </a:p>
          <a:p>
            <a:r>
              <a:rPr lang="en-US" dirty="0"/>
              <a:t>M14612817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8905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Objective: Investigate the relationship between public sentiment on Twitter and stock performance for Amazon and Apple.</a:t>
            </a:r>
          </a:p>
          <a:p>
            <a:r>
              <a:rPr lang="en-US" sz="3200" dirty="0"/>
              <a:t>Goal: Understand how social media sentiment influences stock prices and provide insights for market predictions.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443EB61A-30F3-0336-4A99-BE17A3809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E1A1-54A8-5953-9157-9F43323B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Data Sourcing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2DBA1-43BF-1D0A-BA59-CE0B20C7D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0F75-1F6B-424B-B0E8-28B04552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Source: Kaggle dataset "Stock Tweets for Sentiment Analysis and Prediction“</a:t>
            </a:r>
          </a:p>
          <a:p>
            <a:r>
              <a:rPr lang="en-US" sz="3200" dirty="0"/>
              <a:t>Content: Tweets related to Amazon and Apple stocks</a:t>
            </a:r>
          </a:p>
          <a:p>
            <a:r>
              <a:rPr lang="en-US" sz="3200" dirty="0"/>
              <a:t>.Importance: Provides real-world, social media data to analyze sentiment trends and their impact on stock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3441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CBA0-40A4-1081-0464-11046465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BA85-8386-FA64-98A7-4863B689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85669"/>
            <a:ext cx="9779182" cy="4278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dirty="0"/>
              <a:t>Data Filtering:</a:t>
            </a:r>
            <a:r>
              <a:rPr lang="en-US" sz="3200" dirty="0"/>
              <a:t> Extracted tweets mentioning Amazon (AMZN) and Apple (AAPL).</a:t>
            </a:r>
          </a:p>
          <a:p>
            <a:r>
              <a:rPr lang="en-US" sz="3200" b="1" dirty="0"/>
              <a:t>Sentiment Analysis:</a:t>
            </a:r>
            <a:r>
              <a:rPr lang="en-US" sz="3200" dirty="0"/>
              <a:t> Applied VADER (Valence Aware Dictionary and </a:t>
            </a:r>
            <a:r>
              <a:rPr lang="en-US" sz="3200" dirty="0" err="1"/>
              <a:t>sEntiment</a:t>
            </a:r>
            <a:r>
              <a:rPr lang="en-US" sz="3200" dirty="0"/>
              <a:t> Reasoner) model to calculate sentiment scores.</a:t>
            </a:r>
          </a:p>
          <a:p>
            <a:r>
              <a:rPr lang="en-US" sz="3200" b="1" dirty="0"/>
              <a:t>Purpose:</a:t>
            </a:r>
            <a:r>
              <a:rPr lang="en-US" sz="3200" dirty="0"/>
              <a:t> Ensures accurate sentiment measurement reflecting emotional intensity.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C824E-EF33-6703-BE56-B479D8CF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2391EB4-100A-D93C-0207-D612BC1E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31FD396-6DCE-CFFF-ADE4-CD76C28D4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E030F-EE00-4389-9F7F-5310C54E9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121" y="1585814"/>
            <a:ext cx="1015409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sentiment score: 0.185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sentiment score: 0.178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deviation: 0.432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sentiment score: 0.136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sentiment score: 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deviation: 0.417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differences in public sentiment intensity and variability between the two companies. 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D881-436F-A371-4E24-897901DC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348B9E-A042-3C0D-BCB6-9216C049A2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2092" y="1544910"/>
            <a:ext cx="10821270" cy="5052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Amazon:</a:t>
            </a:r>
            <a:endParaRPr lang="en-US" sz="3200" dirty="0"/>
          </a:p>
          <a:p>
            <a:pPr lvl="1"/>
            <a:r>
              <a:rPr lang="en-US" sz="3200" dirty="0"/>
              <a:t>Sentiment scores range from -0.9506 to 0.9818.</a:t>
            </a:r>
          </a:p>
          <a:p>
            <a:r>
              <a:rPr lang="en-US" sz="3200" b="1" dirty="0"/>
              <a:t>Apple:</a:t>
            </a:r>
            <a:endParaRPr lang="en-US" sz="3200" dirty="0"/>
          </a:p>
          <a:p>
            <a:pPr lvl="1"/>
            <a:r>
              <a:rPr lang="en-US" sz="3200" dirty="0"/>
              <a:t>Sentiment scores range from -0.9911 to 0.9797.</a:t>
            </a:r>
          </a:p>
          <a:p>
            <a:r>
              <a:rPr lang="en-US" sz="3200" b="1" dirty="0"/>
              <a:t>Insight:</a:t>
            </a:r>
            <a:r>
              <a:rPr lang="en-US" sz="3200" dirty="0"/>
              <a:t> Shows the breadth of sentiment reactions and extreme values for each company.</a:t>
            </a:r>
          </a:p>
          <a:p>
            <a:endParaRPr lang="en-US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CE7490-FE2F-A183-6797-13AB914FF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E1576-0243-324E-7590-E49748A9A833}"/>
              </a:ext>
            </a:extLst>
          </p:cNvPr>
          <p:cNvSpPr txBox="1"/>
          <p:nvPr/>
        </p:nvSpPr>
        <p:spPr>
          <a:xfrm>
            <a:off x="1080116" y="547456"/>
            <a:ext cx="930675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/>
              <a:t>Distribution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1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Daily and Weekly Trends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3DEEA274-BD43-33C7-245F-B1C499F39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75162A-1DED-409D-94F1-9710CBA3E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3" y="2177380"/>
            <a:ext cx="931620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Amazon generally has more positive weekly averages compared to Apple.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companies show significant daily sentiment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Trends highlight differences in sentiment stability and average sentiment levels. 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Variability and Comparison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6827EE86-3D0E-CF4C-6F64-CF3BA1B9B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613028-27F5-4C46-8D20-44F711530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3" y="1909083"/>
            <a:ext cx="1007112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variability (std. dev. 0.432) indicates more extreme public reactions.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variability (std. dev. 0.417) suggests more consistent sentiment.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Reflects how differently public sentiment reacts to news/events for each company. </a:t>
            </a:r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    Visualization and Dashboard Creation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CA0055E-3B7A-EAD0-9BCE-F2D99616A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A72D4-4BE8-4219-B326-A245773C5595}"/>
              </a:ext>
            </a:extLst>
          </p:cNvPr>
          <p:cNvSpPr/>
          <p:nvPr/>
        </p:nvSpPr>
        <p:spPr>
          <a:xfrm>
            <a:off x="585627" y="1016456"/>
            <a:ext cx="115173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Power BI Visualizations:</a:t>
            </a:r>
          </a:p>
          <a:p>
            <a:r>
              <a:rPr lang="en-US" sz="3200" dirty="0"/>
              <a:t>Sentiment Overview </a:t>
            </a:r>
            <a:r>
              <a:rPr lang="en-US" sz="3200" dirty="0" err="1"/>
              <a:t>Page:Clustered</a:t>
            </a:r>
            <a:r>
              <a:rPr lang="en-US" sz="3200" dirty="0"/>
              <a:t> Column Charts for Negative, Positive, and Neutral </a:t>
            </a:r>
            <a:r>
              <a:rPr lang="en-US" sz="3200" dirty="0" err="1"/>
              <a:t>sentiments.Line</a:t>
            </a:r>
            <a:r>
              <a:rPr lang="en-US" sz="3200" dirty="0"/>
              <a:t> Chart of sentiment scores over </a:t>
            </a:r>
            <a:r>
              <a:rPr lang="en-US" sz="3200" dirty="0" err="1"/>
              <a:t>time.Pie</a:t>
            </a:r>
            <a:r>
              <a:rPr lang="en-US" sz="3200" dirty="0"/>
              <a:t> Chart for sentiment </a:t>
            </a:r>
            <a:r>
              <a:rPr lang="en-US" sz="3200" dirty="0" err="1"/>
              <a:t>distribution.Clustered</a:t>
            </a:r>
            <a:r>
              <a:rPr lang="en-US" sz="3200" dirty="0"/>
              <a:t> Column Chart of overall sentiment scores.</a:t>
            </a:r>
          </a:p>
          <a:p>
            <a:r>
              <a:rPr lang="en-US" sz="3200" dirty="0"/>
              <a:t>Detailed Analysis </a:t>
            </a:r>
            <a:r>
              <a:rPr lang="en-US" sz="3200" dirty="0" err="1"/>
              <a:t>Page:Table</a:t>
            </a:r>
            <a:r>
              <a:rPr lang="en-US" sz="3200" dirty="0"/>
              <a:t> of detailed sentiment </a:t>
            </a:r>
            <a:r>
              <a:rPr lang="en-US" sz="3200" dirty="0" err="1"/>
              <a:t>data.Ribbon</a:t>
            </a:r>
            <a:r>
              <a:rPr lang="en-US" sz="3200" dirty="0"/>
              <a:t> Chart of monthly sentiment score </a:t>
            </a:r>
            <a:r>
              <a:rPr lang="en-US" sz="3200" dirty="0" err="1"/>
              <a:t>rankings.Scatter</a:t>
            </a:r>
            <a:r>
              <a:rPr lang="en-US" sz="3200" dirty="0"/>
              <a:t> Plot of positive vs. negative </a:t>
            </a:r>
            <a:r>
              <a:rPr lang="en-US" sz="3200" dirty="0" err="1"/>
              <a:t>sentiments.Purpose</a:t>
            </a:r>
            <a:r>
              <a:rPr lang="en-US" sz="3200" dirty="0"/>
              <a:t>: Provides visual insights and detailed examination of sentiment trends and comparisons.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73794D-D7EA-4048-9998-F5D6224939B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dcmitype/"/>
    <ds:schemaRef ds:uri="230e9df3-be65-4c73-a93b-d1236ebd677e"/>
    <ds:schemaRef ds:uri="http://schemas.microsoft.com/sharepoint/v3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AC3131-8810-4A91-9F94-92262D4BBD0E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574</Words>
  <Application>Microsoft Office PowerPoint</Application>
  <PresentationFormat>Widescreen</PresentationFormat>
  <Paragraphs>85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Sentiment Analysis of Amazon and Apple Stocks Using Twitter Data</vt:lpstr>
      <vt:lpstr>Introduction</vt:lpstr>
      <vt:lpstr>Data Sourcing</vt:lpstr>
      <vt:lpstr>Data Preparation</vt:lpstr>
      <vt:lpstr>Descriptive Statistics</vt:lpstr>
      <vt:lpstr>   </vt:lpstr>
      <vt:lpstr>Daily and Weekly Trends</vt:lpstr>
      <vt:lpstr>Variability and Comparison</vt:lpstr>
      <vt:lpstr>    Visualization and Dashboard Creation </vt:lpstr>
      <vt:lpstr>Conclusions</vt:lpstr>
      <vt:lpstr>Recommendations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Grandhi, Varun Raj (grandhvj)</dc:creator>
  <cp:lastModifiedBy>Grandhi, Varun Raj (grandhvj)</cp:lastModifiedBy>
  <cp:revision>3</cp:revision>
  <dcterms:created xsi:type="dcterms:W3CDTF">2023-10-02T19:54:47Z</dcterms:created>
  <dcterms:modified xsi:type="dcterms:W3CDTF">2024-07-26T21:20:45Z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