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" charset="1" panose="02000000000000000000"/>
      <p:regular r:id="rId10"/>
    </p:embeddedFont>
    <p:embeddedFont>
      <p:font typeface="Roboto Bold" charset="1" panose="02000000000000000000"/>
      <p:regular r:id="rId11"/>
    </p:embeddedFont>
    <p:embeddedFont>
      <p:font typeface="Roboto Italics" charset="1" panose="02000000000000000000"/>
      <p:regular r:id="rId12"/>
    </p:embeddedFont>
    <p:embeddedFont>
      <p:font typeface="Roboto Bold Italics" charset="1" panose="02000000000000000000"/>
      <p:regular r:id="rId13"/>
    </p:embeddedFont>
    <p:embeddedFont>
      <p:font typeface="Aileron Heavy" charset="1" panose="00000A00000000000000"/>
      <p:regular r:id="rId14"/>
    </p:embeddedFont>
    <p:embeddedFont>
      <p:font typeface="Aileron Heavy Bold" charset="1" panose="00000A00000000000000"/>
      <p:regular r:id="rId15"/>
    </p:embeddedFont>
    <p:embeddedFont>
      <p:font typeface="Aileron Heavy Italics" charset="1" panose="00000A00000000000000"/>
      <p:regular r:id="rId16"/>
    </p:embeddedFont>
    <p:embeddedFont>
      <p:font typeface="Aileron Heavy Bold Italics" charset="1" panose="00000A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media/image2.sv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svg" Type="http://schemas.openxmlformats.org/officeDocument/2006/relationships/image"/><Relationship Id="rId3" Target="../media/image2.svg" Type="http://schemas.openxmlformats.org/officeDocument/2006/relationships/image"/><Relationship Id="rId4" Target="../media/image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media/image2.svg" Type="http://schemas.openxmlformats.org/officeDocument/2006/relationships/image"/><Relationship Id="rId4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6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6515366" cy="10287000"/>
          </a:xfrm>
          <a:prstGeom prst="rect">
            <a:avLst/>
          </a:prstGeom>
          <a:solidFill>
            <a:srgbClr val="F7F4FA"/>
          </a:solid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028700" y="1504835"/>
            <a:ext cx="3237711" cy="3237711"/>
            <a:chOff x="0" y="0"/>
            <a:chExt cx="14400530" cy="1440053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4514457" y="1754964"/>
            <a:ext cx="3095939" cy="2879223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8639464" y="1971421"/>
            <a:ext cx="7630096" cy="6344159"/>
            <a:chOff x="0" y="0"/>
            <a:chExt cx="10173461" cy="845887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38100"/>
              <a:ext cx="10173461" cy="51587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119"/>
                </a:lnSpc>
              </a:pPr>
              <a:r>
                <a:rPr lang="en-US" sz="8799">
                  <a:solidFill>
                    <a:srgbClr val="F7F4FA"/>
                  </a:solidFill>
                  <a:latin typeface="Aileron Heavy"/>
                </a:rPr>
                <a:t>Self Financial Management System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5831427"/>
              <a:ext cx="10173461" cy="26274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F7F4FA"/>
                  </a:solidFill>
                  <a:latin typeface="Roboto"/>
                </a:rPr>
                <a:t>Kelompok 3; Kelas: Proglan 2:</a:t>
              </a:r>
            </a:p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F7F4FA"/>
                  </a:solidFill>
                  <a:latin typeface="Roboto"/>
                </a:rPr>
                <a:t>Josephus Daniel Andrew Roong (2006577284)</a:t>
              </a:r>
            </a:p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F7F4FA"/>
                  </a:solidFill>
                  <a:latin typeface="Roboto"/>
                </a:rPr>
                <a:t>Kemas Rafly Omar Thoriq (2006577422)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4622815" y="5402609"/>
            <a:ext cx="1892551" cy="3379556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295680" y="5510967"/>
            <a:ext cx="3095939" cy="2879223"/>
          </a:xfrm>
          <a:prstGeom prst="rect">
            <a:avLst/>
          </a:prstGeom>
        </p:spPr>
      </p:pic>
      <p:grpSp>
        <p:nvGrpSpPr>
          <p:cNvPr name="Group 11" id="11"/>
          <p:cNvGrpSpPr>
            <a:grpSpLocks noChangeAspect="true"/>
          </p:cNvGrpSpPr>
          <p:nvPr/>
        </p:nvGrpSpPr>
        <p:grpSpPr>
          <a:xfrm rot="5400000">
            <a:off x="1028700" y="8082026"/>
            <a:ext cx="700140" cy="700140"/>
            <a:chOff x="1371600" y="6705600"/>
            <a:chExt cx="10972800" cy="10972800"/>
          </a:xfrm>
        </p:grpSpPr>
        <p:sp>
          <p:nvSpPr>
            <p:cNvPr name="Freeform 12" id="12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002191" y="1028700"/>
            <a:ext cx="257109" cy="3766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4163361" y="1378770"/>
            <a:ext cx="3095939" cy="2879223"/>
          </a:xfrm>
          <a:prstGeom prst="rect">
            <a:avLst/>
          </a:prstGeom>
        </p:spPr>
      </p:pic>
      <p:grpSp>
        <p:nvGrpSpPr>
          <p:cNvPr name="Group 3" id="3"/>
          <p:cNvGrpSpPr>
            <a:grpSpLocks noChangeAspect="true"/>
          </p:cNvGrpSpPr>
          <p:nvPr/>
        </p:nvGrpSpPr>
        <p:grpSpPr>
          <a:xfrm rot="-10800000">
            <a:off x="16078110" y="1028700"/>
            <a:ext cx="700140" cy="700140"/>
            <a:chOff x="1371600" y="6705600"/>
            <a:chExt cx="10972800" cy="10972800"/>
          </a:xfrm>
        </p:grpSpPr>
        <p:sp>
          <p:nvSpPr>
            <p:cNvPr name="Freeform 4" id="4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4163361" y="4774804"/>
            <a:ext cx="3095939" cy="287922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765055" y="6907444"/>
            <a:ext cx="1892551" cy="3379556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028700" y="1028700"/>
            <a:ext cx="10787045" cy="1884025"/>
            <a:chOff x="0" y="0"/>
            <a:chExt cx="14382726" cy="251203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0"/>
              <a:ext cx="14382726" cy="16251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599"/>
                </a:lnSpc>
              </a:pPr>
              <a:r>
                <a:rPr lang="en-US" sz="7999">
                  <a:solidFill>
                    <a:srgbClr val="17161C"/>
                  </a:solidFill>
                  <a:latin typeface="Aileron Heavy"/>
                </a:rPr>
                <a:t>Tujuan Program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932964"/>
              <a:ext cx="14382726" cy="5790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3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3203513"/>
            <a:ext cx="10787045" cy="5551110"/>
            <a:chOff x="0" y="0"/>
            <a:chExt cx="14382726" cy="7401479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0"/>
              <a:ext cx="14382726" cy="11160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599"/>
                </a:lnSpc>
              </a:pPr>
              <a:r>
                <a:rPr lang="en-US" sz="5499">
                  <a:solidFill>
                    <a:srgbClr val="17161C"/>
                  </a:solidFill>
                  <a:latin typeface="Aileron Heavy"/>
                </a:rPr>
                <a:t>1.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226090"/>
              <a:ext cx="14382726" cy="5790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17161C"/>
                  </a:solidFill>
                  <a:latin typeface="Roboto"/>
                </a:rPr>
                <a:t>Mencatat pemasukan dan pengeluaran dalam jangka waktu bulanan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2493173"/>
              <a:ext cx="14382726" cy="11160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599"/>
                </a:lnSpc>
              </a:pPr>
              <a:r>
                <a:rPr lang="en-US" sz="5499">
                  <a:solidFill>
                    <a:srgbClr val="17161C"/>
                  </a:solidFill>
                  <a:latin typeface="Aileron Heavy"/>
                </a:rPr>
                <a:t>2.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3719263"/>
              <a:ext cx="14382726" cy="5790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17161C"/>
                  </a:solidFill>
                  <a:latin typeface="Roboto"/>
                </a:rPr>
                <a:t>Memperkirakan kondisi keuangan individu dalam bulan tertentu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4986346"/>
              <a:ext cx="14382726" cy="11160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599"/>
                </a:lnSpc>
              </a:pPr>
              <a:r>
                <a:rPr lang="en-US" sz="5499">
                  <a:solidFill>
                    <a:srgbClr val="17161C"/>
                  </a:solidFill>
                  <a:latin typeface="Aileron Heavy"/>
                </a:rPr>
                <a:t>3.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6212436"/>
              <a:ext cx="14382726" cy="1189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17161C"/>
                  </a:solidFill>
                  <a:latin typeface="Roboto"/>
                </a:rPr>
                <a:t>Menghitung nilai yang perlu ditabungkan agar kondisi keuangan individu sehat.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6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652883" y="0"/>
            <a:ext cx="9635117" cy="10287000"/>
          </a:xfrm>
          <a:prstGeom prst="rect">
            <a:avLst/>
          </a:prstGeom>
          <a:solidFill>
            <a:srgbClr val="F7F4FA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756768"/>
            <a:ext cx="1173011" cy="1173011"/>
            <a:chOff x="0" y="0"/>
            <a:chExt cx="1564015" cy="1564015"/>
          </a:xfrm>
        </p:grpSpPr>
        <p:grpSp>
          <p:nvGrpSpPr>
            <p:cNvPr name="Group 4" id="4"/>
            <p:cNvGrpSpPr>
              <a:grpSpLocks noChangeAspect="true"/>
            </p:cNvGrpSpPr>
            <p:nvPr/>
          </p:nvGrpSpPr>
          <p:grpSpPr>
            <a:xfrm rot="0">
              <a:off x="0" y="0"/>
              <a:ext cx="1564015" cy="1564015"/>
              <a:chOff x="1371600" y="6705600"/>
              <a:chExt cx="10972800" cy="1097280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4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2255FF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333219" y="388736"/>
              <a:ext cx="897577" cy="7770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59"/>
                </a:lnSpc>
              </a:pPr>
              <a:r>
                <a:rPr lang="en-US" sz="3799">
                  <a:solidFill>
                    <a:srgbClr val="F7F4FA"/>
                  </a:solidFill>
                  <a:latin typeface="Aileron Heavy"/>
                </a:rPr>
                <a:t>1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2689533"/>
            <a:ext cx="1173011" cy="1173011"/>
            <a:chOff x="0" y="0"/>
            <a:chExt cx="1564015" cy="1564015"/>
          </a:xfrm>
        </p:grpSpPr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0" y="0"/>
              <a:ext cx="1564015" cy="1564015"/>
              <a:chOff x="1371600" y="6705600"/>
              <a:chExt cx="10972800" cy="109728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4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2255FF"/>
              </a:solid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333219" y="388736"/>
              <a:ext cx="897577" cy="7770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59"/>
                </a:lnSpc>
              </a:pPr>
              <a:r>
                <a:rPr lang="en-US" sz="3799">
                  <a:solidFill>
                    <a:srgbClr val="F7F4FA"/>
                  </a:solidFill>
                  <a:latin typeface="Aileron Heavy"/>
                </a:rPr>
                <a:t>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4622297"/>
            <a:ext cx="1173011" cy="1173011"/>
            <a:chOff x="0" y="0"/>
            <a:chExt cx="1564015" cy="1564015"/>
          </a:xfrm>
        </p:grpSpPr>
        <p:grpSp>
          <p:nvGrpSpPr>
            <p:cNvPr name="Group 12" id="12"/>
            <p:cNvGrpSpPr>
              <a:grpSpLocks noChangeAspect="true"/>
            </p:cNvGrpSpPr>
            <p:nvPr/>
          </p:nvGrpSpPr>
          <p:grpSpPr>
            <a:xfrm rot="0">
              <a:off x="0" y="0"/>
              <a:ext cx="1564015" cy="1564015"/>
              <a:chOff x="1371600" y="6705600"/>
              <a:chExt cx="10972800" cy="10972800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4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2255FF"/>
              </a:solid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333219" y="388736"/>
              <a:ext cx="897577" cy="7770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59"/>
                </a:lnSpc>
              </a:pPr>
              <a:r>
                <a:rPr lang="en-US" sz="3799">
                  <a:solidFill>
                    <a:srgbClr val="F7F4FA"/>
                  </a:solidFill>
                  <a:latin typeface="Aileron Heavy"/>
                </a:rPr>
                <a:t>3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28700" y="6555062"/>
            <a:ext cx="1173011" cy="1173011"/>
            <a:chOff x="0" y="0"/>
            <a:chExt cx="1564015" cy="1564015"/>
          </a:xfrm>
        </p:grpSpPr>
        <p:grpSp>
          <p:nvGrpSpPr>
            <p:cNvPr name="Group 16" id="16"/>
            <p:cNvGrpSpPr>
              <a:grpSpLocks noChangeAspect="true"/>
            </p:cNvGrpSpPr>
            <p:nvPr/>
          </p:nvGrpSpPr>
          <p:grpSpPr>
            <a:xfrm rot="0">
              <a:off x="0" y="0"/>
              <a:ext cx="1564015" cy="1564015"/>
              <a:chOff x="1371600" y="6705600"/>
              <a:chExt cx="10972800" cy="10972800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4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2255FF"/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333219" y="388736"/>
              <a:ext cx="897577" cy="7770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59"/>
                </a:lnSpc>
              </a:pPr>
              <a:r>
                <a:rPr lang="en-US" sz="3799">
                  <a:solidFill>
                    <a:srgbClr val="F7F4FA"/>
                  </a:solidFill>
                  <a:latin typeface="Aileron Heavy"/>
                </a:rPr>
                <a:t>4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219075" y="756768"/>
            <a:ext cx="3853107" cy="1796202"/>
            <a:chOff x="0" y="0"/>
            <a:chExt cx="5137476" cy="2394936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0"/>
              <a:ext cx="5137476" cy="15831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99"/>
                </a:lnSpc>
              </a:pPr>
              <a:r>
                <a:rPr lang="en-US" sz="3999">
                  <a:solidFill>
                    <a:srgbClr val="F7F4FA"/>
                  </a:solidFill>
                  <a:latin typeface="Aileron Heavy"/>
                </a:rPr>
                <a:t>User-friendly Interface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1848455"/>
              <a:ext cx="5137476" cy="5464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9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3219075" y="2689057"/>
            <a:ext cx="3853107" cy="1796202"/>
            <a:chOff x="0" y="0"/>
            <a:chExt cx="5137476" cy="2394936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0"/>
              <a:ext cx="5137476" cy="15831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99"/>
                </a:lnSpc>
              </a:pPr>
              <a:r>
                <a:rPr lang="en-US" sz="3999">
                  <a:solidFill>
                    <a:srgbClr val="F7F4FA"/>
                  </a:solidFill>
                  <a:latin typeface="Aileron Heavy"/>
                </a:rPr>
                <a:t>Fitur Help (bantuan)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1848455"/>
              <a:ext cx="5137476" cy="5464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9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3219075" y="4485259"/>
            <a:ext cx="3853107" cy="1796202"/>
            <a:chOff x="0" y="0"/>
            <a:chExt cx="5137476" cy="2394936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0"/>
              <a:ext cx="5137476" cy="15831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99"/>
                </a:lnSpc>
              </a:pPr>
              <a:r>
                <a:rPr lang="en-US" sz="3999">
                  <a:solidFill>
                    <a:srgbClr val="F7F4FA"/>
                  </a:solidFill>
                  <a:latin typeface="Aileron Heavy"/>
                </a:rPr>
                <a:t>Penyimpanan Data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1848455"/>
              <a:ext cx="5137476" cy="5464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F7F4FA"/>
                  </a:solidFill>
                  <a:latin typeface="Roboto"/>
                </a:rPr>
                <a:t>dengan file handling (.txt)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219075" y="6561019"/>
            <a:ext cx="3853107" cy="1796202"/>
            <a:chOff x="0" y="0"/>
            <a:chExt cx="5137476" cy="2394936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0" y="0"/>
              <a:ext cx="5137476" cy="15831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99"/>
                </a:lnSpc>
              </a:pPr>
              <a:r>
                <a:rPr lang="en-US" sz="3999">
                  <a:solidFill>
                    <a:srgbClr val="F7F4FA"/>
                  </a:solidFill>
                  <a:latin typeface="Aileron Heavy"/>
                </a:rPr>
                <a:t>Mencari Data dengan Mudah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0" y="1848455"/>
              <a:ext cx="5137476" cy="5464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9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31" id="3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002191" y="1028700"/>
            <a:ext cx="257109" cy="376665"/>
          </a:xfrm>
          <a:prstGeom prst="rect">
            <a:avLst/>
          </a:prstGeom>
        </p:spPr>
      </p:pic>
      <p:grpSp>
        <p:nvGrpSpPr>
          <p:cNvPr name="Group 32" id="32"/>
          <p:cNvGrpSpPr/>
          <p:nvPr/>
        </p:nvGrpSpPr>
        <p:grpSpPr>
          <a:xfrm rot="0">
            <a:off x="9919633" y="3650203"/>
            <a:ext cx="5682528" cy="2986594"/>
            <a:chOff x="0" y="0"/>
            <a:chExt cx="7576704" cy="3982125"/>
          </a:xfrm>
        </p:grpSpPr>
        <p:sp>
          <p:nvSpPr>
            <p:cNvPr name="TextBox 33" id="33"/>
            <p:cNvSpPr txBox="true"/>
            <p:nvPr/>
          </p:nvSpPr>
          <p:spPr>
            <a:xfrm rot="0">
              <a:off x="0" y="0"/>
              <a:ext cx="7576704" cy="22321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599"/>
                </a:lnSpc>
              </a:pPr>
              <a:r>
                <a:rPr lang="en-US" sz="5499">
                  <a:solidFill>
                    <a:srgbClr val="17161C"/>
                  </a:solidFill>
                  <a:latin typeface="Aileron Heavy"/>
                </a:rPr>
                <a:t>Fitur-fitur Program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0" y="2793082"/>
              <a:ext cx="7576704" cy="1189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17161C"/>
                  </a:solidFill>
                  <a:latin typeface="Roboto"/>
                </a:rPr>
                <a:t>Beberapa fitur yang dimiliki program sebagai berikut:</a:t>
              </a:r>
            </a:p>
          </p:txBody>
        </p:sp>
      </p:grpSp>
      <p:pic>
        <p:nvPicPr>
          <p:cNvPr name="Picture 35" id="3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-5400000">
            <a:off x="9396386" y="7650946"/>
            <a:ext cx="1892551" cy="3379556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9773316" y="7459995"/>
            <a:ext cx="3095939" cy="2879223"/>
          </a:xfrm>
          <a:prstGeom prst="rect">
            <a:avLst/>
          </a:prstGeom>
        </p:spPr>
      </p:pic>
      <p:grpSp>
        <p:nvGrpSpPr>
          <p:cNvPr name="Group 37" id="37"/>
          <p:cNvGrpSpPr>
            <a:grpSpLocks noChangeAspect="true"/>
          </p:cNvGrpSpPr>
          <p:nvPr/>
        </p:nvGrpSpPr>
        <p:grpSpPr>
          <a:xfrm rot="5400000">
            <a:off x="15806862" y="7001567"/>
            <a:ext cx="700140" cy="700140"/>
            <a:chOff x="1371600" y="6705600"/>
            <a:chExt cx="10972800" cy="10972800"/>
          </a:xfrm>
        </p:grpSpPr>
        <p:sp>
          <p:nvSpPr>
            <p:cNvPr name="Freeform 38" id="38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</p:sp>
      </p:grpSp>
      <p:pic>
        <p:nvPicPr>
          <p:cNvPr name="Picture 39" id="39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3169350" y="7459995"/>
            <a:ext cx="3095939" cy="2879223"/>
          </a:xfrm>
          <a:prstGeom prst="rect">
            <a:avLst/>
          </a:prstGeom>
        </p:spPr>
      </p:pic>
      <p:grpSp>
        <p:nvGrpSpPr>
          <p:cNvPr name="Group 40" id="40"/>
          <p:cNvGrpSpPr/>
          <p:nvPr/>
        </p:nvGrpSpPr>
        <p:grpSpPr>
          <a:xfrm rot="0">
            <a:off x="1028700" y="8357221"/>
            <a:ext cx="1173011" cy="1173011"/>
            <a:chOff x="0" y="0"/>
            <a:chExt cx="1564015" cy="1564015"/>
          </a:xfrm>
        </p:grpSpPr>
        <p:grpSp>
          <p:nvGrpSpPr>
            <p:cNvPr name="Group 41" id="41"/>
            <p:cNvGrpSpPr>
              <a:grpSpLocks noChangeAspect="true"/>
            </p:cNvGrpSpPr>
            <p:nvPr/>
          </p:nvGrpSpPr>
          <p:grpSpPr>
            <a:xfrm rot="0">
              <a:off x="0" y="0"/>
              <a:ext cx="1564015" cy="1564015"/>
              <a:chOff x="1371600" y="6705600"/>
              <a:chExt cx="10972800" cy="10972800"/>
            </a:xfrm>
          </p:grpSpPr>
          <p:sp>
            <p:nvSpPr>
              <p:cNvPr name="Freeform 42" id="42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4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2255FF"/>
              </a:solidFill>
            </p:spPr>
          </p:sp>
        </p:grpSp>
        <p:sp>
          <p:nvSpPr>
            <p:cNvPr name="TextBox 43" id="43"/>
            <p:cNvSpPr txBox="true"/>
            <p:nvPr/>
          </p:nvSpPr>
          <p:spPr>
            <a:xfrm rot="0">
              <a:off x="333219" y="394550"/>
              <a:ext cx="897577" cy="7653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59"/>
                </a:lnSpc>
              </a:pPr>
              <a:r>
                <a:rPr lang="en-US" sz="3799">
                  <a:solidFill>
                    <a:srgbClr val="F7F4FA"/>
                  </a:solidFill>
                  <a:latin typeface="Aileron Heavy"/>
                </a:rPr>
                <a:t>5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3219075" y="8045625"/>
            <a:ext cx="3853107" cy="1796202"/>
            <a:chOff x="0" y="0"/>
            <a:chExt cx="5137476" cy="2394936"/>
          </a:xfrm>
        </p:grpSpPr>
        <p:sp>
          <p:nvSpPr>
            <p:cNvPr name="TextBox 45" id="45"/>
            <p:cNvSpPr txBox="true"/>
            <p:nvPr/>
          </p:nvSpPr>
          <p:spPr>
            <a:xfrm rot="0">
              <a:off x="0" y="0"/>
              <a:ext cx="5137476" cy="15831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99"/>
                </a:lnSpc>
              </a:pPr>
              <a:r>
                <a:rPr lang="en-US" sz="3999">
                  <a:solidFill>
                    <a:srgbClr val="F7F4FA"/>
                  </a:solidFill>
                  <a:latin typeface="Aileron Heavy"/>
                </a:rPr>
                <a:t>Kalkulator Investasi 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0" y="1848455"/>
              <a:ext cx="5137476" cy="5464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F7F4FA"/>
                  </a:solidFill>
                  <a:latin typeface="Roboto"/>
                </a:rPr>
                <a:t>Compounding interest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5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1886120" cy="10287000"/>
          </a:xfrm>
          <a:prstGeom prst="rect">
            <a:avLst/>
          </a:prstGeom>
          <a:solidFill>
            <a:srgbClr val="F7F4FA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9234696" y="4774804"/>
            <a:ext cx="3095939" cy="287922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9234696" y="1378770"/>
            <a:ext cx="3095939" cy="2879223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028700" y="1328691"/>
            <a:ext cx="5644905" cy="7629619"/>
            <a:chOff x="0" y="0"/>
            <a:chExt cx="7526540" cy="1017282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0"/>
              <a:ext cx="7526540" cy="11160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599"/>
                </a:lnSpc>
              </a:pPr>
              <a:r>
                <a:rPr lang="en-US" sz="5499">
                  <a:solidFill>
                    <a:srgbClr val="17161C"/>
                  </a:solidFill>
                  <a:latin typeface="Aileron Heavy"/>
                </a:rPr>
                <a:t>1.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226090"/>
              <a:ext cx="7526540" cy="1189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17161C"/>
                  </a:solidFill>
                  <a:latin typeface="Roboto"/>
                </a:rPr>
                <a:t>Hanya dapat memasukkan maksimal 12 bulan untuk pencatatan data.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573859"/>
              <a:ext cx="7526540" cy="11160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599"/>
                </a:lnSpc>
              </a:pPr>
              <a:r>
                <a:rPr lang="en-US" sz="5499">
                  <a:solidFill>
                    <a:srgbClr val="17161C"/>
                  </a:solidFill>
                  <a:latin typeface="Aileron Heavy"/>
                </a:rPr>
                <a:t>2.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799949"/>
              <a:ext cx="7526540" cy="1189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17161C"/>
                  </a:solidFill>
                  <a:latin typeface="Roboto"/>
                </a:rPr>
                <a:t>Memanfaatkan structure untuk penyimpanan data sementara.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7147718"/>
              <a:ext cx="7526540" cy="11160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599"/>
                </a:lnSpc>
              </a:pPr>
              <a:r>
                <a:rPr lang="en-US" sz="5499">
                  <a:solidFill>
                    <a:srgbClr val="17161C"/>
                  </a:solidFill>
                  <a:latin typeface="Aileron Heavy"/>
                </a:rPr>
                <a:t>3.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8373808"/>
              <a:ext cx="7526540" cy="17990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17161C"/>
                  </a:solidFill>
                  <a:latin typeface="Roboto"/>
                </a:rPr>
                <a:t>Data disimpan dalam .txt dan metode file handling yang digunakan bersifat statis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 rot="-10800000">
            <a:off x="11886120" y="0"/>
            <a:ext cx="6401880" cy="10287000"/>
          </a:xfrm>
          <a:prstGeom prst="rect">
            <a:avLst/>
          </a:prstGeom>
          <a:solidFill>
            <a:srgbClr val="2255FF"/>
          </a:solidFill>
        </p:spPr>
      </p:sp>
      <p:grpSp>
        <p:nvGrpSpPr>
          <p:cNvPr name="Group 13" id="13"/>
          <p:cNvGrpSpPr/>
          <p:nvPr/>
        </p:nvGrpSpPr>
        <p:grpSpPr>
          <a:xfrm rot="0">
            <a:off x="12110578" y="3847308"/>
            <a:ext cx="5839920" cy="2801935"/>
            <a:chOff x="0" y="0"/>
            <a:chExt cx="7786559" cy="3735913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9525"/>
              <a:ext cx="7786559" cy="27188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8040"/>
                </a:lnSpc>
              </a:pPr>
              <a:r>
                <a:rPr lang="en-US" sz="6700">
                  <a:solidFill>
                    <a:srgbClr val="F7F4FA"/>
                  </a:solidFill>
                  <a:latin typeface="Aileron Heavy"/>
                </a:rPr>
                <a:t>Pembatasan Masalah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3156843"/>
              <a:ext cx="7786559" cy="5790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F7F4FA"/>
                  </a:solidFill>
                  <a:latin typeface="Roboto"/>
                </a:rPr>
                <a:t>\\</a:t>
              </a:r>
            </a:p>
          </p:txBody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-10800000">
            <a:off x="8925011" y="1028700"/>
            <a:ext cx="700140" cy="700140"/>
            <a:chOff x="1371600" y="6705600"/>
            <a:chExt cx="10972800" cy="10972800"/>
          </a:xfrm>
        </p:grpSpPr>
        <p:sp>
          <p:nvSpPr>
            <p:cNvPr name="Freeform 17" id="17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</p:sp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9993568" y="6914788"/>
            <a:ext cx="1892551" cy="33795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028700" y="1491504"/>
            <a:ext cx="3095939" cy="2879223"/>
          </a:xfrm>
          <a:prstGeom prst="rect">
            <a:avLst/>
          </a:prstGeom>
        </p:spPr>
      </p:pic>
      <p:grpSp>
        <p:nvGrpSpPr>
          <p:cNvPr name="Group 3" id="3"/>
          <p:cNvGrpSpPr>
            <a:grpSpLocks noChangeAspect="true"/>
          </p:cNvGrpSpPr>
          <p:nvPr/>
        </p:nvGrpSpPr>
        <p:grpSpPr>
          <a:xfrm rot="-10800000">
            <a:off x="3774569" y="1141434"/>
            <a:ext cx="700140" cy="700140"/>
            <a:chOff x="1371600" y="6705600"/>
            <a:chExt cx="10972800" cy="10972800"/>
          </a:xfrm>
        </p:grpSpPr>
        <p:sp>
          <p:nvSpPr>
            <p:cNvPr name="Freeform 4" id="4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028700" y="4887538"/>
            <a:ext cx="3095939" cy="287922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2232088" y="6907444"/>
            <a:ext cx="1892551" cy="3379556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6626556" y="1028700"/>
            <a:ext cx="7870696" cy="1674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99"/>
              </a:lnSpc>
            </a:pPr>
            <a:r>
              <a:rPr lang="en-US" sz="5499">
                <a:solidFill>
                  <a:srgbClr val="17161C"/>
                </a:solidFill>
                <a:latin typeface="Aileron Heavy"/>
              </a:rPr>
              <a:t>Fungsi Perhitungan dalam Program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002191" y="1028700"/>
            <a:ext cx="257109" cy="376665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6626556" y="6907444"/>
            <a:ext cx="4550489" cy="2622363"/>
            <a:chOff x="0" y="0"/>
            <a:chExt cx="6067318" cy="3496484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0"/>
              <a:ext cx="6067318" cy="15817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99"/>
                </a:lnSpc>
              </a:pPr>
              <a:r>
                <a:rPr lang="en-US" sz="3999">
                  <a:solidFill>
                    <a:srgbClr val="17161C"/>
                  </a:solidFill>
                  <a:latin typeface="Aileron Heavy"/>
                </a:rPr>
                <a:t>Perhitungan Investasi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772814"/>
              <a:ext cx="6067318" cy="17236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17161C"/>
                  </a:solidFill>
                  <a:latin typeface="Roboto"/>
                </a:rPr>
                <a:t>Compounding Interest = Uang Investasi * ((1 + return / 100) ^ lamaInvestasi)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715934" y="6907444"/>
            <a:ext cx="4543366" cy="2622363"/>
            <a:chOff x="0" y="0"/>
            <a:chExt cx="6057821" cy="3496484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0"/>
              <a:ext cx="6057821" cy="15817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99"/>
                </a:lnSpc>
              </a:pPr>
              <a:r>
                <a:rPr lang="en-US" sz="3999">
                  <a:solidFill>
                    <a:srgbClr val="17161C"/>
                  </a:solidFill>
                  <a:latin typeface="Aileron Heavy"/>
                </a:rPr>
                <a:t>Uang yang ditabungkan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772814"/>
              <a:ext cx="6057821" cy="17236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17161C"/>
                  </a:solidFill>
                  <a:latin typeface="Roboto"/>
                </a:rPr>
                <a:t>20% dari Pemasukan Bersih (setelah dikurangkan dengan pengeluaran)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626556" y="3357459"/>
            <a:ext cx="4550489" cy="2184566"/>
            <a:chOff x="0" y="0"/>
            <a:chExt cx="6067318" cy="2912755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0"/>
              <a:ext cx="6067318" cy="15817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99"/>
                </a:lnSpc>
              </a:pPr>
              <a:r>
                <a:rPr lang="en-US" sz="3999">
                  <a:solidFill>
                    <a:srgbClr val="17161C"/>
                  </a:solidFill>
                  <a:latin typeface="Aileron Heavy"/>
                </a:rPr>
                <a:t>Hitung Jumlah Pemasukan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772814"/>
              <a:ext cx="6067318" cy="11399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17161C"/>
                  </a:solidFill>
                  <a:latin typeface="Roboto"/>
                </a:rPr>
                <a:t>Total Pemasukan = Gaji + Side Hustle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715934" y="3357459"/>
            <a:ext cx="4543366" cy="3060159"/>
            <a:chOff x="0" y="0"/>
            <a:chExt cx="6057821" cy="4080212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9525"/>
              <a:ext cx="6057821" cy="15912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4000">
                  <a:solidFill>
                    <a:srgbClr val="17161C"/>
                  </a:solidFill>
                  <a:latin typeface="Aileron Heavy"/>
                </a:rPr>
                <a:t>Hitung Jumlah Pengeluaran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1772814"/>
              <a:ext cx="6057821" cy="2307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17161C"/>
                  </a:solidFill>
                  <a:latin typeface="Roboto"/>
                </a:rPr>
                <a:t>Total Pengeluaran = Biaya Makan (30*2) + Biaya Operasional + Biaya Fix + Biaya Tambahan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388075" y="1028700"/>
            <a:ext cx="3095939" cy="287922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388075" y="4424734"/>
            <a:ext cx="3095939" cy="287922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2591463" y="6444640"/>
            <a:ext cx="1892551" cy="3379556"/>
          </a:xfrm>
          <a:prstGeom prst="rect">
            <a:avLst/>
          </a:prstGeom>
        </p:spPr>
      </p:pic>
      <p:grpSp>
        <p:nvGrpSpPr>
          <p:cNvPr name="Group 5" id="5"/>
          <p:cNvGrpSpPr>
            <a:grpSpLocks noChangeAspect="true"/>
          </p:cNvGrpSpPr>
          <p:nvPr/>
        </p:nvGrpSpPr>
        <p:grpSpPr>
          <a:xfrm rot="-10800000">
            <a:off x="4133945" y="678630"/>
            <a:ext cx="700140" cy="700140"/>
            <a:chOff x="1371600" y="6705600"/>
            <a:chExt cx="10972800" cy="10972800"/>
          </a:xfrm>
        </p:grpSpPr>
        <p:sp>
          <p:nvSpPr>
            <p:cNvPr name="Freeform 6" id="6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0" t="0" r="0" b="38"/>
          <a:stretch>
            <a:fillRect/>
          </a:stretch>
        </p:blipFill>
        <p:spPr>
          <a:xfrm flipH="false" flipV="false" rot="0">
            <a:off x="4834084" y="109910"/>
            <a:ext cx="13453916" cy="101770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388075" y="1028700"/>
            <a:ext cx="3095939" cy="287922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388075" y="4424734"/>
            <a:ext cx="3095939" cy="287922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2591463" y="6444640"/>
            <a:ext cx="1892551" cy="3379556"/>
          </a:xfrm>
          <a:prstGeom prst="rect">
            <a:avLst/>
          </a:prstGeom>
        </p:spPr>
      </p:pic>
      <p:grpSp>
        <p:nvGrpSpPr>
          <p:cNvPr name="Group 5" id="5"/>
          <p:cNvGrpSpPr>
            <a:grpSpLocks noChangeAspect="true"/>
          </p:cNvGrpSpPr>
          <p:nvPr/>
        </p:nvGrpSpPr>
        <p:grpSpPr>
          <a:xfrm rot="-10800000">
            <a:off x="4133945" y="678630"/>
            <a:ext cx="700140" cy="700140"/>
            <a:chOff x="1371600" y="6705600"/>
            <a:chExt cx="10972800" cy="10972800"/>
          </a:xfrm>
        </p:grpSpPr>
        <p:sp>
          <p:nvSpPr>
            <p:cNvPr name="Freeform 6" id="6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4834084" y="0"/>
            <a:ext cx="13411099" cy="69320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DAEaTFDBh3A</dc:identifier>
  <dcterms:modified xsi:type="dcterms:W3CDTF">2011-08-01T06:04:30Z</dcterms:modified>
  <cp:revision>1</cp:revision>
  <dc:title>Self Financial Management System</dc:title>
</cp:coreProperties>
</file>