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93842" autoAdjust="0"/>
  </p:normalViewPr>
  <p:slideViewPr>
    <p:cSldViewPr snapToGrid="0">
      <p:cViewPr varScale="1">
        <p:scale>
          <a:sx n="60" d="100"/>
          <a:sy n="60" d="100"/>
        </p:scale>
        <p:origin x="60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92882-9CED-4B7F-8ADC-61D10791D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9B9DC0-D1F0-4915-9E37-A2E84C6C6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AEDCC-EA49-4704-9C81-0573965D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AEA95-6419-4E19-9188-0FC01F15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3E281-8C79-403E-BC1A-ECBC68E6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68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5D134-2626-4B0F-9A1F-EF68AFA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AB4D19-99E6-49CD-8A1C-BFB9D00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48F25-C4DE-4525-9FC0-6DCA09DA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EE23B-A1F9-40F6-9EC2-EB1F9105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1283AC-7896-4087-9FCA-0DCB3F46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9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7A0B49-3C6D-4F80-A9B2-92727255F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0F09A0-11CF-4CA4-9517-7B1BAC4B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252A1-AF10-4664-8871-25A62A04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C7AFE-EA93-4C24-B619-4E7A6A07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98A3D-7E94-4B8A-91EB-1E32D09C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08C16-7717-4482-B7CE-63792315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DC825-C59F-4BD5-B255-101A7AAE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C8EF5-A04F-43B7-82FF-0A958104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13024-C7AB-4F78-A0A1-E569C516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383A1-B1D5-4305-AE97-893B8F9B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0BCC8-660D-4599-8337-252B073D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7FE4C-9F03-4862-9CB0-A25974C6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75F43E-650C-44C5-BBDB-3C4DB778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A5D8D-AE0E-4E5D-B234-F3E607CA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E06A0-02C4-47A3-A477-1F037B78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17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D919A-3C73-49B4-AD4C-334E8C33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08C37-CBAF-40C8-B6C6-7EE755149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9376A6-4DD0-4CD9-A95E-64B03A82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B08365-FAFF-4F16-A6B0-247553C5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22D309-EC96-4E45-855D-45465E3F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94A4B0-0DD1-492C-89B4-5952B53E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36D92-86BC-4F26-A731-5E719313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AE71E6-CED8-4603-A63A-815970B4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55E205-8346-4EB2-9843-76E9BC36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F408C3-FC6F-4C5E-8C3A-46CE32C90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37F253-9C34-4758-B040-1880B09CF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795F28-C122-4725-BF66-699EB577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FEEECB-4AB1-40BD-A889-1782209E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BC99B0-AD04-4F3C-BBF2-A0CF50E0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94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D87A1-14DB-416C-9742-413188D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FBC493-E872-4037-9C3F-A6815081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466642-9CE9-41D1-80BE-443ACE14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3C2649-C447-42E1-9071-B4B24849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74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3D2192-04CF-4C41-8525-E9297086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EB1177-A85F-46D9-B18B-AC730B48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635665-E4F8-4802-BC53-294590C1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6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4E851-5ACC-43A8-9417-205B459C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853AC-5369-4BF0-991E-FF56E550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2949B3-6B75-4505-B402-E306D9097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AAC1BA-86B5-42F4-8DF9-5055547B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31B60-45CB-449A-9970-019F6EB1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4BAA4D-DEA5-4937-9A91-CE02597E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B1C13-9119-4198-8F38-3658BC68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B30787-B7FE-45A8-9EF9-DE0E0EF54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67FE42-B14C-4880-BA16-03CD36CA0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6599A2-BEA7-4C9D-A993-7934934C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645D7-D6EE-4A52-AC51-16B88185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846271-30C8-4309-9401-F2FCACF9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DBCBF-648C-4D3C-A65F-8B557CDD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39987-C7C5-470E-BA47-DD0E8C5D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7F99F-2DCB-4BF4-9BCE-D004453AC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7EE8-D406-415C-8551-91BA14DDA9B2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24B00-D353-4B9F-AE3D-46D220DC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E30B7-27DA-4827-AFE1-C019E1E57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8F78-AB16-45AD-AFF4-F8176F55E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9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A846D-1E1C-4EF4-9860-DCB684EC6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Правила именования переменных и функций</a:t>
            </a:r>
            <a:br>
              <a:rPr lang="ru-RU" b="1" dirty="0"/>
            </a:br>
            <a:r>
              <a:rPr lang="ru-RU" b="1" dirty="0"/>
              <a:t>в программировании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9D8683-3494-4331-89DF-0C4EA55F8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95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6B58264-5522-4F8D-9F88-9F792ED31872}"/>
              </a:ext>
            </a:extLst>
          </p:cNvPr>
          <p:cNvSpPr/>
          <p:nvPr/>
        </p:nvSpPr>
        <p:spPr>
          <a:xfrm>
            <a:off x="636181" y="1881962"/>
            <a:ext cx="10919638" cy="4497573"/>
          </a:xfrm>
          <a:prstGeom prst="roundRect">
            <a:avLst>
              <a:gd name="adj" fmla="val 395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48F7-A1C9-4C0D-99F3-A24EB52E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DEE40-5CE4-4ADC-B073-30844C47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1575"/>
          </a:xfrm>
        </p:spPr>
        <p:txBody>
          <a:bodyPr>
            <a:noAutofit/>
          </a:bodyPr>
          <a:lstStyle/>
          <a:p>
            <a:pPr marL="1169988" indent="-1169988">
              <a:buNone/>
            </a:pPr>
            <a:endParaRPr lang="ru-RU" dirty="0"/>
          </a:p>
          <a:p>
            <a:pPr marL="1169988" indent="-1169988">
              <a:buNone/>
            </a:pPr>
            <a:r>
              <a:rPr lang="ru-RU" dirty="0"/>
              <a:t>Цель –	научить правильно давать имена для переменных</a:t>
            </a:r>
            <a:br>
              <a:rPr lang="ru-RU" dirty="0"/>
            </a:br>
            <a:r>
              <a:rPr lang="ru-RU" dirty="0"/>
              <a:t>и функций в своих программах.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97F50-A69E-4FD0-828F-1FAD6908F835}"/>
              </a:ext>
            </a:extLst>
          </p:cNvPr>
          <p:cNvSpPr txBox="1"/>
          <p:nvPr/>
        </p:nvSpPr>
        <p:spPr>
          <a:xfrm>
            <a:off x="838200" y="351536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Рассмотреть реальные примеры кода из учебников</a:t>
            </a:r>
          </a:p>
          <a:p>
            <a:pPr marL="342900" indent="-342900">
              <a:buAutoNum type="arabicPeriod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Произвести корректировку имен переменных и функций</a:t>
            </a:r>
          </a:p>
          <a:p>
            <a:pPr marL="342900" indent="-342900">
              <a:buAutoNum type="arabicPeriod"/>
            </a:pP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6143B-86F4-4DD3-92BE-6CEE247EFB15}"/>
              </a:ext>
            </a:extLst>
          </p:cNvPr>
          <p:cNvSpPr txBox="1"/>
          <p:nvPr/>
        </p:nvSpPr>
        <p:spPr>
          <a:xfrm>
            <a:off x="6096000" y="351536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Сравнить код «до» и код «после».</a:t>
            </a:r>
          </a:p>
          <a:p>
            <a:pPr marL="342900" indent="-342900"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Дать рекомендации по правильному именованию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9221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48F7-A1C9-4C0D-99F3-A24EB52E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DEE40-5CE4-4ADC-B073-30844C47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9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Переменные часто называют коротко и непонятно, например: </a:t>
            </a:r>
            <a:r>
              <a:rPr lang="en-US" b="1" dirty="0"/>
              <a:t>a, b, a1, b1, n </a:t>
            </a:r>
            <a:r>
              <a:rPr lang="ru-RU" dirty="0"/>
              <a:t>и т.д.</a:t>
            </a:r>
          </a:p>
          <a:p>
            <a:pPr marL="0" indent="0">
              <a:buNone/>
            </a:pPr>
            <a:r>
              <a:rPr lang="ru-RU" dirty="0"/>
              <a:t>Но сможет ли посторонний человек, заглянувший в Ваш код, быстро понять что делает программа?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474D08-FDE3-44AB-BEFF-3097E822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993" y="3905597"/>
            <a:ext cx="6252013" cy="22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9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48F7-A1C9-4C0D-99F3-A24EB52E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BD9B2A8-D559-408D-8EFC-B9CC8EDF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54935"/>
              </p:ext>
            </p:extLst>
          </p:nvPr>
        </p:nvGraphicFramePr>
        <p:xfrm>
          <a:off x="318976" y="1542624"/>
          <a:ext cx="11653284" cy="531537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826642">
                  <a:extLst>
                    <a:ext uri="{9D8B030D-6E8A-4147-A177-3AD203B41FA5}">
                      <a16:colId xmlns:a16="http://schemas.microsoft.com/office/drawing/2014/main" val="186909699"/>
                    </a:ext>
                  </a:extLst>
                </a:gridCol>
                <a:gridCol w="5826642">
                  <a:extLst>
                    <a:ext uri="{9D8B030D-6E8A-4147-A177-3AD203B41FA5}">
                      <a16:colId xmlns:a16="http://schemas.microsoft.com/office/drawing/2014/main" val="3539861436"/>
                    </a:ext>
                  </a:extLst>
                </a:gridCol>
              </a:tblGrid>
              <a:tr h="80007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Вариант «ДО»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Вариант «ПОСЛЕ»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84668"/>
                  </a:ext>
                </a:extLst>
              </a:tr>
              <a:tr h="45152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714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E9F24D6-33E4-4673-8CFB-BBFF9D03CA84}"/>
              </a:ext>
            </a:extLst>
          </p:cNvPr>
          <p:cNvSpPr/>
          <p:nvPr/>
        </p:nvSpPr>
        <p:spPr>
          <a:xfrm>
            <a:off x="472649" y="2365799"/>
            <a:ext cx="5449685" cy="4375242"/>
          </a:xfrm>
          <a:prstGeom prst="rect">
            <a:avLst/>
          </a:prstGeom>
          <a:solidFill>
            <a:srgbClr val="FFCCC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if S[j + 1] &lt; S[j] then begin</a:t>
            </a:r>
          </a:p>
          <a:p>
            <a:r>
              <a:rPr lang="en-US" sz="2400" dirty="0"/>
              <a:t>      s1 := S[j];</a:t>
            </a:r>
          </a:p>
          <a:p>
            <a:r>
              <a:rPr lang="en-US" sz="2400" dirty="0"/>
              <a:t>      S[j] := S[j + 1];</a:t>
            </a:r>
          </a:p>
          <a:p>
            <a:r>
              <a:rPr lang="en-US" sz="2400" dirty="0"/>
              <a:t>      S[j + 1] := s1;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D452CF8-9912-44B5-B272-EDAF8A20B463}"/>
              </a:ext>
            </a:extLst>
          </p:cNvPr>
          <p:cNvSpPr/>
          <p:nvPr/>
        </p:nvSpPr>
        <p:spPr>
          <a:xfrm>
            <a:off x="6096000" y="2387063"/>
            <a:ext cx="5777024" cy="4375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400" dirty="0"/>
              <a:t>if Text[Count + 1] &lt; Text[Count] </a:t>
            </a:r>
          </a:p>
          <a:p>
            <a:pPr algn="just"/>
            <a:r>
              <a:rPr lang="en-US" sz="2400" dirty="0"/>
              <a:t>then begin</a:t>
            </a:r>
          </a:p>
          <a:p>
            <a:pPr algn="just"/>
            <a:r>
              <a:rPr lang="en-US" sz="2400" dirty="0"/>
              <a:t>     </a:t>
            </a:r>
            <a:r>
              <a:rPr lang="en-US" sz="2400" dirty="0" err="1"/>
              <a:t>InputString</a:t>
            </a:r>
            <a:r>
              <a:rPr lang="en-US" sz="2400" dirty="0"/>
              <a:t> := Text[Count];</a:t>
            </a:r>
          </a:p>
          <a:p>
            <a:pPr algn="just"/>
            <a:r>
              <a:rPr lang="en-US" sz="2400" dirty="0"/>
              <a:t>     Text[Count] := Text[Count];</a:t>
            </a:r>
          </a:p>
          <a:p>
            <a:pPr algn="just"/>
            <a:r>
              <a:rPr lang="en-US" sz="2400" dirty="0"/>
              <a:t>     Text[Count + 1] := </a:t>
            </a:r>
            <a:r>
              <a:rPr lang="en-US" sz="2400" dirty="0" err="1"/>
              <a:t>InputString</a:t>
            </a:r>
            <a:r>
              <a:rPr lang="en-US" sz="2400" dirty="0"/>
              <a:t>;</a:t>
            </a:r>
            <a:endParaRPr lang="ru-RU" sz="2400" dirty="0"/>
          </a:p>
          <a:p>
            <a:pPr algn="ctr"/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42E2E3-0937-4B2D-AB8D-756A14D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92" y="4553420"/>
            <a:ext cx="2016142" cy="22103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741943-52AE-4241-BFE4-7B777ADF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784" y="4553420"/>
            <a:ext cx="1664240" cy="22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48F7-A1C9-4C0D-99F3-A24EB52E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переусердствовать…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A5C3603-8698-48EC-81C9-F57EADC0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1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F9B7E74-F28A-4570-A75E-D41A0575C42B}"/>
              </a:ext>
            </a:extLst>
          </p:cNvPr>
          <p:cNvSpPr/>
          <p:nvPr/>
        </p:nvSpPr>
        <p:spPr>
          <a:xfrm>
            <a:off x="636181" y="1881962"/>
            <a:ext cx="10919638" cy="3094075"/>
          </a:xfrm>
          <a:prstGeom prst="roundRect">
            <a:avLst>
              <a:gd name="adj" fmla="val 395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dirty="0" err="1">
                <a:solidFill>
                  <a:schemeClr val="tx1"/>
                </a:solidFill>
              </a:rPr>
              <a:t>MazsiyvStrock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Schshetschchik</a:t>
            </a:r>
            <a:r>
              <a:rPr lang="en-US" sz="2400" dirty="0">
                <a:solidFill>
                  <a:schemeClr val="tx1"/>
                </a:solidFill>
              </a:rPr>
              <a:t> + 1] &lt; </a:t>
            </a:r>
            <a:r>
              <a:rPr lang="en-US" sz="2400" dirty="0" err="1">
                <a:solidFill>
                  <a:schemeClr val="tx1"/>
                </a:solidFill>
              </a:rPr>
              <a:t>MazsiyvStrock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Schshetschchik</a:t>
            </a:r>
            <a:r>
              <a:rPr lang="en-US" sz="2400" dirty="0">
                <a:solidFill>
                  <a:schemeClr val="tx1"/>
                </a:solidFill>
              </a:rPr>
              <a:t>] then 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 err="1">
                <a:solidFill>
                  <a:schemeClr val="tx1"/>
                </a:solidFill>
              </a:rPr>
              <a:t>IskhodnayaStrocka</a:t>
            </a:r>
            <a:r>
              <a:rPr lang="en-US" sz="2400" dirty="0">
                <a:solidFill>
                  <a:schemeClr val="tx1"/>
                </a:solidFill>
              </a:rPr>
              <a:t> := </a:t>
            </a:r>
            <a:r>
              <a:rPr lang="en-US" sz="2400" dirty="0" err="1">
                <a:solidFill>
                  <a:schemeClr val="tx1"/>
                </a:solidFill>
              </a:rPr>
              <a:t>MazsiyvStrock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Schshetschchik</a:t>
            </a:r>
            <a:r>
              <a:rPr lang="en-US" sz="2400" dirty="0">
                <a:solidFill>
                  <a:schemeClr val="tx1"/>
                </a:solidFill>
              </a:rPr>
              <a:t>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 err="1">
                <a:solidFill>
                  <a:schemeClr val="tx1"/>
                </a:solidFill>
              </a:rPr>
              <a:t>MazsiyvStrock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Schshetschchik</a:t>
            </a:r>
            <a:r>
              <a:rPr lang="en-US" sz="2400" dirty="0">
                <a:solidFill>
                  <a:schemeClr val="tx1"/>
                </a:solidFill>
              </a:rPr>
              <a:t>] := </a:t>
            </a:r>
            <a:r>
              <a:rPr lang="en-US" sz="2400" dirty="0" err="1">
                <a:solidFill>
                  <a:schemeClr val="tx1"/>
                </a:solidFill>
              </a:rPr>
              <a:t>MazsiyvStrock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Schshetschchik</a:t>
            </a:r>
            <a:r>
              <a:rPr lang="en-US" sz="2400" dirty="0">
                <a:solidFill>
                  <a:schemeClr val="tx1"/>
                </a:solidFill>
              </a:rPr>
              <a:t> + 1];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 err="1">
                <a:solidFill>
                  <a:schemeClr val="tx1"/>
                </a:solidFill>
              </a:rPr>
              <a:t>MazsiyvStrock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Schshetschchik</a:t>
            </a:r>
            <a:r>
              <a:rPr lang="en-US" sz="2400" dirty="0">
                <a:solidFill>
                  <a:schemeClr val="tx1"/>
                </a:solidFill>
              </a:rPr>
              <a:t> + 1] := </a:t>
            </a:r>
            <a:r>
              <a:rPr lang="en-US" sz="2400" dirty="0" err="1">
                <a:solidFill>
                  <a:schemeClr val="tx1"/>
                </a:solidFill>
              </a:rPr>
              <a:t>IskhodnayaStrocka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99BA48-2369-4722-8943-9CA5817B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158" y="3126167"/>
            <a:ext cx="1661661" cy="18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4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48F7-A1C9-4C0D-99F3-A24EB52E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F559FCA-E100-4332-BDA2-9610AC0D20FE}"/>
              </a:ext>
            </a:extLst>
          </p:cNvPr>
          <p:cNvSpPr/>
          <p:nvPr/>
        </p:nvSpPr>
        <p:spPr>
          <a:xfrm>
            <a:off x="636181" y="1881962"/>
            <a:ext cx="10919638" cy="3359889"/>
          </a:xfrm>
          <a:prstGeom prst="roundRect">
            <a:avLst>
              <a:gd name="adj" fmla="val 395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DEE40-5CE4-4ADC-B073-30844C47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Давать «говорящие» имена переменных.</a:t>
            </a:r>
          </a:p>
          <a:p>
            <a:pPr marL="0" indent="0" algn="ctr">
              <a:buNone/>
            </a:pPr>
            <a:r>
              <a:rPr lang="en-US" dirty="0"/>
              <a:t>T &lt; </a:t>
            </a:r>
            <a:r>
              <a:rPr lang="en-US" b="1" dirty="0"/>
              <a:t>Text</a:t>
            </a:r>
            <a:r>
              <a:rPr lang="en-US" dirty="0"/>
              <a:t> &lt; </a:t>
            </a:r>
            <a:r>
              <a:rPr lang="en-US" dirty="0" err="1"/>
              <a:t>IskhodnyiTekst</a:t>
            </a:r>
            <a:endParaRPr lang="ru-RU" dirty="0"/>
          </a:p>
          <a:p>
            <a:r>
              <a:rPr lang="ru-RU" dirty="0"/>
              <a:t>Не использовать в качестве имен общие слова, типа </a:t>
            </a:r>
            <a:r>
              <a:rPr lang="en-US" dirty="0"/>
              <a:t>size, number </a:t>
            </a:r>
            <a:r>
              <a:rPr lang="ru-RU" dirty="0"/>
              <a:t>и т.д.</a:t>
            </a:r>
          </a:p>
          <a:p>
            <a:r>
              <a:rPr lang="ru-RU" dirty="0"/>
              <a:t>Прививать привычку с самого начала обучения программированию.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19319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48F7-A1C9-4C0D-99F3-A24EB52E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1964A3-3602-4045-8C26-0465831E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1516EFE-A3CA-4409-9C8C-A86DE1AAD0F0}"/>
              </a:ext>
            </a:extLst>
          </p:cNvPr>
          <p:cNvSpPr/>
          <p:nvPr/>
        </p:nvSpPr>
        <p:spPr>
          <a:xfrm>
            <a:off x="636181" y="1881962"/>
            <a:ext cx="10919638" cy="3094075"/>
          </a:xfrm>
          <a:prstGeom prst="roundRect">
            <a:avLst>
              <a:gd name="adj" fmla="val 395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Проанализированы примеры из учебника.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Рассмотрены варианты исправления кода.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Проведена корректировка фрагмента кода.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Выданы рекомендации по именованию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131035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5D517-84AB-4613-9EA4-EA9D66B7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вам курсы?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6F73A4-1601-457D-826C-6EC439B8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4663"/>
            <a:ext cx="4763309" cy="38814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5A62E0-AF33-4C98-BED0-6094AFC2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0" y="0"/>
            <a:ext cx="2159000" cy="30120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CFA8E5-302A-4015-BB01-A1AF7C5FE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309" y="3014663"/>
            <a:ext cx="6795554" cy="38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76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300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Правила именования переменных и функций в программировании</vt:lpstr>
      <vt:lpstr>Цель и задачи</vt:lpstr>
      <vt:lpstr>Актуальность</vt:lpstr>
      <vt:lpstr>Проблема</vt:lpstr>
      <vt:lpstr>Если переусердствовать…</vt:lpstr>
      <vt:lpstr>Рекомендации</vt:lpstr>
      <vt:lpstr>Результаты</vt:lpstr>
      <vt:lpstr>Как вам курсы?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именования переменных и функций в программировании</dc:title>
  <dc:creator>Ruslan Sulla</dc:creator>
  <cp:lastModifiedBy>Ruslan Sulla</cp:lastModifiedBy>
  <cp:revision>15</cp:revision>
  <dcterms:created xsi:type="dcterms:W3CDTF">2020-03-04T16:02:53Z</dcterms:created>
  <dcterms:modified xsi:type="dcterms:W3CDTF">2020-03-05T06:03:43Z</dcterms:modified>
</cp:coreProperties>
</file>