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8" r:id="rId2"/>
    <p:sldId id="257" r:id="rId3"/>
    <p:sldId id="280" r:id="rId4"/>
    <p:sldId id="281" r:id="rId5"/>
    <p:sldId id="260" r:id="rId6"/>
    <p:sldId id="267" r:id="rId7"/>
    <p:sldId id="261" r:id="rId8"/>
    <p:sldId id="282" r:id="rId9"/>
    <p:sldId id="284" r:id="rId10"/>
    <p:sldId id="283" r:id="rId11"/>
    <p:sldId id="287" r:id="rId12"/>
    <p:sldId id="289" r:id="rId13"/>
    <p:sldId id="293" r:id="rId14"/>
    <p:sldId id="294" r:id="rId15"/>
    <p:sldId id="295" r:id="rId16"/>
    <p:sldId id="286" r:id="rId17"/>
    <p:sldId id="290" r:id="rId18"/>
    <p:sldId id="292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322" autoAdjust="0"/>
  </p:normalViewPr>
  <p:slideViewPr>
    <p:cSldViewPr>
      <p:cViewPr varScale="1">
        <p:scale>
          <a:sx n="74" d="100"/>
          <a:sy n="74" d="100"/>
        </p:scale>
        <p:origin x="124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CS-FYP    Hamdard University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dirty="0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CS-FYP    Hamdard University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dirty="0"/>
              <a:t>CS-FYP    Hamdard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CS-FYP    Hamdard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CS-FYP    Hamdard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dirty="0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icicnis64247.2024.10823365" TargetMode="External"/><Relationship Id="rId3" Type="http://schemas.openxmlformats.org/officeDocument/2006/relationships/hyperlink" Target="https://doi.org/10.1109/ic-etite58242.2024.10493569" TargetMode="External"/><Relationship Id="rId7" Type="http://schemas.openxmlformats.org/officeDocument/2006/relationships/hyperlink" Target="https://doi.org/10.1109/icicet59348.2024.10616365" TargetMode="External"/><Relationship Id="rId2" Type="http://schemas.openxmlformats.org/officeDocument/2006/relationships/hyperlink" Target="https://doi.org/10.3390/app121257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9/icsc64553.2025.10968883" TargetMode="External"/><Relationship Id="rId5" Type="http://schemas.openxmlformats.org/officeDocument/2006/relationships/hyperlink" Target="https://doi.org/10.1016/j.neunet.2020.09.013" TargetMode="External"/><Relationship Id="rId4" Type="http://schemas.openxmlformats.org/officeDocument/2006/relationships/hyperlink" Target="https://doi.org/10.1016/j.dsp.2022.10379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7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IntegraGuard</a:t>
            </a:r>
            <a:r>
              <a:rPr lang="en-US" sz="3200" b="1" dirty="0"/>
              <a:t> </a:t>
            </a:r>
            <a:r>
              <a:rPr lang="en-US" sz="3200" b="1" dirty="0" err="1"/>
              <a:t>Survellience</a:t>
            </a:r>
            <a:r>
              <a:rPr lang="en-US" sz="3200" b="1" dirty="0"/>
              <a:t> System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5465618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Computing, FEST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Hamdard</a:t>
            </a:r>
            <a:r>
              <a:rPr lang="en-US" sz="2800" baseline="0" dirty="0">
                <a:solidFill>
                  <a:schemeClr val="bg1"/>
                </a:solidFill>
              </a:rPr>
              <a:t> University 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9284" y="4592379"/>
            <a:ext cx="3886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Zainab Khalid(2326-2021)</a:t>
            </a:r>
          </a:p>
          <a:p>
            <a:pPr algn="ctr"/>
            <a:r>
              <a:rPr lang="en-US" dirty="0"/>
              <a:t>Nida Aamir(2458-2021) </a:t>
            </a:r>
          </a:p>
          <a:p>
            <a:pPr algn="ctr"/>
            <a:r>
              <a:rPr lang="en-US" sz="2000" dirty="0"/>
              <a:t>Supervisor: Mr. Afzal Hussain</a:t>
            </a:r>
          </a:p>
          <a:p>
            <a:pPr algn="ctr"/>
            <a:r>
              <a:rPr lang="en-US" sz="2000" dirty="0"/>
              <a:t>Co-Supervisor: Mr. Mustafa Ali</a:t>
            </a:r>
          </a:p>
        </p:txBody>
      </p:sp>
      <p:sp>
        <p:nvSpPr>
          <p:cNvPr id="10" name="Isosceles Triangle 9"/>
          <p:cNvSpPr/>
          <p:nvPr/>
        </p:nvSpPr>
        <p:spPr>
          <a:xfrm flipV="1">
            <a:off x="2209800" y="1066800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43859"/>
            <a:ext cx="2804436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4894118" y="6020076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91913"/>
            <a:ext cx="7769225" cy="4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3879" y="1828800"/>
            <a:ext cx="814801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585" y="6400800"/>
            <a:ext cx="5410200" cy="288925"/>
          </a:xfrm>
        </p:spPr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16386"/>
            <a:ext cx="8074025" cy="42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2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585" y="6400800"/>
            <a:ext cx="5410200" cy="288925"/>
          </a:xfrm>
        </p:spPr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81200"/>
            <a:ext cx="7997825" cy="335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0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585" y="6400800"/>
            <a:ext cx="5410200" cy="288925"/>
          </a:xfrm>
        </p:spPr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48" y="1601273"/>
            <a:ext cx="8150352" cy="40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61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9585" y="6400800"/>
            <a:ext cx="5410200" cy="288925"/>
          </a:xfrm>
        </p:spPr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12648" y="1636690"/>
            <a:ext cx="7885176" cy="40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1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 a </a:t>
            </a:r>
            <a:r>
              <a:rPr lang="en-US" sz="2400" dirty="0" smtClean="0"/>
              <a:t>model </a:t>
            </a:r>
            <a:r>
              <a:rPr lang="en-US" sz="2400" dirty="0"/>
              <a:t>for detecting more weapon types including concealed firearms.</a:t>
            </a:r>
          </a:p>
          <a:p>
            <a:r>
              <a:rPr lang="en-US" sz="2400" dirty="0"/>
              <a:t>Integrate behavioral analytics such as loitering or suspicious movement.</a:t>
            </a:r>
          </a:p>
          <a:p>
            <a:r>
              <a:rPr lang="en-US" sz="2400" dirty="0"/>
              <a:t>Add support for multi-camera centralized monitoring systems.</a:t>
            </a:r>
          </a:p>
          <a:p>
            <a:r>
              <a:rPr lang="en-US" sz="2400" dirty="0"/>
              <a:t>Incorporate legal integrations with law enforcement or emergency response teams.</a:t>
            </a:r>
          </a:p>
        </p:txBody>
      </p:sp>
    </p:spTree>
    <p:extLst>
      <p:ext uri="{BB962C8B-B14F-4D97-AF65-F5344CB8AC3E}">
        <p14:creationId xmlns:p14="http://schemas.microsoft.com/office/powerpoint/2010/main" val="32214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IntegraGuard</a:t>
            </a:r>
            <a:r>
              <a:rPr lang="en-US" sz="2400" dirty="0"/>
              <a:t> is a modern solution to outdated ATM surveillance challenges.</a:t>
            </a:r>
          </a:p>
          <a:p>
            <a:r>
              <a:rPr lang="en-US" sz="2400" dirty="0"/>
              <a:t>It delivers real-time weapon detection with minimal latency and high precision.</a:t>
            </a:r>
          </a:p>
          <a:p>
            <a:r>
              <a:rPr lang="en-US" sz="2400" dirty="0"/>
              <a:t>The system simplifies operations, improves response time, and reduces crime risk.</a:t>
            </a:r>
          </a:p>
          <a:p>
            <a:r>
              <a:rPr lang="en-US" sz="2400" dirty="0"/>
              <a:t>Scalable, accessible, and adaptable for wider use in banks, schools, and offices.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06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66700" y="2133600"/>
            <a:ext cx="87630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Ahmed S. et al.,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Appl. Sci.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2022 – "Development and optimization of deep learning models for weapon detection in surveillance videos"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https://doi.org/10.3390/app12125772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Abins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A.A. et al.,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ICETITE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2024 – "Weapon Recognition in CCTV Videos: Deep Learning Solutions for Rapid Threat Identification"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https://doi.org/10.1109/ic-etite58242.2024.10493569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Wang G. et al.,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Digit. Signal Process.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2023 – "Fighting against terrorism: A real-time CCTV autonomous weapons detection based on improved YOLO v4"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https://doi.org/10.1016/j.dsp.2022.103790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Salazar González J.L. et al.,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2020 – "Real-time gun detection in CCTV: An open problem"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https://doi.org/10.1016/j.neunet.2020.09.013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Bamnolkar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A.K. et al.,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ICSC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2025 – "Cutting Edge Weapon Detection in Real-Time CCTV Videos"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https://doi.org/10.1109/icsc64553.2025.10968883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Keerthana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S.M. et al.,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ICICET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2024 – "Weapon Detection For Security Using The Yolo Algorithm With Email Alert Notification"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https://doi.org/10.1109/icicet59348.2024.10616365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Kumar J.A. et al.,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ICICNIS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2024 – "Weapon Detection Identification and Classification for DCNN and YOLO-V5 Techniques"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https://doi.org/10.1109/icicnis64247.2024.10823365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2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 err="1"/>
              <a:t>ThankYou</a:t>
            </a:r>
            <a:r>
              <a:rPr lang="en-US" sz="8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6921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Why we choose this project?</a:t>
            </a:r>
          </a:p>
          <a:p>
            <a:r>
              <a:rPr lang="en-US" dirty="0">
                <a:cs typeface="Arial" panose="020B0604020202020204" pitchFamily="34" charset="0"/>
              </a:rPr>
              <a:t>Problem Statement </a:t>
            </a:r>
          </a:p>
          <a:p>
            <a:r>
              <a:rPr lang="en-US" dirty="0">
                <a:cs typeface="Arial" panose="020B0604020202020204" pitchFamily="34" charset="0"/>
              </a:rPr>
              <a:t>Objective</a:t>
            </a:r>
          </a:p>
          <a:p>
            <a:r>
              <a:rPr lang="en-US" dirty="0">
                <a:cs typeface="Arial" panose="020B0604020202020204" pitchFamily="34" charset="0"/>
              </a:rPr>
              <a:t>Project Scope</a:t>
            </a:r>
          </a:p>
          <a:p>
            <a:r>
              <a:rPr lang="en-US" dirty="0">
                <a:cs typeface="Arial" panose="020B0604020202020204" pitchFamily="34" charset="0"/>
              </a:rPr>
              <a:t>Flowchart</a:t>
            </a:r>
          </a:p>
          <a:p>
            <a:r>
              <a:rPr lang="en-US" dirty="0">
                <a:cs typeface="Arial" panose="020B0604020202020204" pitchFamily="34" charset="0"/>
              </a:rPr>
              <a:t>Dataset</a:t>
            </a:r>
          </a:p>
          <a:p>
            <a:r>
              <a:rPr lang="en-US" dirty="0">
                <a:cs typeface="Arial" panose="020B0604020202020204" pitchFamily="34" charset="0"/>
              </a:rPr>
              <a:t>Result</a:t>
            </a:r>
          </a:p>
          <a:p>
            <a:r>
              <a:rPr lang="en-US" dirty="0">
                <a:cs typeface="Arial" panose="020B0604020202020204" pitchFamily="34" charset="0"/>
              </a:rPr>
              <a:t>Application UI</a:t>
            </a:r>
          </a:p>
          <a:p>
            <a:r>
              <a:rPr lang="en-US" dirty="0">
                <a:cs typeface="Arial" panose="020B0604020202020204" pitchFamily="34" charset="0"/>
              </a:rPr>
              <a:t>Future Work</a:t>
            </a:r>
          </a:p>
          <a:p>
            <a:r>
              <a:rPr lang="en-US" dirty="0"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705600" y="6400800"/>
            <a:ext cx="2057400" cy="288925"/>
          </a:xfrm>
        </p:spPr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7577" y="6400800"/>
            <a:ext cx="5410200" cy="288925"/>
          </a:xfrm>
        </p:spPr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461247" cy="4419599"/>
          </a:xfrm>
        </p:spPr>
        <p:txBody>
          <a:bodyPr>
            <a:normAutofit/>
          </a:bodyPr>
          <a:lstStyle/>
          <a:p>
            <a:r>
              <a:rPr lang="en-US" sz="2400" dirty="0"/>
              <a:t>Integra Guard is a real-time ATM surveillance solution designed to detect visible weapons such as knives and Guns using AI.</a:t>
            </a:r>
          </a:p>
          <a:p>
            <a:r>
              <a:rPr lang="en-US" sz="2400" dirty="0"/>
              <a:t>The system leverages YOLOv8 for high-accuracy object detection and uses a web-based dashboard for monitoring.</a:t>
            </a:r>
          </a:p>
          <a:p>
            <a:r>
              <a:rPr lang="en-US" sz="2400" dirty="0"/>
              <a:t>Instant alerts are sent to security personnel via Firebase notifications and email, ensuring timely responses.</a:t>
            </a:r>
          </a:p>
          <a:p>
            <a:r>
              <a:rPr lang="en-US" sz="2400" dirty="0"/>
              <a:t>The system reduces human dependency and boosts the overall security of ATM </a:t>
            </a:r>
          </a:p>
        </p:txBody>
      </p:sp>
    </p:spTree>
    <p:extLst>
      <p:ext uri="{BB962C8B-B14F-4D97-AF65-F5344CB8AC3E}">
        <p14:creationId xmlns:p14="http://schemas.microsoft.com/office/powerpoint/2010/main" val="31617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did we choose this project?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05800" cy="4495800"/>
          </a:xfrm>
        </p:spPr>
        <p:txBody>
          <a:bodyPr>
            <a:noAutofit/>
          </a:bodyPr>
          <a:lstStyle/>
          <a:p>
            <a:r>
              <a:rPr lang="en-US" sz="2400" dirty="0" err="1"/>
              <a:t>IntegraGuard</a:t>
            </a:r>
            <a:r>
              <a:rPr lang="en-US" sz="2400" dirty="0"/>
              <a:t> Surveillance System addresses the rising security concerns in ATM spaces.</a:t>
            </a:r>
          </a:p>
          <a:p>
            <a:r>
              <a:rPr lang="en-US" sz="2400" dirty="0"/>
              <a:t>It integrates modern AI with traditional surveillance to detect weapons and alert operators instantly.</a:t>
            </a:r>
          </a:p>
          <a:p>
            <a:r>
              <a:rPr lang="en-US" sz="2400" dirty="0"/>
              <a:t>With a user-friendly dashboard and automated notifications, it fills the critical gap in ATM safety.</a:t>
            </a:r>
          </a:p>
          <a:p>
            <a:r>
              <a:rPr lang="en-US" sz="2400" dirty="0"/>
              <a:t>Its objective is to redefine how ATMs are protected by ensuring proactive and intelligent threat management.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80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40477"/>
            <a:ext cx="8153400" cy="4343400"/>
          </a:xfrm>
        </p:spPr>
        <p:txBody>
          <a:bodyPr>
            <a:noAutofit/>
          </a:bodyPr>
          <a:lstStyle/>
          <a:p>
            <a:r>
              <a:rPr lang="en-US" sz="2400" dirty="0"/>
              <a:t>ATM security systems mostly rely on outdated surveillance methods that are not actively monitored.</a:t>
            </a:r>
          </a:p>
          <a:p>
            <a:r>
              <a:rPr lang="en-US" sz="2400" dirty="0"/>
              <a:t>Due to manual monitoring and human error, real threats often go unnoticed or receive delayed responses.</a:t>
            </a:r>
          </a:p>
          <a:p>
            <a:r>
              <a:rPr lang="en-US" sz="2400" dirty="0"/>
              <a:t>Surveillance personnel are overwhelmed with hours of CCTV footage, making it hard to respond in real-time.</a:t>
            </a:r>
          </a:p>
          <a:p>
            <a:r>
              <a:rPr lang="en-US" sz="2400" dirty="0"/>
              <a:t>An AI-driven system is urgently needed to detect visible threats such as weapons in live video streams.</a:t>
            </a:r>
          </a:p>
          <a:p>
            <a:r>
              <a:rPr lang="en-US" sz="2400" dirty="0"/>
              <a:t>Integra Guard addresses this gap by offering automated, intelligent surveillance that enhances ATM safety and enables instant threat response.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629400" y="6400800"/>
            <a:ext cx="2133600" cy="288925"/>
          </a:xfrm>
        </p:spPr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Autofit/>
          </a:bodyPr>
          <a:lstStyle/>
          <a:p>
            <a:r>
              <a:rPr lang="en-US" sz="2400" dirty="0"/>
              <a:t>Develop a real-time threat detection system using AI and deep learning.</a:t>
            </a:r>
          </a:p>
          <a:p>
            <a:r>
              <a:rPr lang="en-US" sz="2400" dirty="0"/>
              <a:t>Implement YOLOv8 for high-speed weapon detection on video streams.</a:t>
            </a:r>
          </a:p>
          <a:p>
            <a:r>
              <a:rPr lang="en-US" sz="2400" dirty="0"/>
              <a:t>Create a responsive web-based dashboard to monitor live feeds and threat logs.</a:t>
            </a:r>
          </a:p>
          <a:p>
            <a:r>
              <a:rPr lang="en-US" sz="2400" dirty="0"/>
              <a:t>Send immediate notifications to authorized personnel through Firebase and email.</a:t>
            </a:r>
          </a:p>
          <a:p>
            <a:r>
              <a:rPr lang="en-US" sz="2400" dirty="0"/>
              <a:t>Reduce dependency on human monitoring and improve threat response accuracy.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629400" y="6400800"/>
            <a:ext cx="2133600" cy="288925"/>
          </a:xfrm>
        </p:spPr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71812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5983" y="1658303"/>
            <a:ext cx="8153400" cy="4712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Scope:</a:t>
            </a:r>
          </a:p>
          <a:p>
            <a:r>
              <a:rPr lang="en-US" sz="2400" dirty="0"/>
              <a:t>- Detection of visible weapons (</a:t>
            </a:r>
            <a:r>
              <a:rPr lang="en-US" sz="2400" dirty="0" err="1" smtClean="0"/>
              <a:t>knives,Guns</a:t>
            </a:r>
            <a:r>
              <a:rPr lang="en-US" sz="2400" dirty="0" smtClean="0"/>
              <a:t>) </a:t>
            </a:r>
            <a:r>
              <a:rPr lang="en-US" sz="2400" dirty="0"/>
              <a:t>using YOLOv8.</a:t>
            </a:r>
          </a:p>
          <a:p>
            <a:r>
              <a:rPr lang="en-US" sz="2400" dirty="0"/>
              <a:t>- Real-time monitoring through a React-based dashboard.</a:t>
            </a:r>
          </a:p>
          <a:p>
            <a:r>
              <a:rPr lang="en-US" sz="2400" dirty="0"/>
              <a:t>- Email and push notifications on threat detection.</a:t>
            </a:r>
          </a:p>
          <a:p>
            <a:r>
              <a:rPr lang="en-US" sz="2400" dirty="0"/>
              <a:t>- Detection history and reporting through Firebase logging.</a:t>
            </a:r>
          </a:p>
          <a:p>
            <a:pPr marL="0" indent="0">
              <a:buNone/>
            </a:pPr>
            <a:r>
              <a:rPr lang="en-US" sz="2400" dirty="0"/>
              <a:t>Out of Scope:</a:t>
            </a:r>
          </a:p>
          <a:p>
            <a:r>
              <a:rPr lang="en-US" sz="2400" dirty="0"/>
              <a:t>- Detection of concealed weapons.</a:t>
            </a:r>
          </a:p>
          <a:p>
            <a:r>
              <a:rPr lang="en-US" sz="2400" dirty="0"/>
              <a:t>- Advanced analytics like emotion or crowd behavior detection.</a:t>
            </a:r>
          </a:p>
          <a:p>
            <a:r>
              <a:rPr lang="en-US" sz="2400" dirty="0"/>
              <a:t>- Audio-based anomaly detection or gunshot recognition.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629400" y="6400800"/>
            <a:ext cx="2133600" cy="288925"/>
          </a:xfrm>
        </p:spPr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-152400"/>
            <a:ext cx="7616952" cy="99060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295400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 descr="C:\Users\hasee\Downloads\Untitled diagram _ Mermaid Chart-2025-07-06-071610.png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181600" cy="5677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76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Integraguard</a:t>
            </a:r>
            <a:r>
              <a:rPr lang="en-US" dirty="0"/>
              <a:t> Surveillance System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266700" y="2615383"/>
            <a:ext cx="865075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Used: Weapon Detection Dataset (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Weapon Detection dataset is a publicly available image dataset curated for training and evaluating models in weapon recognition tasks using computer vision.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Classes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weapon types (e.g., knife, gun)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Images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43,000 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Images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21,500</a:t>
            </a:r>
            <a: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Annotations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Provided for both training and testing sets (bounding boxes and labels)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object detection for surveillance and safety systems</a:t>
            </a:r>
          </a:p>
        </p:txBody>
      </p:sp>
    </p:spTree>
    <p:extLst>
      <p:ext uri="{BB962C8B-B14F-4D97-AF65-F5344CB8AC3E}">
        <p14:creationId xmlns:p14="http://schemas.microsoft.com/office/powerpoint/2010/main" val="109523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11671</TotalTime>
  <Words>687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Wingdings</vt:lpstr>
      <vt:lpstr>Wingdings 2</vt:lpstr>
      <vt:lpstr>Median</vt:lpstr>
      <vt:lpstr>PowerPoint Presentation</vt:lpstr>
      <vt:lpstr>Summary </vt:lpstr>
      <vt:lpstr>Introduction</vt:lpstr>
      <vt:lpstr>Why did we choose this project?</vt:lpstr>
      <vt:lpstr>Problem Statement </vt:lpstr>
      <vt:lpstr>Objectives</vt:lpstr>
      <vt:lpstr>Project Scope </vt:lpstr>
      <vt:lpstr>Flowchart</vt:lpstr>
      <vt:lpstr>Dataset</vt:lpstr>
      <vt:lpstr>Application UI</vt:lpstr>
      <vt:lpstr>Application UI</vt:lpstr>
      <vt:lpstr>Application UI</vt:lpstr>
      <vt:lpstr>Application UI</vt:lpstr>
      <vt:lpstr>Application UI</vt:lpstr>
      <vt:lpstr>Application UI</vt:lpstr>
      <vt:lpstr>Future Work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dell</cp:lastModifiedBy>
  <cp:revision>192</cp:revision>
  <cp:lastPrinted>2025-07-05T11:52:56Z</cp:lastPrinted>
  <dcterms:created xsi:type="dcterms:W3CDTF">2015-09-23T05:32:20Z</dcterms:created>
  <dcterms:modified xsi:type="dcterms:W3CDTF">2025-07-07T09:24:55Z</dcterms:modified>
</cp:coreProperties>
</file>