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nnie Goodman" initials="BG"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9900"/>
    <a:srgbClr val="E02C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3042"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45297F-E45F-4464-9307-01234096D08D}"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56065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5297F-E45F-4464-9307-01234096D08D}"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36538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5297F-E45F-4464-9307-01234096D08D}"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1234216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5297F-E45F-4464-9307-01234096D08D}"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2596800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5297F-E45F-4464-9307-01234096D08D}" type="datetimeFigureOut">
              <a:rPr lang="en-US" smtClean="0"/>
              <a:t>6/4/2019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22549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45297F-E45F-4464-9307-01234096D08D}"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3959396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45297F-E45F-4464-9307-01234096D08D}" type="datetimeFigureOut">
              <a:rPr lang="en-US" smtClean="0"/>
              <a:t>6/4/2019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1721724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45297F-E45F-4464-9307-01234096D08D}" type="datetimeFigureOut">
              <a:rPr lang="en-US" smtClean="0"/>
              <a:t>6/4/2019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146770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5297F-E45F-4464-9307-01234096D08D}" type="datetimeFigureOut">
              <a:rPr lang="en-US" smtClean="0"/>
              <a:t>6/4/2019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512762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5297F-E45F-4464-9307-01234096D08D}"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198934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45297F-E45F-4464-9307-01234096D08D}" type="datetimeFigureOut">
              <a:rPr lang="en-US" smtClean="0"/>
              <a:t>6/4/2019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3A2D4-9B17-4B02-968C-3A887DD3F895}" type="slidenum">
              <a:rPr lang="en-US" smtClean="0"/>
              <a:t>‹#›</a:t>
            </a:fld>
            <a:endParaRPr lang="en-US"/>
          </a:p>
        </p:txBody>
      </p:sp>
    </p:spTree>
    <p:extLst>
      <p:ext uri="{BB962C8B-B14F-4D97-AF65-F5344CB8AC3E}">
        <p14:creationId xmlns:p14="http://schemas.microsoft.com/office/powerpoint/2010/main" val="409764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245297F-E45F-4464-9307-01234096D08D}" type="datetimeFigureOut">
              <a:rPr lang="en-US" smtClean="0"/>
              <a:t>6/4/2019</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E763A2D4-9B17-4B02-968C-3A887DD3F895}" type="slidenum">
              <a:rPr lang="en-US" smtClean="0"/>
              <a:t>‹#›</a:t>
            </a:fld>
            <a:endParaRPr lang="en-US"/>
          </a:p>
        </p:txBody>
      </p:sp>
    </p:spTree>
    <p:extLst>
      <p:ext uri="{BB962C8B-B14F-4D97-AF65-F5344CB8AC3E}">
        <p14:creationId xmlns:p14="http://schemas.microsoft.com/office/powerpoint/2010/main" val="204802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841BD27-A0D0-400D-B2D1-836076C56E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42" y="274202"/>
            <a:ext cx="4770022" cy="1097398"/>
          </a:xfrm>
          <a:prstGeom prst="rect">
            <a:avLst/>
          </a:prstGeom>
        </p:spPr>
      </p:pic>
      <p:sp>
        <p:nvSpPr>
          <p:cNvPr id="2" name="Title 1"/>
          <p:cNvSpPr>
            <a:spLocks noGrp="1"/>
          </p:cNvSpPr>
          <p:nvPr>
            <p:ph type="ctrTitle"/>
          </p:nvPr>
        </p:nvSpPr>
        <p:spPr>
          <a:xfrm>
            <a:off x="229419" y="1752599"/>
            <a:ext cx="6361297" cy="2438941"/>
          </a:xfrm>
        </p:spPr>
        <p:txBody>
          <a:bodyPr>
            <a:noAutofit/>
          </a:bodyPr>
          <a:lstStyle/>
          <a:p>
            <a:pPr algn="l"/>
            <a:br>
              <a:rPr lang="en-US" sz="1000" b="1" dirty="0"/>
            </a:br>
            <a:r>
              <a:rPr lang="en-US" sz="1000" b="1" dirty="0"/>
              <a:t>GRAND PARK + THE MUSIC CENTER 4</a:t>
            </a:r>
            <a:r>
              <a:rPr lang="en-US" sz="1000" b="1" baseline="30000" dirty="0"/>
              <a:t>TH</a:t>
            </a:r>
            <a:r>
              <a:rPr lang="en-US" sz="1000" b="1" dirty="0"/>
              <a:t> OF JULY BLOCK PARTY 2019</a:t>
            </a:r>
            <a:br>
              <a:rPr lang="en-US" sz="1000" b="1" dirty="0"/>
            </a:br>
            <a:br>
              <a:rPr lang="en-US" sz="1000" b="1" dirty="0"/>
            </a:br>
            <a:r>
              <a:rPr lang="en-US" sz="1000" b="1" dirty="0"/>
              <a:t>What is Grand Park? </a:t>
            </a:r>
            <a:r>
              <a:rPr lang="en-US" sz="1000" dirty="0"/>
              <a:t>Grand Park, with its majestic views extending from The Music Center to City Hall, provides </a:t>
            </a:r>
            <a:r>
              <a:rPr lang="en-US" sz="1000" dirty="0" err="1"/>
              <a:t>Angelenos</a:t>
            </a:r>
            <a:r>
              <a:rPr lang="en-US" sz="1000" dirty="0"/>
              <a:t> of all walks of life a place where they can come together to celebrate, reflect and shape the future, in one central gathering place. Located in Downtown L.A.’s Bunker Hill neighborhood and activated 52 weeks a year by The Music Center with free events for all, Grand Park has become a hub for both large and small scale performances, celebrations and other activities. The park also hosts film shoots, photo shoots, and lease events.</a:t>
            </a:r>
            <a:br>
              <a:rPr lang="en-US" sz="1000" dirty="0"/>
            </a:br>
            <a:br>
              <a:rPr lang="en-US" sz="1000" dirty="0"/>
            </a:br>
            <a:r>
              <a:rPr lang="en-US" sz="1000" b="1" dirty="0"/>
              <a:t>What is Grand Park + The Music Center’s 4th of July Block Party? </a:t>
            </a:r>
            <a:r>
              <a:rPr lang="en-US" sz="1000" dirty="0"/>
              <a:t>A free family friendly event, Grand Park + The Music Center’s 4th of July Block party invites all residents of L.A. County to celebrate the nation’s independence on THURSDAY, JULY 4, 2019 with live music, food vendors, a new addition of a Ferris wheel, culminating in a beautiful fireworks display.</a:t>
            </a:r>
            <a:br>
              <a:rPr lang="en-US" sz="1000" dirty="0"/>
            </a:br>
            <a:br>
              <a:rPr lang="en-US" sz="1000" dirty="0"/>
            </a:br>
            <a:r>
              <a:rPr lang="en-US" sz="1000" b="1" dirty="0"/>
              <a:t>Event Details: </a:t>
            </a:r>
            <a:r>
              <a:rPr lang="en-US" sz="1000" dirty="0"/>
              <a:t>Celebrating its seventh year, Grand Park + The Music Center are expecting approximately 35,000 attendees and are working with all relevant agencies to ensure this community gathering is safe with minimal street closures. Streets will begin closing in the evening of WED JULY 3, and reopening early morning FRI JULY 5. Event begins at 3PM with the fireworks display at 9PM, and the event ends at 9:30PM. Grand Park is working with all relevant agencies to ensure street closures are kept to the minimum possible</a:t>
            </a:r>
            <a:r>
              <a:rPr lang="en-US" sz="1000" b="1" dirty="0"/>
              <a:t>.</a:t>
            </a:r>
            <a:br>
              <a:rPr lang="en-US" sz="1000" b="1" dirty="0"/>
            </a:br>
            <a:br>
              <a:rPr lang="en-US" sz="1000" dirty="0"/>
            </a:br>
            <a:r>
              <a:rPr lang="en-US" sz="1000" b="1" dirty="0"/>
              <a:t>STREET CLOSURES AND TIMES: </a:t>
            </a:r>
            <a:br>
              <a:rPr lang="en-US" sz="900" dirty="0"/>
            </a:br>
            <a:endParaRPr lang="en-US" sz="900" b="1" dirty="0"/>
          </a:p>
        </p:txBody>
      </p:sp>
      <p:sp>
        <p:nvSpPr>
          <p:cNvPr id="11" name="Title 1"/>
          <p:cNvSpPr txBox="1">
            <a:spLocks/>
          </p:cNvSpPr>
          <p:nvPr/>
        </p:nvSpPr>
        <p:spPr>
          <a:xfrm>
            <a:off x="299552" y="6230773"/>
            <a:ext cx="2900847" cy="18546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000" b="1" dirty="0"/>
              <a:t>Grand Park’s address is</a:t>
            </a:r>
          </a:p>
          <a:p>
            <a:pPr algn="l"/>
            <a:r>
              <a:rPr lang="en-US" sz="1000" b="1" dirty="0"/>
              <a:t>200 N. Grand Ave</a:t>
            </a:r>
            <a:br>
              <a:rPr lang="en-US" sz="1000" b="1" dirty="0"/>
            </a:br>
            <a:r>
              <a:rPr lang="en-US" sz="1000" b="1" dirty="0"/>
              <a:t>Los Angeles, 90012</a:t>
            </a:r>
          </a:p>
          <a:p>
            <a:pPr algn="l"/>
            <a:endParaRPr lang="en-US" sz="1000" b="1" dirty="0"/>
          </a:p>
          <a:p>
            <a:pPr algn="l"/>
            <a:r>
              <a:rPr lang="en-US" sz="1000" b="1" dirty="0"/>
              <a:t>FOR MORE INFO / PARA MÁS INFORMACIÓN </a:t>
            </a:r>
            <a:r>
              <a:rPr lang="en-US" sz="1000" dirty="0"/>
              <a:t>grandparkla.org/4thofjuly</a:t>
            </a:r>
          </a:p>
          <a:p>
            <a:pPr algn="l"/>
            <a:endParaRPr lang="en-US" sz="1000" dirty="0"/>
          </a:p>
          <a:p>
            <a:pPr algn="l"/>
            <a:r>
              <a:rPr lang="en-US" sz="800" b="1" i="1" dirty="0"/>
              <a:t>Grand Park is an L.A. County park powered by The Music Center</a:t>
            </a:r>
            <a:endParaRPr lang="en-US" sz="800"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552" y="7823619"/>
            <a:ext cx="691047" cy="63458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0822" y="7895436"/>
            <a:ext cx="607371" cy="363546"/>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b="20709"/>
          <a:stretch/>
        </p:blipFill>
        <p:spPr>
          <a:xfrm>
            <a:off x="1524159" y="7869510"/>
            <a:ext cx="472025" cy="484349"/>
          </a:xfrm>
          <a:prstGeom prst="rect">
            <a:avLst/>
          </a:prstGeom>
        </p:spPr>
      </p:pic>
      <p:pic>
        <p:nvPicPr>
          <p:cNvPr id="6" name="Picture 2" descr="C:\Users\grandparkworks\Downloads\solis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8389684"/>
            <a:ext cx="548360" cy="548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5B1D7E-BAD0-4606-8FF3-85DAA4E4E54E}"/>
              </a:ext>
            </a:extLst>
          </p:cNvPr>
          <p:cNvSpPr txBox="1"/>
          <p:nvPr/>
        </p:nvSpPr>
        <p:spPr>
          <a:xfrm>
            <a:off x="4768360" y="355937"/>
            <a:ext cx="1822356" cy="1015663"/>
          </a:xfrm>
          <a:prstGeom prst="rect">
            <a:avLst/>
          </a:prstGeom>
          <a:noFill/>
        </p:spPr>
        <p:txBody>
          <a:bodyPr wrap="square" rtlCol="0">
            <a:spAutoFit/>
          </a:bodyPr>
          <a:lstStyle/>
          <a:p>
            <a:r>
              <a:rPr lang="en-US" sz="2000" dirty="0">
                <a:solidFill>
                  <a:srgbClr val="00B0F0"/>
                </a:solidFill>
                <a:latin typeface="Unit Offc Black" panose="020B0A04030101020102" pitchFamily="34" charset="0"/>
                <a:ea typeface="Unit Offc Black" panose="020B0A04030101020102" pitchFamily="34" charset="0"/>
                <a:cs typeface="Unit Offc Black" panose="020B0A04030101020102" pitchFamily="34" charset="0"/>
              </a:rPr>
              <a:t>4</a:t>
            </a:r>
            <a:r>
              <a:rPr lang="en-US" sz="2000" baseline="30000" dirty="0">
                <a:solidFill>
                  <a:srgbClr val="00B0F0"/>
                </a:solidFill>
                <a:latin typeface="Unit Offc Black" panose="020B0A04030101020102" pitchFamily="34" charset="0"/>
                <a:ea typeface="Unit Offc Black" panose="020B0A04030101020102" pitchFamily="34" charset="0"/>
                <a:cs typeface="Unit Offc Black" panose="020B0A04030101020102" pitchFamily="34" charset="0"/>
              </a:rPr>
              <a:t>TH</a:t>
            </a:r>
            <a:r>
              <a:rPr lang="en-US" sz="2000" dirty="0">
                <a:solidFill>
                  <a:srgbClr val="00B0F0"/>
                </a:solidFill>
                <a:latin typeface="Unit Offc Black" panose="020B0A04030101020102" pitchFamily="34" charset="0"/>
                <a:ea typeface="Unit Offc Black" panose="020B0A04030101020102" pitchFamily="34" charset="0"/>
                <a:cs typeface="Unit Offc Black" panose="020B0A04030101020102" pitchFamily="34" charset="0"/>
              </a:rPr>
              <a:t> OF JULY </a:t>
            </a:r>
          </a:p>
          <a:p>
            <a:r>
              <a:rPr lang="en-US" sz="2000" dirty="0">
                <a:solidFill>
                  <a:srgbClr val="00B0F0"/>
                </a:solidFill>
                <a:latin typeface="Unit Offc Black" panose="020B0A04030101020102" pitchFamily="34" charset="0"/>
                <a:ea typeface="Unit Offc Black" panose="020B0A04030101020102" pitchFamily="34" charset="0"/>
                <a:cs typeface="Unit Offc Black" panose="020B0A04030101020102" pitchFamily="34" charset="0"/>
              </a:rPr>
              <a:t>BLOCK PARTY </a:t>
            </a:r>
          </a:p>
          <a:p>
            <a:r>
              <a:rPr lang="en-US" sz="2000" dirty="0">
                <a:solidFill>
                  <a:srgbClr val="00B0F0"/>
                </a:solidFill>
                <a:latin typeface="Unit Offc Black" panose="020B0A04030101020102" pitchFamily="34" charset="0"/>
                <a:ea typeface="Unit Offc Black" panose="020B0A04030101020102" pitchFamily="34" charset="0"/>
                <a:cs typeface="Unit Offc Black" panose="020B0A04030101020102" pitchFamily="34" charset="0"/>
              </a:rPr>
              <a:t>2019</a:t>
            </a:r>
          </a:p>
        </p:txBody>
      </p:sp>
      <p:graphicFrame>
        <p:nvGraphicFramePr>
          <p:cNvPr id="9" name="Table 8">
            <a:extLst>
              <a:ext uri="{FF2B5EF4-FFF2-40B4-BE49-F238E27FC236}">
                <a16:creationId xmlns:a16="http://schemas.microsoft.com/office/drawing/2014/main" id="{76A06D27-688F-4743-A4CA-293BAEFEF8AA}"/>
              </a:ext>
            </a:extLst>
          </p:cNvPr>
          <p:cNvGraphicFramePr>
            <a:graphicFrameLocks noGrp="1"/>
          </p:cNvGraphicFramePr>
          <p:nvPr>
            <p:extLst>
              <p:ext uri="{D42A27DB-BD31-4B8C-83A1-F6EECF244321}">
                <p14:modId xmlns:p14="http://schemas.microsoft.com/office/powerpoint/2010/main" val="171565388"/>
              </p:ext>
            </p:extLst>
          </p:nvPr>
        </p:nvGraphicFramePr>
        <p:xfrm>
          <a:off x="323967" y="4495800"/>
          <a:ext cx="6172200" cy="2062580"/>
        </p:xfrm>
        <a:graphic>
          <a:graphicData uri="http://schemas.openxmlformats.org/drawingml/2006/table">
            <a:tbl>
              <a:tblPr>
                <a:tableStyleId>{5C22544A-7EE6-4342-B048-85BDC9FD1C3A}</a:tableStyleId>
              </a:tblPr>
              <a:tblGrid>
                <a:gridCol w="1789998">
                  <a:extLst>
                    <a:ext uri="{9D8B030D-6E8A-4147-A177-3AD203B41FA5}">
                      <a16:colId xmlns:a16="http://schemas.microsoft.com/office/drawing/2014/main" val="2535190912"/>
                    </a:ext>
                  </a:extLst>
                </a:gridCol>
                <a:gridCol w="1460734">
                  <a:extLst>
                    <a:ext uri="{9D8B030D-6E8A-4147-A177-3AD203B41FA5}">
                      <a16:colId xmlns:a16="http://schemas.microsoft.com/office/drawing/2014/main" val="1076098968"/>
                    </a:ext>
                  </a:extLst>
                </a:gridCol>
                <a:gridCol w="1460734">
                  <a:extLst>
                    <a:ext uri="{9D8B030D-6E8A-4147-A177-3AD203B41FA5}">
                      <a16:colId xmlns:a16="http://schemas.microsoft.com/office/drawing/2014/main" val="151411491"/>
                    </a:ext>
                  </a:extLst>
                </a:gridCol>
                <a:gridCol w="1460734">
                  <a:extLst>
                    <a:ext uri="{9D8B030D-6E8A-4147-A177-3AD203B41FA5}">
                      <a16:colId xmlns:a16="http://schemas.microsoft.com/office/drawing/2014/main" val="1734229199"/>
                    </a:ext>
                  </a:extLst>
                </a:gridCol>
              </a:tblGrid>
              <a:tr h="125760">
                <a:tc>
                  <a:txBody>
                    <a:bodyPr/>
                    <a:lstStyle/>
                    <a:p>
                      <a:pPr algn="l" fontAlgn="b"/>
                      <a:r>
                        <a:rPr lang="en-US" sz="800" u="none" strike="noStrike">
                          <a:effectLst/>
                        </a:rPr>
                        <a:t>COLOR LEGEND</a:t>
                      </a:r>
                      <a:endParaRPr lang="en-US" sz="800" b="1" i="0" u="none" strike="noStrike">
                        <a:solidFill>
                          <a:srgbClr val="000000"/>
                        </a:solidFill>
                        <a:effectLst/>
                        <a:latin typeface="Calibri" panose="020F0502020204030204" pitchFamily="34" charset="0"/>
                      </a:endParaRPr>
                    </a:p>
                  </a:txBody>
                  <a:tcPr marL="5989" marR="5989" marT="5989" marB="0" anchor="b"/>
                </a:tc>
                <a:tc>
                  <a:txBody>
                    <a:bodyPr/>
                    <a:lstStyle/>
                    <a:p>
                      <a:pPr algn="l" fontAlgn="b"/>
                      <a:r>
                        <a:rPr lang="en-US" sz="800" u="none" strike="noStrike" dirty="0">
                          <a:effectLst/>
                        </a:rPr>
                        <a:t>Closure / Outside Event Perimeter</a:t>
                      </a:r>
                      <a:endParaRPr lang="en-US" sz="800" b="0"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l" fontAlgn="b"/>
                      <a:r>
                        <a:rPr lang="en-US" sz="800" u="none" strike="noStrike" dirty="0">
                          <a:effectLst/>
                        </a:rPr>
                        <a:t>Closure / Inside Event perimeter</a:t>
                      </a:r>
                      <a:endParaRPr lang="en-US" sz="800" b="0"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5989" marR="5989" marT="5989" marB="0" anchor="b"/>
                </a:tc>
                <a:extLst>
                  <a:ext uri="{0D108BD9-81ED-4DB2-BD59-A6C34878D82A}">
                    <a16:rowId xmlns:a16="http://schemas.microsoft.com/office/drawing/2014/main" val="3042394608"/>
                  </a:ext>
                </a:extLst>
              </a:tr>
              <a:tr h="131748">
                <a:tc>
                  <a:txBody>
                    <a:bodyPr/>
                    <a:lstStyle/>
                    <a:p>
                      <a:pPr algn="l" fontAlgn="b"/>
                      <a:endParaRPr lang="en-US" sz="800" b="0" i="0" u="none" strike="noStrike">
                        <a:solidFill>
                          <a:srgbClr val="000000"/>
                        </a:solidFill>
                        <a:effectLst/>
                        <a:latin typeface="Calibri" panose="020F0502020204030204" pitchFamily="34" charset="0"/>
                      </a:endParaRPr>
                    </a:p>
                  </a:txBody>
                  <a:tcPr marL="5989" marR="5989" marT="5989"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5989" marR="5989" marT="598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989" marR="5989" marT="5989"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5989" marR="5989" marT="5989" marB="0" anchor="b"/>
                </a:tc>
                <a:extLst>
                  <a:ext uri="{0D108BD9-81ED-4DB2-BD59-A6C34878D82A}">
                    <a16:rowId xmlns:a16="http://schemas.microsoft.com/office/drawing/2014/main" val="122027257"/>
                  </a:ext>
                </a:extLst>
              </a:tr>
              <a:tr h="251519">
                <a:tc>
                  <a:txBody>
                    <a:bodyPr/>
                    <a:lstStyle/>
                    <a:p>
                      <a:pPr algn="ctr" fontAlgn="t"/>
                      <a:r>
                        <a:rPr lang="en-US" sz="1000" b="1" u="none" strike="noStrike" dirty="0">
                          <a:effectLst/>
                        </a:rPr>
                        <a:t>STREETS</a:t>
                      </a:r>
                      <a:endParaRPr lang="en-US" sz="1000" b="1" i="0" u="none" strike="noStrike" dirty="0">
                        <a:solidFill>
                          <a:srgbClr val="000000"/>
                        </a:solidFill>
                        <a:effectLst/>
                        <a:latin typeface="Calibri" panose="020F0502020204030204" pitchFamily="34" charset="0"/>
                      </a:endParaRPr>
                    </a:p>
                  </a:txBody>
                  <a:tcPr marL="5989" marR="5989" marT="5989" marB="0"/>
                </a:tc>
                <a:tc>
                  <a:txBody>
                    <a:bodyPr/>
                    <a:lstStyle/>
                    <a:p>
                      <a:pPr algn="ctr" fontAlgn="b"/>
                      <a:r>
                        <a:rPr lang="en-US" sz="800" b="1" u="none" strike="noStrike" dirty="0">
                          <a:effectLst/>
                        </a:rPr>
                        <a:t>Wednesday</a:t>
                      </a:r>
                      <a:br>
                        <a:rPr lang="en-US" sz="800" b="1" u="none" strike="noStrike" dirty="0">
                          <a:effectLst/>
                        </a:rPr>
                      </a:br>
                      <a:r>
                        <a:rPr lang="en-US" sz="800" b="1" u="none" strike="noStrike" dirty="0">
                          <a:effectLst/>
                        </a:rPr>
                        <a:t>July 3, 2019</a:t>
                      </a:r>
                      <a:endParaRPr lang="en-US" sz="800" b="1" i="0" u="none" strike="noStrike" dirty="0">
                        <a:solidFill>
                          <a:srgbClr val="000000"/>
                        </a:solidFill>
                        <a:effectLst/>
                        <a:latin typeface="Calibri" panose="020F0502020204030204" pitchFamily="34" charset="0"/>
                      </a:endParaRPr>
                    </a:p>
                  </a:txBody>
                  <a:tcPr marL="5989" marR="5989" marT="5989" marB="0" anchor="b"/>
                </a:tc>
                <a:tc>
                  <a:txBody>
                    <a:bodyPr/>
                    <a:lstStyle/>
                    <a:p>
                      <a:pPr algn="ctr" fontAlgn="b"/>
                      <a:r>
                        <a:rPr lang="en-US" sz="800" b="1" u="none" strike="noStrike">
                          <a:effectLst/>
                        </a:rPr>
                        <a:t>Thursday</a:t>
                      </a:r>
                      <a:br>
                        <a:rPr lang="en-US" sz="800" b="1" u="none" strike="noStrike">
                          <a:effectLst/>
                        </a:rPr>
                      </a:br>
                      <a:r>
                        <a:rPr lang="en-US" sz="800" b="1" u="none" strike="noStrike">
                          <a:effectLst/>
                        </a:rPr>
                        <a:t>July 4, 2019</a:t>
                      </a:r>
                      <a:endParaRPr lang="en-US" sz="800" b="1" i="0" u="none" strike="noStrike">
                        <a:solidFill>
                          <a:srgbClr val="000000"/>
                        </a:solidFill>
                        <a:effectLst/>
                        <a:latin typeface="Calibri" panose="020F0502020204030204" pitchFamily="34" charset="0"/>
                      </a:endParaRPr>
                    </a:p>
                  </a:txBody>
                  <a:tcPr marL="5989" marR="5989" marT="5989" marB="0" anchor="b"/>
                </a:tc>
                <a:tc>
                  <a:txBody>
                    <a:bodyPr/>
                    <a:lstStyle/>
                    <a:p>
                      <a:pPr algn="ctr" fontAlgn="b"/>
                      <a:r>
                        <a:rPr lang="en-US" sz="800" b="1" u="none" strike="noStrike">
                          <a:effectLst/>
                        </a:rPr>
                        <a:t>Friday</a:t>
                      </a:r>
                      <a:br>
                        <a:rPr lang="en-US" sz="800" b="1" u="none" strike="noStrike">
                          <a:effectLst/>
                        </a:rPr>
                      </a:br>
                      <a:r>
                        <a:rPr lang="en-US" sz="800" b="1" u="none" strike="noStrike">
                          <a:effectLst/>
                        </a:rPr>
                        <a:t>July 5, 2019</a:t>
                      </a:r>
                      <a:endParaRPr lang="en-US" sz="800" b="1" i="0" u="none" strike="noStrike">
                        <a:solidFill>
                          <a:srgbClr val="000000"/>
                        </a:solidFill>
                        <a:effectLst/>
                        <a:latin typeface="Calibri" panose="020F0502020204030204" pitchFamily="34" charset="0"/>
                      </a:endParaRPr>
                    </a:p>
                  </a:txBody>
                  <a:tcPr marL="5989" marR="5989" marT="5989" marB="0" anchor="b"/>
                </a:tc>
                <a:extLst>
                  <a:ext uri="{0D108BD9-81ED-4DB2-BD59-A6C34878D82A}">
                    <a16:rowId xmlns:a16="http://schemas.microsoft.com/office/drawing/2014/main" val="4181929642"/>
                  </a:ext>
                </a:extLst>
              </a:tr>
              <a:tr h="251519">
                <a:tc>
                  <a:txBody>
                    <a:bodyPr/>
                    <a:lstStyle/>
                    <a:p>
                      <a:pPr algn="ctr" fontAlgn="b"/>
                      <a:r>
                        <a:rPr lang="en-US" sz="800" b="1" u="none" strike="noStrike" dirty="0">
                          <a:effectLst/>
                        </a:rPr>
                        <a:t>HOPE ST (btw TEMPLE/1ST)</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5AM-12PM: NORTH BOUND LANE CLOSURE for LOAD IN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7:30PM - 10:00PM Partial closure</a:t>
                      </a:r>
                      <a:br>
                        <a:rPr lang="en-US" sz="800" b="1" u="none" strike="noStrike" dirty="0">
                          <a:effectLst/>
                        </a:rPr>
                      </a:br>
                      <a:r>
                        <a:rPr lang="en-US" sz="800" b="1" u="none" strike="noStrike" dirty="0">
                          <a:effectLst/>
                        </a:rPr>
                        <a:t>(FIREWORKS FALLOUT ZONE)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5AM-12PM: NORTH BOUND LANE CLOSURE for LOAD OUT</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extLst>
                  <a:ext uri="{0D108BD9-81ED-4DB2-BD59-A6C34878D82A}">
                    <a16:rowId xmlns:a16="http://schemas.microsoft.com/office/drawing/2014/main" val="466045652"/>
                  </a:ext>
                </a:extLst>
              </a:tr>
              <a:tr h="251519">
                <a:tc>
                  <a:txBody>
                    <a:bodyPr/>
                    <a:lstStyle/>
                    <a:p>
                      <a:pPr algn="ctr" fontAlgn="b"/>
                      <a:r>
                        <a:rPr lang="en-US" sz="800" b="1" u="none" strike="noStrike" dirty="0">
                          <a:effectLst/>
                        </a:rPr>
                        <a:t>GRAND AVE (btw TEMPLE/1ST)</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7:30PM - 10:00 PM Partial closure </a:t>
                      </a:r>
                      <a:br>
                        <a:rPr lang="en-US" sz="800" b="1" u="none" strike="noStrike" dirty="0">
                          <a:effectLst/>
                        </a:rPr>
                      </a:br>
                      <a:r>
                        <a:rPr lang="en-US" sz="800" b="1" u="none" strike="noStrike" dirty="0">
                          <a:effectLst/>
                        </a:rPr>
                        <a:t>(FIREWORKS FALLOUT ZONE)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extLst>
                  <a:ext uri="{0D108BD9-81ED-4DB2-BD59-A6C34878D82A}">
                    <a16:rowId xmlns:a16="http://schemas.microsoft.com/office/drawing/2014/main" val="889637485"/>
                  </a:ext>
                </a:extLst>
              </a:tr>
              <a:tr h="125760">
                <a:tc>
                  <a:txBody>
                    <a:bodyPr/>
                    <a:lstStyle/>
                    <a:p>
                      <a:pPr algn="ctr" fontAlgn="b"/>
                      <a:r>
                        <a:rPr lang="en-US" sz="800" b="1" u="none" strike="noStrike" dirty="0">
                          <a:effectLst/>
                        </a:rPr>
                        <a:t>HILL ST (btw TEMPLE/2ND)</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7PM: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full closure continues</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6AM: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2874494623"/>
                  </a:ext>
                </a:extLst>
              </a:tr>
              <a:tr h="125760">
                <a:tc>
                  <a:txBody>
                    <a:bodyPr/>
                    <a:lstStyle/>
                    <a:p>
                      <a:pPr algn="ctr" fontAlgn="b"/>
                      <a:r>
                        <a:rPr lang="en-US" sz="800" b="1" u="none" strike="noStrike" dirty="0">
                          <a:effectLst/>
                        </a:rPr>
                        <a:t>BROADWAY (btw TEMPLE/2ND)</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a:effectLst/>
                        </a:rPr>
                        <a:t>7PM: full closure</a:t>
                      </a:r>
                      <a:endParaRPr lang="en-US" sz="800" b="1" i="0" u="none" strike="noStrike">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full closure continues</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6AM: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3755390535"/>
                  </a:ext>
                </a:extLst>
              </a:tr>
              <a:tr h="125760">
                <a:tc>
                  <a:txBody>
                    <a:bodyPr/>
                    <a:lstStyle/>
                    <a:p>
                      <a:pPr algn="ctr" fontAlgn="b"/>
                      <a:r>
                        <a:rPr lang="en-US" sz="800" b="1" u="none" strike="noStrike" dirty="0">
                          <a:effectLst/>
                        </a:rPr>
                        <a:t>BROADWAY (btw 2ND/3RD ST)</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12:00am All day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3AM: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118604753"/>
                  </a:ext>
                </a:extLst>
              </a:tr>
              <a:tr h="125760">
                <a:tc>
                  <a:txBody>
                    <a:bodyPr/>
                    <a:lstStyle/>
                    <a:p>
                      <a:pPr algn="ctr" fontAlgn="b"/>
                      <a:r>
                        <a:rPr lang="en-US" sz="800" b="1" u="none" strike="noStrike">
                          <a:effectLst/>
                        </a:rPr>
                        <a:t>SPRING ST (btw TEMPLE/1ST)</a:t>
                      </a:r>
                      <a:endParaRPr lang="en-US" sz="800" b="1" i="0" u="none" strike="noStrike">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8AM: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full closure continues</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6AM: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4226254086"/>
                  </a:ext>
                </a:extLst>
              </a:tr>
              <a:tr h="149164">
                <a:tc>
                  <a:txBody>
                    <a:bodyPr/>
                    <a:lstStyle/>
                    <a:p>
                      <a:pPr algn="ctr" fontAlgn="b"/>
                      <a:r>
                        <a:rPr lang="en-US" sz="800" b="1" u="none" strike="noStrike" dirty="0">
                          <a:effectLst/>
                        </a:rPr>
                        <a:t>SPRING ST (btw 1ST/2ND)</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a:effectLst/>
                        </a:rPr>
                        <a:t>7PM: full closure</a:t>
                      </a:r>
                      <a:endParaRPr lang="en-US" sz="800" b="1" i="0" u="none" strike="noStrike">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a:effectLst/>
                        </a:rPr>
                        <a:t>full closure continues</a:t>
                      </a:r>
                      <a:endParaRPr lang="en-US" sz="800" b="1" i="0" u="none" strike="noStrike">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6AM: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4069690597"/>
                  </a:ext>
                </a:extLst>
              </a:tr>
              <a:tr h="125760">
                <a:tc>
                  <a:txBody>
                    <a:bodyPr/>
                    <a:lstStyle/>
                    <a:p>
                      <a:pPr algn="ctr" fontAlgn="b"/>
                      <a:r>
                        <a:rPr lang="en-US" sz="800" b="1" u="none" strike="noStrike" dirty="0">
                          <a:effectLst/>
                        </a:rPr>
                        <a:t>OLIVE ST (btw 1ST/2ND)</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12:00am All day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3AM: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extLst>
                  <a:ext uri="{0D108BD9-81ED-4DB2-BD59-A6C34878D82A}">
                    <a16:rowId xmlns:a16="http://schemas.microsoft.com/office/drawing/2014/main" val="1152325701"/>
                  </a:ext>
                </a:extLst>
              </a:tr>
              <a:tr h="125760">
                <a:tc>
                  <a:txBody>
                    <a:bodyPr/>
                    <a:lstStyle/>
                    <a:p>
                      <a:pPr algn="ctr" fontAlgn="b"/>
                      <a:r>
                        <a:rPr lang="en-US" sz="800" b="1" u="none" strike="noStrike" dirty="0">
                          <a:effectLst/>
                        </a:rPr>
                        <a:t>1ST ST (btw GRAND / LOS ANGELES)</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7PM: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full closure continues</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tc>
                  <a:txBody>
                    <a:bodyPr/>
                    <a:lstStyle/>
                    <a:p>
                      <a:pPr algn="ctr" fontAlgn="b"/>
                      <a:r>
                        <a:rPr lang="en-US" sz="800" b="1" u="none" strike="noStrike" dirty="0">
                          <a:effectLst/>
                        </a:rPr>
                        <a:t>6AM: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5050"/>
                    </a:solidFill>
                  </a:tcPr>
                </a:tc>
                <a:extLst>
                  <a:ext uri="{0D108BD9-81ED-4DB2-BD59-A6C34878D82A}">
                    <a16:rowId xmlns:a16="http://schemas.microsoft.com/office/drawing/2014/main" val="553141381"/>
                  </a:ext>
                </a:extLst>
              </a:tr>
              <a:tr h="131748">
                <a:tc>
                  <a:txBody>
                    <a:bodyPr/>
                    <a:lstStyle/>
                    <a:p>
                      <a:pPr algn="ctr" fontAlgn="b"/>
                      <a:r>
                        <a:rPr lang="en-US" sz="800" b="1" u="none" strike="noStrike" dirty="0">
                          <a:effectLst/>
                        </a:rPr>
                        <a:t>2ND ST (btw HILL/SPRING)</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12:00am All day full closure</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tc>
                  <a:txBody>
                    <a:bodyPr/>
                    <a:lstStyle/>
                    <a:p>
                      <a:pPr algn="ctr" fontAlgn="b"/>
                      <a:r>
                        <a:rPr lang="en-US" sz="800" b="1" u="none" strike="noStrike" dirty="0">
                          <a:effectLst/>
                        </a:rPr>
                        <a:t>3AM: all lanes open</a:t>
                      </a:r>
                      <a:endParaRPr lang="en-US" sz="800" b="1" i="0" u="none" strike="noStrike" dirty="0">
                        <a:solidFill>
                          <a:srgbClr val="000000"/>
                        </a:solidFill>
                        <a:effectLst/>
                        <a:latin typeface="Calibri" panose="020F0502020204030204" pitchFamily="34" charset="0"/>
                      </a:endParaRPr>
                    </a:p>
                  </a:txBody>
                  <a:tcPr marL="5989" marR="5989" marT="5989" marB="0" anchor="b">
                    <a:solidFill>
                      <a:srgbClr val="FF9900"/>
                    </a:solidFill>
                  </a:tcPr>
                </a:tc>
                <a:extLst>
                  <a:ext uri="{0D108BD9-81ED-4DB2-BD59-A6C34878D82A}">
                    <a16:rowId xmlns:a16="http://schemas.microsoft.com/office/drawing/2014/main" val="910347639"/>
                  </a:ext>
                </a:extLst>
              </a:tr>
            </a:tbl>
          </a:graphicData>
        </a:graphic>
      </p:graphicFrame>
      <p:pic>
        <p:nvPicPr>
          <p:cNvPr id="15" name="Picture 14">
            <a:extLst>
              <a:ext uri="{FF2B5EF4-FFF2-40B4-BE49-F238E27FC236}">
                <a16:creationId xmlns:a16="http://schemas.microsoft.com/office/drawing/2014/main" id="{011DD1F4-35C6-4BB4-B238-5CAC917059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2361" y="8368587"/>
            <a:ext cx="590553" cy="590553"/>
          </a:xfrm>
          <a:prstGeom prst="rect">
            <a:avLst/>
          </a:prstGeom>
        </p:spPr>
      </p:pic>
      <p:pic>
        <p:nvPicPr>
          <p:cNvPr id="5" name="Picture 4">
            <a:extLst>
              <a:ext uri="{FF2B5EF4-FFF2-40B4-BE49-F238E27FC236}">
                <a16:creationId xmlns:a16="http://schemas.microsoft.com/office/drawing/2014/main" id="{F64E9C0B-407B-43E4-952A-FB3FC9EB46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56670" y="6765029"/>
            <a:ext cx="1886930" cy="2117180"/>
          </a:xfrm>
          <a:prstGeom prst="rect">
            <a:avLst/>
          </a:prstGeom>
        </p:spPr>
      </p:pic>
    </p:spTree>
    <p:extLst>
      <p:ext uri="{BB962C8B-B14F-4D97-AF65-F5344CB8AC3E}">
        <p14:creationId xmlns:p14="http://schemas.microsoft.com/office/powerpoint/2010/main" val="421478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3918</TotalTime>
  <Words>235</Words>
  <Application>Microsoft Office PowerPoint</Application>
  <PresentationFormat>On-screen Show (4:3)</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Unit Offc Black</vt:lpstr>
      <vt:lpstr>Office Theme</vt:lpstr>
      <vt:lpstr> GRAND PARK + THE MUSIC CENTER 4TH OF JULY BLOCK PARTY 2019  What is Grand Park? Grand Park, with its majestic views extending from The Music Center to City Hall, provides Angelenos of all walks of life a place where they can come together to celebrate, reflect and shape the future, in one central gathering place. Located in Downtown L.A.’s Bunker Hill neighborhood and activated 52 weeks a year by The Music Center with free events for all, Grand Park has become a hub for both large and small scale performances, celebrations and other activities. The park also hosts film shoots, photo shoots, and lease events.  What is Grand Park + The Music Center’s 4th of July Block Party? A free family friendly event, Grand Park + The Music Center’s 4th of July Block party invites all residents of L.A. County to celebrate the nation’s independence on THURSDAY, JULY 4, 2019 with live music, food vendors, a new addition of a Ferris wheel, culminating in a beautiful fireworks display.  Event Details: Celebrating its seventh year, Grand Park + The Music Center are expecting approximately 35,000 attendees and are working with all relevant agencies to ensure this community gathering is safe with minimal street closures. Streets will begin closing in the evening of WED JULY 3, and reopening early morning FRI JULY 5. Event begins at 3PM with the fireworks display at 9PM, and the event ends at 9:30PM. Grand Park is working with all relevant agencies to ensure street closures are kept to the minimum possible.  STREET CLOSURES AND TIMES: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Letter - 4th of July Block Party 2019</dc:title>
  <dc:creator>Carrido Bonds, Kat</dc:creator>
  <cp:lastModifiedBy>Kat Carrido Bonds</cp:lastModifiedBy>
  <cp:revision>95</cp:revision>
  <cp:lastPrinted>2018-05-22T22:53:36Z</cp:lastPrinted>
  <dcterms:created xsi:type="dcterms:W3CDTF">2014-05-13T22:36:44Z</dcterms:created>
  <dcterms:modified xsi:type="dcterms:W3CDTF">2019-06-05T02:20:15Z</dcterms:modified>
</cp:coreProperties>
</file>