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257" r:id="rId3"/>
    <p:sldId id="258" r:id="rId4"/>
    <p:sldId id="263" r:id="rId5"/>
    <p:sldId id="260" r:id="rId6"/>
    <p:sldId id="259" r:id="rId7"/>
    <p:sldId id="261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2" r:id="rId25"/>
    <p:sldId id="280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4" r:id="rId36"/>
    <p:sldId id="293" r:id="rId37"/>
    <p:sldId id="294" r:id="rId38"/>
    <p:sldId id="262" r:id="rId39"/>
    <p:sldId id="296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EFBB0-87EA-4A9D-B285-99FE0315C662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(c) Vadim Mikhnevych,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CF04-D870-41AE-9714-A77FC0260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CCE87-1605-44DD-A455-B25191155748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(c) Vadim Mikhnevych,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A1277-5584-4E3C-999A-A7DA3CE7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16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A1277-5584-4E3C-999A-A7DA3CE7ECC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Vadim Mikhnevych,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A1277-5584-4E3C-999A-A7DA3CE7ECC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Vadim Mikhnevych,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65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22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8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717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26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9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1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1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14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gif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ipatterns.com/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integration/" TargetMode="External"/><Relationship Id="rId2" Type="http://schemas.openxmlformats.org/officeDocument/2006/relationships/hyperlink" Target="http://www.eaipatterns.com/toc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docs.spring.io/spring-integration/docs/4.1.0.RELEASE/reference/htm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jpeg"/><Relationship Id="rId7" Type="http://schemas.openxmlformats.org/officeDocument/2006/relationships/image" Target="../media/image19.w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ChangeArrowheads="1"/>
          </p:cNvSpPr>
          <p:nvPr/>
        </p:nvSpPr>
        <p:spPr bwMode="auto">
          <a:xfrm>
            <a:off x="611188" y="2636838"/>
            <a:ext cx="81375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6600" dirty="0" smtClean="0">
                <a:solidFill>
                  <a:srgbClr val="FFFFFF"/>
                </a:solidFill>
                <a:latin typeface="Myriad Pro" pitchFamily="34" charset="0"/>
              </a:rPr>
              <a:t>Messaging with Spring-Integration</a:t>
            </a:r>
            <a:endParaRPr lang="en-US" altLang="en-US" sz="6600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5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Filter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656" y="5013176"/>
            <a:ext cx="85689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Determines </a:t>
            </a:r>
            <a:r>
              <a:rPr lang="en-US" sz="1600" dirty="0"/>
              <a:t>whether a Message should be passed to an output channel at all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Often </a:t>
            </a:r>
            <a:r>
              <a:rPr lang="en-US" sz="1600" dirty="0"/>
              <a:t>used in conjunction with a Publish Subscribe channel, where multiple consumers may receive the same Message and use the filter to narrow down the set of Messages to be processed based on some criteria. </a:t>
            </a:r>
            <a:endParaRPr lang="en-US" sz="1600" dirty="0" smtClean="0"/>
          </a:p>
        </p:txBody>
      </p:sp>
      <p:pic>
        <p:nvPicPr>
          <p:cNvPr id="5124" name="Picture 4" descr="C:\Users\vmikh\AppData\Local\Microsoft\Windows\Temporary Internet Files\Content.IE5\GANEUL78\MC9002522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533"/>
            <a:ext cx="1826057" cy="13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vmikh\AppData\Local\Microsoft\Windows\Temporary Internet Files\Content.IE5\OIZ51SI1\MC9004419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1621858"/>
            <a:ext cx="12255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43" y="1729991"/>
            <a:ext cx="2763937" cy="1578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1" y="3717032"/>
            <a:ext cx="6495520" cy="12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0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Router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3" y="5085184"/>
            <a:ext cx="8568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Responsible </a:t>
            </a:r>
            <a:r>
              <a:rPr lang="en-US" sz="1600" dirty="0"/>
              <a:t>for deciding what channel or channels should receive the Message </a:t>
            </a:r>
            <a:r>
              <a:rPr lang="en-US" sz="1600" dirty="0" smtClean="0"/>
              <a:t>next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Often </a:t>
            </a:r>
            <a:r>
              <a:rPr lang="en-US" sz="1600" dirty="0"/>
              <a:t>used as a dynamic alternative to a statically configured output </a:t>
            </a:r>
            <a:r>
              <a:rPr lang="en-US" sz="1600" dirty="0" smtClean="0"/>
              <a:t>channel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Provides </a:t>
            </a:r>
            <a:r>
              <a:rPr lang="en-US" sz="1600" dirty="0"/>
              <a:t>a proactive alternative to the reactive Message Filters used by multiple subscribers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7"/>
            <a:ext cx="6422715" cy="1872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94498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498"/>
            <a:ext cx="2664296" cy="17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Splitter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3" y="4641293"/>
            <a:ext cx="85689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Splits received </a:t>
            </a:r>
            <a:r>
              <a:rPr lang="en-US" sz="1600" dirty="0"/>
              <a:t>Message into multiple Messages, and then </a:t>
            </a:r>
            <a:r>
              <a:rPr lang="en-US" sz="1600" dirty="0" smtClean="0"/>
              <a:t>sends </a:t>
            </a:r>
            <a:r>
              <a:rPr lang="en-US" sz="1600" dirty="0"/>
              <a:t>each of those to its output channel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Typically </a:t>
            </a:r>
            <a:r>
              <a:rPr lang="en-US" sz="1600" dirty="0"/>
              <a:t>used for dividing a "composite" payload object into a group of Messages containing the sub-divided payloads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3" y="3155592"/>
            <a:ext cx="5452034" cy="144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47350"/>
            <a:ext cx="2376264" cy="1613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47350"/>
            <a:ext cx="1562869" cy="16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Aggregator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3" y="4972153"/>
            <a:ext cx="8568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mirror-image of the </a:t>
            </a:r>
            <a:r>
              <a:rPr lang="en-US" sz="1600" dirty="0" smtClean="0"/>
              <a:t>Splitter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Receives </a:t>
            </a:r>
            <a:r>
              <a:rPr lang="en-US" sz="1600" dirty="0"/>
              <a:t>multiple Messages and combines them into a single </a:t>
            </a:r>
            <a:r>
              <a:rPr lang="en-US" sz="1600" dirty="0" smtClean="0"/>
              <a:t>Message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Technically, is more complex than a Splitter, because it is required to maintain state (the Messages to-be-aggregated)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1" y="3384529"/>
            <a:ext cx="5319994" cy="1584176"/>
          </a:xfrm>
          <a:prstGeom prst="rect">
            <a:avLst/>
          </a:prstGeom>
        </p:spPr>
      </p:pic>
      <p:pic>
        <p:nvPicPr>
          <p:cNvPr id="8194" name="Picture 2" descr="C:\Users\vmikh\AppData\Local\Microsoft\Windows\Temporary Internet Files\Content.IE5\6PC3P7IQ\MC9000594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90" y="1665114"/>
            <a:ext cx="1817827" cy="17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vmikh\AppData\Local\Microsoft\Windows\Temporary Internet Files\Content.IE5\OIZ51SI1\MC9000788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91" y="1665114"/>
            <a:ext cx="1693926" cy="15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61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Service Activator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763" y="5085184"/>
            <a:ext cx="8568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generic endpoint for connecting a service instance to the messaging </a:t>
            </a:r>
            <a:r>
              <a:rPr lang="en-US" sz="1600" dirty="0" smtClean="0"/>
              <a:t>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input Message Channel must be </a:t>
            </a:r>
            <a:r>
              <a:rPr lang="en-US" sz="1600" dirty="0" smtClean="0"/>
              <a:t>configured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the service method to be invoked is capable of returning a value, an output Message Channel may also be provided.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12976"/>
            <a:ext cx="5709031" cy="180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46" y="1612775"/>
            <a:ext cx="2711849" cy="152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622301"/>
            <a:ext cx="2736304" cy="15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4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Channel Adapter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384" y="4725144"/>
            <a:ext cx="8568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endpoint that connects a Message Channel to some other system or </a:t>
            </a:r>
            <a:r>
              <a:rPr lang="en-US" sz="1600" dirty="0" smtClean="0"/>
              <a:t>transport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May </a:t>
            </a:r>
            <a:r>
              <a:rPr lang="en-US" sz="1600" dirty="0"/>
              <a:t>be either inbound or </a:t>
            </a:r>
            <a:r>
              <a:rPr lang="en-US" sz="1600" dirty="0" smtClean="0"/>
              <a:t>outbound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Typically, </a:t>
            </a:r>
            <a:r>
              <a:rPr lang="en-US" sz="1600" dirty="0" smtClean="0"/>
              <a:t>will </a:t>
            </a:r>
            <a:r>
              <a:rPr lang="en-US" sz="1600" dirty="0"/>
              <a:t>do some mapping between the Message and whatever object or resource is received-from or sent-to the other system (File, HTTP Request, JMS Message,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78" y="1844824"/>
            <a:ext cx="5536343" cy="956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78" y="3274205"/>
            <a:ext cx="5571780" cy="956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1384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5318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7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378157" y="1983323"/>
            <a:ext cx="6090642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Enterprise </a:t>
            </a:r>
            <a:r>
              <a:rPr lang="en-US" b="1" dirty="0"/>
              <a:t>application integration</a:t>
            </a:r>
            <a:r>
              <a:rPr lang="en-US" dirty="0"/>
              <a:t> (</a:t>
            </a:r>
            <a:r>
              <a:rPr lang="en-US" b="1" dirty="0"/>
              <a:t>EAI</a:t>
            </a:r>
            <a:r>
              <a:rPr lang="en-US" dirty="0"/>
              <a:t>) is the use of </a:t>
            </a:r>
            <a:r>
              <a:rPr lang="en-US" dirty="0" smtClean="0"/>
              <a:t>software and </a:t>
            </a:r>
            <a:r>
              <a:rPr lang="en-US" dirty="0"/>
              <a:t>computer systems architectural principles to integrate a set of enterprise computer applications</a:t>
            </a:r>
            <a:r>
              <a:rPr lang="en-US" dirty="0" smtClean="0"/>
              <a:t>.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Spring Integration</a:t>
            </a:r>
            <a:r>
              <a:rPr lang="en-US" dirty="0" smtClean="0"/>
              <a:t> is </a:t>
            </a:r>
            <a:r>
              <a:rPr lang="en-US" dirty="0"/>
              <a:t>a framework for </a:t>
            </a:r>
            <a:r>
              <a:rPr lang="en-US" b="1" dirty="0" smtClean="0"/>
              <a:t>EAI</a:t>
            </a:r>
            <a:r>
              <a:rPr lang="en-US" dirty="0" smtClean="0"/>
              <a:t> that </a:t>
            </a:r>
            <a:r>
              <a:rPr lang="en-US" dirty="0"/>
              <a:t>provides reusable functions that are essential in messaging, or event-driven architectures.</a:t>
            </a:r>
            <a:endParaRPr lang="en-US" dirty="0" smtClean="0"/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What was this all about?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44824"/>
            <a:ext cx="1930393" cy="25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57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95250" y="1667853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an extension of the Spring programming model to support the well-known </a:t>
            </a:r>
            <a:r>
              <a:rPr lang="en-US" dirty="0">
                <a:hlinkClick r:id="rId2"/>
              </a:rPr>
              <a:t>Enterprise Integration </a:t>
            </a:r>
            <a:r>
              <a:rPr lang="en-US" dirty="0" smtClean="0">
                <a:hlinkClick r:id="rId2"/>
              </a:rPr>
              <a:t>Patterns</a:t>
            </a:r>
            <a:endParaRPr lang="en-US" dirty="0" smtClean="0"/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Enables </a:t>
            </a:r>
            <a:r>
              <a:rPr lang="en-US" dirty="0"/>
              <a:t>lightweight messaging </a:t>
            </a:r>
            <a:r>
              <a:rPr lang="en-US" i="1" dirty="0"/>
              <a:t>within</a:t>
            </a:r>
            <a:r>
              <a:rPr lang="en-US" dirty="0"/>
              <a:t> Spring-based </a:t>
            </a:r>
            <a:r>
              <a:rPr lang="en-US" dirty="0" smtClean="0"/>
              <a:t>applications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Supports </a:t>
            </a:r>
            <a:r>
              <a:rPr lang="en-US" dirty="0"/>
              <a:t>integration with external systems via declarative </a:t>
            </a:r>
            <a:r>
              <a:rPr lang="en-US" dirty="0" smtClean="0"/>
              <a:t>adapters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 higher-level of abstraction over Spring's support for </a:t>
            </a:r>
            <a:r>
              <a:rPr lang="en-US" dirty="0" err="1"/>
              <a:t>remoting</a:t>
            </a:r>
            <a:r>
              <a:rPr lang="en-US" dirty="0"/>
              <a:t>, messaging, and </a:t>
            </a:r>
            <a:r>
              <a:rPr lang="en-US" dirty="0" smtClean="0"/>
              <a:t>scheduling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Spring Integration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41149" y="1989138"/>
            <a:ext cx="8839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Spring Integration is motivated by the following goals: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Provide a simple model for implementing complex enterprise integration solutions.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Facilitate asynchronous, message-driven behavior within a Spring-based application.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Promote intuitive, incremental adoption for existing Spring users.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285750" indent="-285750" eaLnBrk="1" fontAlgn="base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Myriad Pro" pitchFamily="34" charset="0"/>
            </a:endParaRPr>
          </a:p>
          <a:p>
            <a:pPr marL="285750" indent="-285750" eaLnBrk="1" fontAlgn="base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Goals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5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2509" y="1989138"/>
            <a:ext cx="88392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Spring Integration is guided by the following principles: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Components should be </a:t>
            </a:r>
            <a:r>
              <a:rPr lang="en-US" b="1" i="1" dirty="0"/>
              <a:t>loosely coupled</a:t>
            </a:r>
            <a:r>
              <a:rPr lang="en-US" b="1" dirty="0"/>
              <a:t> </a:t>
            </a:r>
            <a:r>
              <a:rPr lang="en-US" dirty="0"/>
              <a:t>for modularity and testability.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framework should enforce </a:t>
            </a:r>
            <a:r>
              <a:rPr lang="en-US" b="1" i="1" dirty="0"/>
              <a:t>separation of concerns</a:t>
            </a:r>
            <a:r>
              <a:rPr lang="en-US" b="1" dirty="0"/>
              <a:t> </a:t>
            </a:r>
            <a:r>
              <a:rPr lang="en-US" dirty="0"/>
              <a:t>between business logic and integration logic.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Extension points should be abstract in nature but within well-defined boundaries to promote </a:t>
            </a:r>
            <a:r>
              <a:rPr lang="en-US" b="1" i="1" dirty="0"/>
              <a:t>reuse</a:t>
            </a:r>
            <a:r>
              <a:rPr lang="en-US" dirty="0"/>
              <a:t> and </a:t>
            </a:r>
            <a:r>
              <a:rPr lang="en-US" b="1" i="1" dirty="0"/>
              <a:t>portability</a:t>
            </a:r>
            <a:r>
              <a:rPr lang="en-US" dirty="0"/>
              <a:t>.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Principles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7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70882" y="1700808"/>
            <a:ext cx="883920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Use cases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Channels and Endpoints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What was this all about?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Introducing Spring Integration!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Spring Integration Channels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Myriad Pro" pitchFamily="34" charset="0"/>
              </a:rPr>
              <a:t>Spring Integration </a:t>
            </a:r>
            <a:r>
              <a:rPr lang="en-US" altLang="en-US" sz="2800" dirty="0">
                <a:solidFill>
                  <a:srgbClr val="000000"/>
                </a:solidFill>
                <a:latin typeface="Myriad Pro" pitchFamily="34" charset="0"/>
              </a:rPr>
              <a:t>Endpoints </a:t>
            </a:r>
            <a:endParaRPr lang="en-US" altLang="en-US" sz="2800" dirty="0" smtClean="0">
              <a:solidFill>
                <a:srgbClr val="000000"/>
              </a:solidFill>
              <a:latin typeface="Myriad Pro" pitchFamily="34" charset="0"/>
            </a:endParaRP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1111"/>
                </a:solidFill>
                <a:latin typeface="Myriad Pro" pitchFamily="34" charset="0"/>
              </a:rPr>
              <a:t>Integration with External Systems</a:t>
            </a:r>
            <a:endParaRPr lang="ru-RU" altLang="en-US" sz="2800" dirty="0">
              <a:solidFill>
                <a:srgbClr val="111111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Agenda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8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95250" y="1700549"/>
            <a:ext cx="8839200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public interface </a:t>
            </a:r>
            <a:r>
              <a:rPr lang="en-US" sz="1600" dirty="0" err="1"/>
              <a:t>MessageChannel</a:t>
            </a:r>
            <a:r>
              <a:rPr lang="en-US" sz="1600" dirty="0"/>
              <a:t> {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send(Message message);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send(Message </a:t>
            </a:r>
            <a:r>
              <a:rPr lang="en-US" sz="1600" dirty="0" err="1"/>
              <a:t>message</a:t>
            </a:r>
            <a:r>
              <a:rPr lang="en-US" sz="1600" dirty="0"/>
              <a:t>, long timeout);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public interface </a:t>
            </a:r>
            <a:r>
              <a:rPr lang="en-US" sz="1600" dirty="0" err="1"/>
              <a:t>PollableChannel</a:t>
            </a:r>
            <a:r>
              <a:rPr lang="en-US" sz="1600" dirty="0"/>
              <a:t> extends </a:t>
            </a:r>
            <a:r>
              <a:rPr lang="en-US" sz="1600" dirty="0" err="1"/>
              <a:t>MessageChannel</a:t>
            </a:r>
            <a:r>
              <a:rPr lang="en-US" sz="1600" dirty="0"/>
              <a:t> {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Message</a:t>
            </a:r>
            <a:r>
              <a:rPr lang="en-US" sz="1600" dirty="0"/>
              <a:t>&lt;?&gt; receive();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Message</a:t>
            </a:r>
            <a:r>
              <a:rPr lang="en-US" sz="1600" dirty="0"/>
              <a:t>&lt;?&gt; receive(long timeout);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public interface </a:t>
            </a:r>
            <a:r>
              <a:rPr lang="en-US" sz="1600" dirty="0" err="1"/>
              <a:t>SubscribableChannel</a:t>
            </a:r>
            <a:r>
              <a:rPr lang="en-US" sz="1600" dirty="0"/>
              <a:t> extends </a:t>
            </a:r>
            <a:r>
              <a:rPr lang="en-US" sz="1600" dirty="0" err="1"/>
              <a:t>MessageChannel</a:t>
            </a:r>
            <a:r>
              <a:rPr lang="en-US" sz="1600" dirty="0"/>
              <a:t> {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subscribe(</a:t>
            </a:r>
            <a:r>
              <a:rPr lang="en-US" sz="1600" dirty="0" err="1"/>
              <a:t>MessageHandler</a:t>
            </a:r>
            <a:r>
              <a:rPr lang="en-US" sz="1600" dirty="0"/>
              <a:t> handler);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unsubscribe(</a:t>
            </a:r>
            <a:r>
              <a:rPr lang="en-US" sz="1600" dirty="0" err="1"/>
              <a:t>MessageHandler</a:t>
            </a:r>
            <a:r>
              <a:rPr lang="en-US" sz="1600" dirty="0"/>
              <a:t> handler);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Message Channels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5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82521" y="1845169"/>
            <a:ext cx="88392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/>
              <a:t>DirectChannel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has point-to-point semantics but implements the </a:t>
            </a:r>
            <a:r>
              <a:rPr lang="en-US" sz="1600" i="1" dirty="0" err="1"/>
              <a:t>SubscribableChannel</a:t>
            </a:r>
            <a:r>
              <a:rPr lang="en-US" sz="1600" dirty="0"/>
              <a:t> interface. </a:t>
            </a:r>
            <a:br>
              <a:rPr lang="en-US" sz="1600" dirty="0"/>
            </a:br>
            <a:r>
              <a:rPr lang="en-US" sz="1600" dirty="0"/>
              <a:t>- The default channel type within Spring Integration. </a:t>
            </a:r>
            <a:br>
              <a:rPr lang="en-US" sz="1600" dirty="0"/>
            </a:br>
            <a:r>
              <a:rPr lang="en-US" sz="1600" dirty="0"/>
              <a:t>- Enables a single thread to perform the operations on "both sides" of the channel.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 id = "</a:t>
            </a:r>
            <a:r>
              <a:rPr lang="en-US" sz="1600" i="1" dirty="0" err="1"/>
              <a:t>exampleChannel</a:t>
            </a:r>
            <a:r>
              <a:rPr lang="en-US" sz="1600" i="1" dirty="0"/>
              <a:t>"/&gt;</a:t>
            </a:r>
            <a:br>
              <a:rPr lang="en-US" sz="1600" i="1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 id = "</a:t>
            </a:r>
            <a:r>
              <a:rPr lang="en-US" sz="1600" i="1" dirty="0" err="1"/>
              <a:t>stringOrNumberChannel</a:t>
            </a:r>
            <a:r>
              <a:rPr lang="en-US" sz="1600" i="1" dirty="0"/>
              <a:t>"  </a:t>
            </a:r>
            <a:br>
              <a:rPr lang="en-US" sz="1600" i="1" dirty="0"/>
            </a:br>
            <a:r>
              <a:rPr lang="en-US" sz="1600" i="1" dirty="0"/>
              <a:t>		</a:t>
            </a:r>
            <a:r>
              <a:rPr lang="en-US" sz="1600" i="1" dirty="0" err="1"/>
              <a:t>datatype</a:t>
            </a:r>
            <a:r>
              <a:rPr lang="en-US" sz="1600" i="1" dirty="0"/>
              <a:t> = "</a:t>
            </a:r>
            <a:r>
              <a:rPr lang="en-US" sz="1600" i="1" dirty="0" err="1"/>
              <a:t>java.lang.String,java.lang.Number</a:t>
            </a:r>
            <a:r>
              <a:rPr lang="en-US" sz="1600" i="1" dirty="0"/>
              <a:t>"/&gt;</a:t>
            </a:r>
            <a:br>
              <a:rPr lang="en-US" sz="1600" i="1" dirty="0"/>
            </a:br>
            <a:endParaRPr lang="en-US" sz="16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ExecutorChannel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like </a:t>
            </a:r>
            <a:r>
              <a:rPr lang="en-US" sz="1600" i="1" dirty="0" err="1" smtClean="0"/>
              <a:t>DirectChannel</a:t>
            </a:r>
            <a:r>
              <a:rPr lang="en-US" sz="1600" dirty="0"/>
              <a:t>, but delegates to an instance of </a:t>
            </a:r>
            <a:r>
              <a:rPr lang="en-US" sz="1600" i="1" dirty="0" err="1"/>
              <a:t>TaskExecutor</a:t>
            </a:r>
            <a:r>
              <a:rPr lang="en-US" sz="1600" dirty="0"/>
              <a:t> to perform the dispatch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</a:t>
            </a:r>
            <a:r>
              <a:rPr lang="en-US" sz="1600" i="1" dirty="0" smtClean="0"/>
              <a:t>id = "</a:t>
            </a:r>
            <a:r>
              <a:rPr lang="en-US" sz="1600" i="1" dirty="0" err="1"/>
              <a:t>executorChannel</a:t>
            </a:r>
            <a:r>
              <a:rPr lang="en-US" sz="1600" i="1" dirty="0"/>
              <a:t>"&gt;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&lt;</a:t>
            </a:r>
            <a:r>
              <a:rPr lang="en-US" sz="1600" i="1" dirty="0" err="1"/>
              <a:t>int:dispatcher</a:t>
            </a:r>
            <a:r>
              <a:rPr lang="en-US" sz="1600" i="1" dirty="0"/>
              <a:t> </a:t>
            </a:r>
            <a:r>
              <a:rPr lang="en-US" sz="1600" i="1" dirty="0" smtClean="0"/>
              <a:t>task-executor = "</a:t>
            </a:r>
            <a:r>
              <a:rPr lang="en-US" sz="1600" i="1" dirty="0" err="1"/>
              <a:t>someExecutor</a:t>
            </a:r>
            <a:r>
              <a:rPr lang="en-US" sz="1600" i="1" dirty="0"/>
              <a:t>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&lt;/</a:t>
            </a:r>
            <a:r>
              <a:rPr lang="en-US" sz="1600" i="1" dirty="0" err="1"/>
              <a:t>int:channel</a:t>
            </a:r>
            <a:r>
              <a:rPr lang="en-US" sz="1600" i="1" dirty="0"/>
              <a:t>&gt;</a:t>
            </a:r>
            <a:endParaRPr lang="en-US" sz="16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Message Channel implementations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97589" y="2100338"/>
            <a:ext cx="883920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PublishSubscribeChannel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broadcasts any Message sent to it to all of its subscribed handlers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int:publish-subscribe-channel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 err="1"/>
              <a:t>exampleChannel</a:t>
            </a:r>
            <a:r>
              <a:rPr lang="en-US" sz="1600" i="1" dirty="0" smtClean="0"/>
              <a:t>"/&gt;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QueueChannel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wraps a </a:t>
            </a:r>
            <a:r>
              <a:rPr lang="en-US" sz="1600" dirty="0" smtClean="0"/>
              <a:t>FIFO queue</a:t>
            </a:r>
            <a:r>
              <a:rPr lang="en-US" sz="1600" dirty="0"/>
              <a:t>, has point-to-point </a:t>
            </a:r>
            <a:r>
              <a:rPr lang="en-US" sz="1600" dirty="0" smtClean="0"/>
              <a:t>semantics.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fr-FR" sz="1600" i="1" dirty="0" smtClean="0"/>
              <a:t>&lt;</a:t>
            </a:r>
            <a:r>
              <a:rPr lang="fr-FR" sz="1600" i="1" dirty="0" err="1"/>
              <a:t>int:channel</a:t>
            </a:r>
            <a:r>
              <a:rPr lang="fr-FR" sz="1600" i="1" dirty="0"/>
              <a:t> </a:t>
            </a:r>
            <a:r>
              <a:rPr lang="fr-FR" sz="1600" i="1" dirty="0" smtClean="0"/>
              <a:t> id = "</a:t>
            </a:r>
            <a:r>
              <a:rPr lang="fr-FR" sz="1600" i="1" dirty="0" err="1"/>
              <a:t>queueChannel</a:t>
            </a:r>
            <a:r>
              <a:rPr lang="fr-FR" sz="1600" i="1" dirty="0"/>
              <a:t>"&gt;</a:t>
            </a:r>
            <a:r>
              <a:rPr lang="fr-FR" sz="1600" dirty="0"/>
              <a:t> 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	</a:t>
            </a:r>
            <a:r>
              <a:rPr lang="fr-FR" sz="1600" i="1" dirty="0" smtClean="0"/>
              <a:t>&lt;queue/&gt;</a:t>
            </a:r>
            <a:br>
              <a:rPr lang="fr-FR" sz="1600" i="1" dirty="0" smtClean="0"/>
            </a:br>
            <a:r>
              <a:rPr lang="fr-FR" sz="1600" i="1" dirty="0" smtClean="0"/>
              <a:t>&lt;/</a:t>
            </a:r>
            <a:r>
              <a:rPr lang="fr-FR" sz="1600" i="1" dirty="0" err="1"/>
              <a:t>int:channel</a:t>
            </a:r>
            <a:r>
              <a:rPr lang="fr-FR" sz="1600" i="1" dirty="0" smtClean="0"/>
              <a:t>&gt;</a:t>
            </a:r>
            <a:br>
              <a:rPr lang="fr-FR" sz="1600" i="1" dirty="0" smtClean="0"/>
            </a:br>
            <a:endParaRPr lang="en-US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Message Channel implementations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9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82521" y="1988840"/>
            <a:ext cx="88392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/>
              <a:t>PriorityChannel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allows for messages to be ordered within the channel based upon a priority.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 id = "</a:t>
            </a:r>
            <a:r>
              <a:rPr lang="en-US" sz="1600" i="1" dirty="0" err="1"/>
              <a:t>priorityChannel</a:t>
            </a:r>
            <a:r>
              <a:rPr lang="en-US" sz="1600" i="1" dirty="0"/>
              <a:t>"  </a:t>
            </a:r>
            <a:r>
              <a:rPr lang="en-US" sz="1600" i="1" dirty="0" err="1"/>
              <a:t>datatype</a:t>
            </a:r>
            <a:r>
              <a:rPr lang="en-US" sz="1600" i="1" dirty="0"/>
              <a:t> = "</a:t>
            </a:r>
            <a:r>
              <a:rPr lang="en-US" sz="1600" i="1" dirty="0" err="1"/>
              <a:t>example.Widget</a:t>
            </a:r>
            <a:r>
              <a:rPr lang="en-US" sz="1600" i="1" dirty="0"/>
              <a:t>"&gt; </a:t>
            </a:r>
            <a:br>
              <a:rPr lang="en-US" sz="1600" i="1" dirty="0"/>
            </a:br>
            <a:r>
              <a:rPr lang="en-US" sz="1600" i="1" dirty="0"/>
              <a:t>	&lt;</a:t>
            </a:r>
            <a:r>
              <a:rPr lang="en-US" sz="1600" i="1" dirty="0" err="1"/>
              <a:t>int:priority-queue</a:t>
            </a:r>
            <a:r>
              <a:rPr lang="en-US" sz="1600" i="1" dirty="0"/>
              <a:t>  comparator = "</a:t>
            </a:r>
            <a:r>
              <a:rPr lang="en-US" sz="1600" i="1" dirty="0" err="1"/>
              <a:t>widgetComparator</a:t>
            </a:r>
            <a:r>
              <a:rPr lang="en-US" sz="1600" i="1" dirty="0"/>
              <a:t>"  capacity = "10"/&gt; </a:t>
            </a:r>
            <a:br>
              <a:rPr lang="en-US" sz="1600" i="1" dirty="0"/>
            </a:br>
            <a:r>
              <a:rPr lang="en-US" sz="1600" i="1" dirty="0"/>
              <a:t>&lt;/</a:t>
            </a:r>
            <a:r>
              <a:rPr lang="en-US" sz="1600" i="1" dirty="0" err="1"/>
              <a:t>int:channel</a:t>
            </a:r>
            <a:r>
              <a:rPr lang="en-US" sz="1600" i="1" dirty="0"/>
              <a:t>&gt;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RendezvouzChannel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a "direct-handoff" scenario where a sender will block until another party invokes the channel's </a:t>
            </a:r>
            <a:r>
              <a:rPr lang="en-US" sz="1600" i="1" dirty="0"/>
              <a:t>receive()</a:t>
            </a:r>
            <a:r>
              <a:rPr lang="en-US" sz="1600" dirty="0"/>
              <a:t> </a:t>
            </a:r>
            <a:r>
              <a:rPr lang="en-US" sz="1600" dirty="0" smtClean="0"/>
              <a:t>method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fr-FR" sz="1600" i="1" dirty="0"/>
              <a:t>&lt;</a:t>
            </a:r>
            <a:r>
              <a:rPr lang="fr-FR" sz="1600" i="1" dirty="0" err="1"/>
              <a:t>int:channel</a:t>
            </a:r>
            <a:r>
              <a:rPr lang="fr-FR" sz="1600" i="1" dirty="0"/>
              <a:t> </a:t>
            </a:r>
            <a:r>
              <a:rPr lang="fr-FR" sz="1600" i="1" dirty="0" smtClean="0"/>
              <a:t> id = "</a:t>
            </a:r>
            <a:r>
              <a:rPr lang="fr-FR" sz="1600" i="1" dirty="0" err="1" smtClean="0"/>
              <a:t>rendezvousChannel</a:t>
            </a:r>
            <a:r>
              <a:rPr lang="fr-FR" sz="1600" i="1" dirty="0"/>
              <a:t>"/&gt; </a:t>
            </a:r>
            <a:r>
              <a:rPr lang="fr-FR" sz="1600" i="1" dirty="0" smtClean="0"/>
              <a:t/>
            </a:r>
            <a:br>
              <a:rPr lang="fr-FR" sz="1600" i="1" dirty="0" smtClean="0"/>
            </a:br>
            <a:r>
              <a:rPr lang="fr-FR" sz="1600" i="1" dirty="0" smtClean="0"/>
              <a:t>	&lt;</a:t>
            </a:r>
            <a:r>
              <a:rPr lang="fr-FR" sz="1600" i="1" dirty="0" err="1"/>
              <a:t>int:rendezvous-queue</a:t>
            </a:r>
            <a:r>
              <a:rPr lang="fr-FR" sz="1600" i="1" dirty="0"/>
              <a:t>/&gt; </a:t>
            </a:r>
            <a:r>
              <a:rPr lang="fr-FR" sz="1600" i="1" dirty="0" smtClean="0"/>
              <a:t/>
            </a:r>
            <a:br>
              <a:rPr lang="fr-FR" sz="1600" i="1" dirty="0" smtClean="0"/>
            </a:br>
            <a:r>
              <a:rPr lang="fr-FR" sz="1600" i="1" dirty="0" smtClean="0"/>
              <a:t>&lt;/</a:t>
            </a:r>
            <a:r>
              <a:rPr lang="fr-FR" sz="1600" i="1" dirty="0" err="1"/>
              <a:t>int:channel</a:t>
            </a:r>
            <a:r>
              <a:rPr lang="fr-FR" sz="1600" i="1" dirty="0" smtClean="0"/>
              <a:t>&gt;</a:t>
            </a:r>
            <a:br>
              <a:rPr lang="fr-FR" sz="1600" i="1" dirty="0" smtClean="0"/>
            </a:br>
            <a:endParaRPr lang="en-US" sz="1600" i="1" dirty="0" smtClean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Message Channel implementations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84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0" y="1723310"/>
            <a:ext cx="8839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public interface </a:t>
            </a:r>
            <a:r>
              <a:rPr lang="en-US" sz="1600" dirty="0" err="1"/>
              <a:t>ChannelInterceptor</a:t>
            </a:r>
            <a:r>
              <a:rPr lang="en-US" sz="1600" dirty="0"/>
              <a:t> {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Message</a:t>
            </a:r>
            <a:r>
              <a:rPr lang="en-US" sz="1600" dirty="0"/>
              <a:t>&lt;?&gt; </a:t>
            </a:r>
            <a:r>
              <a:rPr lang="en-US" sz="1600" dirty="0" err="1" smtClean="0"/>
              <a:t>preSend</a:t>
            </a:r>
            <a:r>
              <a:rPr lang="en-US" sz="1600" dirty="0" smtClean="0"/>
              <a:t> (</a:t>
            </a:r>
            <a:r>
              <a:rPr lang="en-US" sz="1600" dirty="0"/>
              <a:t>Message&lt;?&gt; message, </a:t>
            </a:r>
            <a:r>
              <a:rPr lang="en-US" sz="1600" dirty="0" err="1"/>
              <a:t>MessageChannel</a:t>
            </a:r>
            <a:r>
              <a:rPr lang="en-US" sz="1600" dirty="0"/>
              <a:t> channel);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void </a:t>
            </a:r>
            <a:r>
              <a:rPr lang="en-US" sz="1600" dirty="0" err="1" smtClean="0"/>
              <a:t>postSend</a:t>
            </a:r>
            <a:r>
              <a:rPr lang="en-US" sz="1600" dirty="0" smtClean="0"/>
              <a:t> (</a:t>
            </a:r>
            <a:r>
              <a:rPr lang="en-US" sz="1600" dirty="0"/>
              <a:t>Message&lt;?&gt; message, </a:t>
            </a:r>
            <a:r>
              <a:rPr lang="en-US" sz="1600" dirty="0" err="1"/>
              <a:t>MessageChannel</a:t>
            </a:r>
            <a:r>
              <a:rPr lang="en-US" sz="1600" dirty="0"/>
              <a:t> channel, </a:t>
            </a:r>
            <a:r>
              <a:rPr lang="en-US" sz="1600" dirty="0" err="1"/>
              <a:t>boolean</a:t>
            </a:r>
            <a:r>
              <a:rPr lang="en-US" sz="1600" dirty="0"/>
              <a:t> sent);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preReceive</a:t>
            </a:r>
            <a:r>
              <a:rPr lang="en-US" sz="1600" dirty="0" smtClean="0"/>
              <a:t> (</a:t>
            </a:r>
            <a:r>
              <a:rPr lang="en-US" sz="1600" dirty="0" err="1"/>
              <a:t>MessageChannel</a:t>
            </a:r>
            <a:r>
              <a:rPr lang="en-US" sz="1600" dirty="0"/>
              <a:t> channel);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Message</a:t>
            </a:r>
            <a:r>
              <a:rPr lang="en-US" sz="1600" dirty="0"/>
              <a:t>&lt;?&gt; </a:t>
            </a:r>
            <a:r>
              <a:rPr lang="en-US" sz="1600" dirty="0" err="1"/>
              <a:t>postReceive</a:t>
            </a:r>
            <a:r>
              <a:rPr lang="en-US" sz="1600" dirty="0"/>
              <a:t>(Message&lt;?&gt; message, </a:t>
            </a:r>
            <a:r>
              <a:rPr lang="en-US" sz="1600" dirty="0" err="1"/>
              <a:t>MessageChannel</a:t>
            </a:r>
            <a:r>
              <a:rPr lang="en-US" sz="1600" dirty="0"/>
              <a:t> channel);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/>
              <a:t>}</a:t>
            </a:r>
            <a:br>
              <a:rPr lang="en-US" sz="1600" dirty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</a:t>
            </a:r>
            <a:r>
              <a:rPr lang="en-US" sz="1600" i="1" dirty="0" smtClean="0"/>
              <a:t>id = "</a:t>
            </a:r>
            <a:r>
              <a:rPr lang="en-US" sz="1600" i="1" dirty="0" err="1"/>
              <a:t>exampleChannel</a:t>
            </a:r>
            <a:r>
              <a:rPr lang="en-US" sz="1600" i="1" dirty="0"/>
              <a:t>"&gt;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&lt;</a:t>
            </a:r>
            <a:r>
              <a:rPr lang="en-US" sz="1600" i="1" dirty="0" err="1"/>
              <a:t>int:interceptors</a:t>
            </a:r>
            <a:r>
              <a:rPr lang="en-US" sz="1600" i="1" dirty="0"/>
              <a:t>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	&lt;</a:t>
            </a:r>
            <a:r>
              <a:rPr lang="en-US" sz="1600" i="1" dirty="0"/>
              <a:t>ref </a:t>
            </a:r>
            <a:r>
              <a:rPr lang="en-US" sz="1600" i="1" dirty="0" smtClean="0"/>
              <a:t>bean = "</a:t>
            </a:r>
            <a:r>
              <a:rPr lang="en-US" sz="1600" i="1" dirty="0" err="1"/>
              <a:t>trafficMonitoringInterceptor</a:t>
            </a:r>
            <a:r>
              <a:rPr lang="en-US" sz="1600" i="1" dirty="0"/>
              <a:t>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&lt;/</a:t>
            </a:r>
            <a:r>
              <a:rPr lang="en-US" sz="1600" i="1" dirty="0" err="1"/>
              <a:t>int:interceptors</a:t>
            </a:r>
            <a:r>
              <a:rPr lang="en-US" sz="1600" i="1" dirty="0"/>
              <a:t>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&lt;/</a:t>
            </a:r>
            <a:r>
              <a:rPr lang="en-US" sz="1600" i="1" dirty="0" err="1"/>
              <a:t>int:channel</a:t>
            </a:r>
            <a:r>
              <a:rPr lang="en-US" sz="1600" i="1" dirty="0" smtClean="0"/>
              <a:t>&gt;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int:channel-interceptor</a:t>
            </a:r>
            <a:r>
              <a:rPr lang="en-US" sz="1600" i="1" dirty="0"/>
              <a:t> </a:t>
            </a:r>
            <a:r>
              <a:rPr lang="en-US" sz="1600" i="1" dirty="0" smtClean="0"/>
              <a:t> ref = "</a:t>
            </a:r>
            <a:r>
              <a:rPr lang="en-US" sz="1600" i="1" dirty="0" err="1"/>
              <a:t>myInterceptor</a:t>
            </a:r>
            <a:r>
              <a:rPr lang="en-US" sz="1600" i="1" dirty="0"/>
              <a:t>" </a:t>
            </a:r>
            <a:r>
              <a:rPr lang="en-US" sz="1600" i="1" dirty="0" smtClean="0"/>
              <a:t> pattern = "</a:t>
            </a:r>
            <a:r>
              <a:rPr lang="en-US" sz="1600" i="1" dirty="0"/>
              <a:t>input*, bar*, foo" </a:t>
            </a:r>
            <a:r>
              <a:rPr lang="en-US" sz="1600" i="1" dirty="0" smtClean="0"/>
              <a:t> order = "3</a:t>
            </a:r>
            <a:r>
              <a:rPr lang="en-US" sz="1600" i="1" dirty="0"/>
              <a:t>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/>
              <a:t>bean </a:t>
            </a:r>
            <a:r>
              <a:rPr lang="en-US" sz="1600" i="1" dirty="0" smtClean="0"/>
              <a:t> id = "</a:t>
            </a:r>
            <a:r>
              <a:rPr lang="en-US" sz="1600" i="1" dirty="0" err="1"/>
              <a:t>myInterceptor</a:t>
            </a:r>
            <a:r>
              <a:rPr lang="en-US" sz="1600" i="1" dirty="0"/>
              <a:t>"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foo.barSampleInterceptor</a:t>
            </a:r>
            <a:r>
              <a:rPr lang="en-US" sz="1600" i="1" dirty="0"/>
              <a:t>"/&gt;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Channel Interceptors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0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3789040"/>
            <a:ext cx="8839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Consumes </a:t>
            </a:r>
            <a:r>
              <a:rPr lang="en-US" sz="1600" dirty="0"/>
              <a:t>messages off the input channel and publishes the unmodified message to both output channels.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/>
              <a:t>in"&gt;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&lt;</a:t>
            </a:r>
            <a:r>
              <a:rPr lang="en-US" sz="1600" i="1" dirty="0" err="1"/>
              <a:t>int:interceptors</a:t>
            </a:r>
            <a:r>
              <a:rPr lang="en-US" sz="1600" i="1" dirty="0"/>
              <a:t>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	&lt;</a:t>
            </a:r>
            <a:r>
              <a:rPr lang="en-US" sz="1600" i="1" dirty="0" err="1"/>
              <a:t>int:wire-tap</a:t>
            </a:r>
            <a:r>
              <a:rPr lang="en-US" sz="1600" i="1" dirty="0"/>
              <a:t> </a:t>
            </a:r>
            <a:r>
              <a:rPr lang="en-US" sz="1600" i="1" dirty="0" smtClean="0"/>
              <a:t> channel = "</a:t>
            </a:r>
            <a:r>
              <a:rPr lang="en-US" sz="1600" i="1" dirty="0"/>
              <a:t>logger"/&gt;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&lt;/</a:t>
            </a:r>
            <a:r>
              <a:rPr lang="en-US" sz="1600" i="1" dirty="0" err="1"/>
              <a:t>int:interceptors</a:t>
            </a:r>
            <a:r>
              <a:rPr lang="en-US" sz="1600" i="1" dirty="0"/>
              <a:t>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&lt;/</a:t>
            </a:r>
            <a:r>
              <a:rPr lang="en-US" sz="1600" i="1" dirty="0" err="1"/>
              <a:t>int:channel</a:t>
            </a:r>
            <a:r>
              <a:rPr lang="en-US" sz="1600" i="1" dirty="0"/>
              <a:t>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int:logging-channel-adapter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/>
              <a:t>logger" </a:t>
            </a:r>
            <a:r>
              <a:rPr lang="en-US" sz="1600" i="1" dirty="0" smtClean="0"/>
              <a:t> level</a:t>
            </a:r>
            <a:r>
              <a:rPr lang="en-US" sz="1600" i="1" dirty="0"/>
              <a:t>="DEBUG"/&gt;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Wire Tap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857750" cy="172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80" y="1700808"/>
            <a:ext cx="227122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2852936"/>
            <a:ext cx="8839200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Connects </a:t>
            </a:r>
            <a:r>
              <a:rPr lang="en-US" sz="1600" dirty="0"/>
              <a:t>two Message Channels or Channel </a:t>
            </a:r>
            <a:r>
              <a:rPr lang="en-US" sz="1600" dirty="0" smtClean="0"/>
              <a:t>Adapters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Another valid use for a Messaging Bridge is to connect two different </a:t>
            </a:r>
            <a:r>
              <a:rPr lang="en-US" sz="1600" dirty="0" smtClean="0"/>
              <a:t>systems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int:bridge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/>
              <a:t>input" </a:t>
            </a:r>
            <a:r>
              <a:rPr lang="en-US" sz="1600" i="1" dirty="0" smtClean="0"/>
              <a:t>output-channel = "</a:t>
            </a:r>
            <a:r>
              <a:rPr lang="en-US" sz="1600" i="1" dirty="0"/>
              <a:t>output</a:t>
            </a:r>
            <a:r>
              <a:rPr lang="en-US" sz="1600" i="1" dirty="0" smtClean="0"/>
              <a:t>"/&gt;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int:bridge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pollable</a:t>
            </a:r>
            <a:r>
              <a:rPr lang="en-US" sz="1600" i="1" dirty="0"/>
              <a:t>" </a:t>
            </a:r>
            <a:r>
              <a:rPr lang="en-US" sz="1600" i="1" dirty="0" smtClean="0"/>
              <a:t> output-channel = "</a:t>
            </a:r>
            <a:r>
              <a:rPr lang="en-US" sz="1600" i="1" dirty="0" err="1"/>
              <a:t>subscribable</a:t>
            </a:r>
            <a:r>
              <a:rPr lang="en-US" sz="1600" i="1" dirty="0"/>
              <a:t>"&gt;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int:poller</a:t>
            </a:r>
            <a:r>
              <a:rPr lang="en-US" sz="1600" i="1" dirty="0"/>
              <a:t> </a:t>
            </a:r>
            <a:r>
              <a:rPr lang="en-US" sz="1600" i="1" dirty="0" smtClean="0"/>
              <a:t> max-messages-per-poll = "</a:t>
            </a:r>
            <a:r>
              <a:rPr lang="en-US" sz="1600" i="1" dirty="0"/>
              <a:t>10" </a:t>
            </a:r>
            <a:r>
              <a:rPr lang="en-US" sz="1600" i="1" dirty="0" smtClean="0"/>
              <a:t> fixed-rate = "</a:t>
            </a:r>
            <a:r>
              <a:rPr lang="en-US" sz="1600" i="1" dirty="0"/>
              <a:t>5000"/&gt;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int:bridge</a:t>
            </a:r>
            <a:r>
              <a:rPr lang="en-US" sz="1600" i="1" dirty="0" smtClean="0"/>
              <a:t>&gt;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endParaRPr lang="en-US" sz="1600" i="1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Messaging Bridge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671961" cy="1191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2680751" cy="11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2266421"/>
            <a:ext cx="88392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Transformer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Filter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Router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Splitter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Aggregator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Service Activator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</a:rPr>
              <a:t>Channel Adapter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So how to implement endpoints with Spring Integration?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2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1556792"/>
            <a:ext cx="88392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int:transformer</a:t>
            </a:r>
            <a:r>
              <a:rPr lang="en-US" sz="1600" i="1" dirty="0"/>
              <a:t> id = "</a:t>
            </a:r>
            <a:r>
              <a:rPr lang="en-US" sz="1600" i="1" dirty="0" err="1"/>
              <a:t>testTransformer</a:t>
            </a:r>
            <a:r>
              <a:rPr lang="en-US" sz="1600" i="1" dirty="0"/>
              <a:t>" ref = "</a:t>
            </a:r>
            <a:r>
              <a:rPr lang="en-US" sz="1600" i="1" dirty="0" err="1"/>
              <a:t>testTransformerBean</a:t>
            </a:r>
            <a:r>
              <a:rPr lang="en-US" sz="1600" i="1" dirty="0"/>
              <a:t>" </a:t>
            </a:r>
            <a:br>
              <a:rPr lang="en-US" sz="1600" i="1" dirty="0"/>
            </a:br>
            <a:r>
              <a:rPr lang="en-US" sz="1600" i="1" dirty="0"/>
              <a:t>	input-channel = "</a:t>
            </a:r>
            <a:r>
              <a:rPr lang="en-US" sz="1600" i="1" dirty="0" err="1"/>
              <a:t>inChannel</a:t>
            </a:r>
            <a:r>
              <a:rPr lang="en-US" sz="1600" i="1" dirty="0"/>
              <a:t>" method = "transform" output-channel = "</a:t>
            </a:r>
            <a:r>
              <a:rPr lang="en-US" sz="1600" i="1" dirty="0" err="1"/>
              <a:t>outChannel</a:t>
            </a:r>
            <a:r>
              <a:rPr lang="en-US" sz="1600" i="1" dirty="0"/>
              <a:t>"/&gt; </a:t>
            </a:r>
            <a:br>
              <a:rPr lang="en-US" sz="1600" i="1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&lt;</a:t>
            </a:r>
            <a:r>
              <a:rPr lang="en-US" sz="1600" i="1" dirty="0" err="1"/>
              <a:t>beans:bean</a:t>
            </a:r>
            <a:r>
              <a:rPr lang="en-US" sz="1600" i="1" dirty="0"/>
              <a:t>  id = "</a:t>
            </a:r>
            <a:r>
              <a:rPr lang="en-US" sz="1600" i="1" dirty="0" err="1"/>
              <a:t>testTransformerBean</a:t>
            </a:r>
            <a:r>
              <a:rPr lang="en-US" sz="1600" i="1" dirty="0"/>
              <a:t>" class = "</a:t>
            </a:r>
            <a:r>
              <a:rPr lang="en-US" sz="1600" i="1" dirty="0" err="1"/>
              <a:t>org.foo.TestTransformer</a:t>
            </a:r>
            <a:r>
              <a:rPr lang="en-US" sz="1600" i="1" dirty="0"/>
              <a:t>" /&gt;</a:t>
            </a:r>
            <a:br>
              <a:rPr lang="en-US" sz="1600" i="1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/>
              <a:t>Out of the box: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&lt;</a:t>
            </a:r>
            <a:r>
              <a:rPr lang="en-US" sz="1600" i="1" dirty="0" err="1"/>
              <a:t>int:object-to-string-transformer</a:t>
            </a:r>
            <a:r>
              <a:rPr lang="en-US" sz="1600" i="1" dirty="0"/>
              <a:t>  input-channel="in"  output-channel="out"/&gt;</a:t>
            </a:r>
            <a:endParaRPr lang="en-US" altLang="en-US" sz="1600" i="1" dirty="0"/>
          </a:p>
          <a:p>
            <a:pPr>
              <a:spcBef>
                <a:spcPts val="600"/>
              </a:spcBef>
            </a:pP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Serialization / Deserialization: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int:payload-serializing-transformer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objectsIn</a:t>
            </a:r>
            <a:r>
              <a:rPr lang="en-US" sz="1600" i="1" dirty="0"/>
              <a:t>" </a:t>
            </a:r>
            <a:r>
              <a:rPr lang="en-US" sz="1600" i="1" dirty="0" smtClean="0"/>
              <a:t> output-channel = "</a:t>
            </a:r>
            <a:r>
              <a:rPr lang="en-US" sz="1600" i="1" dirty="0" err="1"/>
              <a:t>bytesOut</a:t>
            </a:r>
            <a:r>
              <a:rPr lang="en-US" sz="1600" i="1" dirty="0"/>
              <a:t>"/&gt; &lt;</a:t>
            </a:r>
            <a:r>
              <a:rPr lang="en-US" sz="1600" i="1" dirty="0" err="1"/>
              <a:t>int:payload-deserializing-transformer</a:t>
            </a:r>
            <a:r>
              <a:rPr lang="en-US" sz="1600" i="1" dirty="0"/>
              <a:t> </a:t>
            </a:r>
            <a:r>
              <a:rPr lang="en-US" sz="1600" i="1" dirty="0" smtClean="0"/>
              <a:t>input-channel= "</a:t>
            </a:r>
            <a:r>
              <a:rPr lang="en-US" sz="1600" i="1" dirty="0" err="1"/>
              <a:t>bytesIn</a:t>
            </a:r>
            <a:r>
              <a:rPr lang="en-US" sz="1600" i="1" dirty="0"/>
              <a:t>" </a:t>
            </a:r>
            <a:r>
              <a:rPr lang="en-US" sz="1600" i="1" dirty="0" smtClean="0"/>
              <a:t> output-channel = "</a:t>
            </a:r>
            <a:r>
              <a:rPr lang="en-US" sz="1600" i="1" dirty="0" err="1"/>
              <a:t>objectsOut</a:t>
            </a:r>
            <a:r>
              <a:rPr lang="en-US" sz="1600" i="1" dirty="0" smtClean="0"/>
              <a:t>"/&gt;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dirty="0" smtClean="0"/>
              <a:t>JSON (with Jackson </a:t>
            </a:r>
            <a:r>
              <a:rPr lang="en-US" sz="1600" dirty="0" err="1" smtClean="0"/>
              <a:t>ObjectMapper</a:t>
            </a:r>
            <a:r>
              <a:rPr lang="en-US" sz="1600" dirty="0" smtClean="0"/>
              <a:t>) :</a:t>
            </a:r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int:object-to-json-transformer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objectMapperInput</a:t>
            </a:r>
            <a:r>
              <a:rPr lang="en-US" sz="1600" i="1" dirty="0" smtClean="0"/>
              <a:t>"/&gt;</a:t>
            </a:r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int:json-to-object-transformer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objectMapperInput</a:t>
            </a:r>
            <a:r>
              <a:rPr lang="en-US" sz="1600" i="1" dirty="0"/>
              <a:t>"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type = "</a:t>
            </a:r>
            <a:r>
              <a:rPr lang="en-US" sz="1600" i="1" dirty="0" err="1"/>
              <a:t>foo.MyDomainObject</a:t>
            </a:r>
            <a:r>
              <a:rPr lang="en-US" sz="1600" i="1" dirty="0"/>
              <a:t>" </a:t>
            </a:r>
            <a:r>
              <a:rPr lang="en-US" sz="1600" i="1" dirty="0" smtClean="0"/>
              <a:t> object-mapper = "</a:t>
            </a:r>
            <a:r>
              <a:rPr lang="en-US" sz="1600" i="1" dirty="0" err="1"/>
              <a:t>customObjectMapper</a:t>
            </a:r>
            <a:r>
              <a:rPr lang="en-US" sz="1600" i="1" dirty="0"/>
              <a:t>"/&gt;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Transformer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32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2033849"/>
            <a:ext cx="8839200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public interface </a:t>
            </a:r>
            <a:r>
              <a:rPr lang="en-US" sz="1600" dirty="0" err="1"/>
              <a:t>MessageSelector</a:t>
            </a:r>
            <a:r>
              <a:rPr lang="en-US" sz="1600" dirty="0"/>
              <a:t> {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accept ( Message</a:t>
            </a:r>
            <a:r>
              <a:rPr lang="en-US" sz="1600" dirty="0"/>
              <a:t>&lt;?&gt; </a:t>
            </a:r>
            <a:r>
              <a:rPr lang="en-US" sz="1600" dirty="0" smtClean="0"/>
              <a:t>message ); 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int:filter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/>
              <a:t>input" </a:t>
            </a:r>
            <a:r>
              <a:rPr lang="en-US" sz="1600" i="1" dirty="0" smtClean="0"/>
              <a:t> ref = "</a:t>
            </a:r>
            <a:r>
              <a:rPr lang="en-US" sz="1600" i="1" dirty="0"/>
              <a:t>selector" </a:t>
            </a:r>
            <a:r>
              <a:rPr lang="en-US" sz="1600" i="1" dirty="0" smtClean="0"/>
              <a:t> output-channel = "</a:t>
            </a:r>
            <a:r>
              <a:rPr lang="en-US" sz="1600" i="1" dirty="0"/>
              <a:t>output"/&gt;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/>
              <a:t>bean </a:t>
            </a:r>
            <a:r>
              <a:rPr lang="en-US" sz="1600" i="1" dirty="0" smtClean="0"/>
              <a:t> id = "</a:t>
            </a:r>
            <a:r>
              <a:rPr lang="en-US" sz="1600" i="1" dirty="0"/>
              <a:t>selector"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example.MessageSelectorImpl</a:t>
            </a:r>
            <a:r>
              <a:rPr lang="en-US" sz="1600" i="1" dirty="0" smtClean="0"/>
              <a:t>"/&gt;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/>
              <a:t>&lt;</a:t>
            </a:r>
            <a:r>
              <a:rPr lang="en-US" sz="1600" i="1" dirty="0" err="1"/>
              <a:t>int:filter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/>
              <a:t>input" </a:t>
            </a:r>
            <a:r>
              <a:rPr lang="en-US" sz="1600" i="1" dirty="0" smtClean="0"/>
              <a:t> output-channel = "</a:t>
            </a:r>
            <a:r>
              <a:rPr lang="en-US" sz="1600" i="1" dirty="0"/>
              <a:t>output" </a:t>
            </a:r>
            <a:r>
              <a:rPr lang="en-US" sz="1600" i="1" dirty="0" smtClean="0"/>
              <a:t> ref = "</a:t>
            </a:r>
            <a:r>
              <a:rPr lang="en-US" sz="1600" i="1" dirty="0" err="1"/>
              <a:t>exampleObject</a:t>
            </a:r>
            <a:r>
              <a:rPr lang="en-US" sz="1600" i="1" dirty="0"/>
              <a:t>" </a:t>
            </a:r>
            <a:r>
              <a:rPr lang="en-US" sz="1600" i="1" dirty="0" smtClean="0"/>
              <a:t> </a:t>
            </a:r>
            <a:br>
              <a:rPr lang="en-US" sz="1600" i="1" dirty="0" smtClean="0"/>
            </a:br>
            <a:r>
              <a:rPr lang="en-US" sz="1600" i="1" dirty="0" smtClean="0"/>
              <a:t>	method = "</a:t>
            </a:r>
            <a:r>
              <a:rPr lang="en-US" sz="1600" i="1" dirty="0" err="1"/>
              <a:t>someBooleanReturningMethod</a:t>
            </a:r>
            <a:r>
              <a:rPr lang="en-US" sz="1600" i="1" dirty="0"/>
              <a:t>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/>
              <a:t>bean </a:t>
            </a:r>
            <a:r>
              <a:rPr lang="en-US" sz="1600" i="1" dirty="0" smtClean="0"/>
              <a:t> id = "</a:t>
            </a:r>
            <a:r>
              <a:rPr lang="en-US" sz="1600" i="1" dirty="0" err="1"/>
              <a:t>exampleObject</a:t>
            </a:r>
            <a:r>
              <a:rPr lang="en-US" sz="1600" i="1" dirty="0"/>
              <a:t>"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example.SomeObject</a:t>
            </a:r>
            <a:r>
              <a:rPr lang="en-US" sz="1600" i="1" dirty="0"/>
              <a:t>"/&gt;</a:t>
            </a:r>
          </a:p>
          <a:p>
            <a:pPr>
              <a:spcBef>
                <a:spcPts val="600"/>
              </a:spcBef>
            </a:pPr>
            <a:endParaRPr lang="en-US" sz="1600" i="1" dirty="0" smtClean="0"/>
          </a:p>
          <a:p>
            <a:pPr>
              <a:spcBef>
                <a:spcPts val="600"/>
              </a:spcBef>
            </a:pPr>
            <a:endParaRPr lang="en-US" sz="1600" i="1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Filter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7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2578965"/>
            <a:ext cx="883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Pipes-and-Filters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773"/>
            <a:ext cx="8824146" cy="141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1088" y="386577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Pipe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5301" y="385896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03742" y="385896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5301" y="486861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Message Channel </a:t>
            </a:r>
            <a:r>
              <a:rPr lang="en-US" dirty="0" smtClean="0"/>
              <a:t>decouples </a:t>
            </a:r>
            <a:r>
              <a:rPr lang="en-US" dirty="0"/>
              <a:t>the messaging components,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also provides </a:t>
            </a:r>
            <a:r>
              <a:rPr lang="en-US" dirty="0" smtClean="0"/>
              <a:t>a </a:t>
            </a:r>
            <a:r>
              <a:rPr lang="en-US" dirty="0"/>
              <a:t>convenient point for interception and monitoring of Messages.</a:t>
            </a:r>
          </a:p>
        </p:txBody>
      </p:sp>
    </p:spTree>
    <p:extLst>
      <p:ext uri="{BB962C8B-B14F-4D97-AF65-F5344CB8AC3E}">
        <p14:creationId xmlns:p14="http://schemas.microsoft.com/office/powerpoint/2010/main" val="3602051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1556792"/>
            <a:ext cx="88392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int:payload-type-router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routingChannel</a:t>
            </a:r>
            <a:r>
              <a:rPr lang="en-US" sz="1600" i="1" dirty="0"/>
              <a:t>"&gt;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int:mapping</a:t>
            </a:r>
            <a:r>
              <a:rPr lang="en-US" sz="1600" i="1" dirty="0"/>
              <a:t> </a:t>
            </a:r>
            <a:r>
              <a:rPr lang="en-US" sz="1600" i="1" dirty="0" smtClean="0"/>
              <a:t> type = "</a:t>
            </a:r>
            <a:r>
              <a:rPr lang="en-US" sz="1600" i="1" dirty="0" err="1"/>
              <a:t>java.lang.String</a:t>
            </a:r>
            <a:r>
              <a:rPr lang="en-US" sz="1600" i="1" dirty="0"/>
              <a:t>" </a:t>
            </a:r>
            <a:r>
              <a:rPr lang="en-US" sz="1600" i="1" dirty="0" smtClean="0"/>
              <a:t> channel = "</a:t>
            </a:r>
            <a:r>
              <a:rPr lang="en-US" sz="1600" i="1" dirty="0" err="1"/>
              <a:t>stringChannel</a:t>
            </a:r>
            <a:r>
              <a:rPr lang="en-US" sz="1600" i="1" dirty="0"/>
              <a:t>" /&gt;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int:mapping</a:t>
            </a:r>
            <a:r>
              <a:rPr lang="en-US" sz="1600" i="1" dirty="0"/>
              <a:t> </a:t>
            </a:r>
            <a:r>
              <a:rPr lang="en-US" sz="1600" i="1" dirty="0" smtClean="0"/>
              <a:t> type = "</a:t>
            </a:r>
            <a:r>
              <a:rPr lang="en-US" sz="1600" i="1" dirty="0" err="1"/>
              <a:t>java.lang.Integer</a:t>
            </a:r>
            <a:r>
              <a:rPr lang="en-US" sz="1600" i="1" dirty="0"/>
              <a:t>" </a:t>
            </a:r>
            <a:r>
              <a:rPr lang="en-US" sz="1600" i="1" dirty="0" smtClean="0"/>
              <a:t> channel = "</a:t>
            </a:r>
            <a:r>
              <a:rPr lang="en-US" sz="1600" i="1" dirty="0" err="1"/>
              <a:t>integerChannel</a:t>
            </a:r>
            <a:r>
              <a:rPr lang="en-US" sz="1600" i="1" dirty="0"/>
              <a:t>" 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int:payload-type-router</a:t>
            </a:r>
            <a:r>
              <a:rPr lang="en-US" sz="1600" i="1" dirty="0" smtClean="0"/>
              <a:t>&gt;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 smtClean="0"/>
              <a:t>int:header-value-router</a:t>
            </a:r>
            <a:r>
              <a:rPr lang="en-US" sz="1600" i="1" dirty="0" smtClean="0"/>
              <a:t>  input-channel = "</a:t>
            </a:r>
            <a:r>
              <a:rPr lang="en-US" sz="1600" i="1" dirty="0" err="1"/>
              <a:t>routingChannel</a:t>
            </a:r>
            <a:r>
              <a:rPr lang="en-US" sz="1600" i="1" dirty="0"/>
              <a:t>" </a:t>
            </a:r>
            <a:r>
              <a:rPr lang="en-US" sz="1600" i="1" dirty="0" smtClean="0"/>
              <a:t> header-name = “</a:t>
            </a:r>
            <a:r>
              <a:rPr lang="en-US" sz="1600" i="1" dirty="0" err="1" smtClean="0"/>
              <a:t>routeHeader</a:t>
            </a:r>
            <a:r>
              <a:rPr lang="en-US" sz="1600" i="1" dirty="0"/>
              <a:t>"&gt;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int:mapping</a:t>
            </a:r>
            <a:r>
              <a:rPr lang="en-US" sz="1600" i="1" dirty="0"/>
              <a:t> </a:t>
            </a:r>
            <a:r>
              <a:rPr lang="en-US" sz="1600" i="1" dirty="0" smtClean="0"/>
              <a:t> value = "</a:t>
            </a:r>
            <a:r>
              <a:rPr lang="en-US" sz="1600" i="1" dirty="0" err="1"/>
              <a:t>someHeaderValue</a:t>
            </a:r>
            <a:r>
              <a:rPr lang="en-US" sz="1600" i="1" dirty="0"/>
              <a:t>" </a:t>
            </a:r>
            <a:r>
              <a:rPr lang="en-US" sz="1600" i="1" dirty="0" smtClean="0"/>
              <a:t> channel = "</a:t>
            </a:r>
            <a:r>
              <a:rPr lang="en-US" sz="1600" i="1" dirty="0" err="1"/>
              <a:t>channelA</a:t>
            </a:r>
            <a:r>
              <a:rPr lang="en-US" sz="1600" i="1" dirty="0"/>
              <a:t>" /&gt;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int:mapping</a:t>
            </a:r>
            <a:r>
              <a:rPr lang="en-US" sz="1600" i="1" dirty="0"/>
              <a:t> </a:t>
            </a:r>
            <a:r>
              <a:rPr lang="en-US" sz="1600" i="1" dirty="0" smtClean="0"/>
              <a:t> value = "</a:t>
            </a:r>
            <a:r>
              <a:rPr lang="en-US" sz="1600" i="1" dirty="0" err="1"/>
              <a:t>someOtherHeaderValue</a:t>
            </a:r>
            <a:r>
              <a:rPr lang="en-US" sz="1600" i="1" dirty="0"/>
              <a:t>" </a:t>
            </a:r>
            <a:r>
              <a:rPr lang="en-US" sz="1600" i="1" dirty="0" smtClean="0"/>
              <a:t> channel = "</a:t>
            </a:r>
            <a:r>
              <a:rPr lang="en-US" sz="1600" i="1" dirty="0" err="1"/>
              <a:t>channelB</a:t>
            </a:r>
            <a:r>
              <a:rPr lang="en-US" sz="1600" i="1" dirty="0"/>
              <a:t>" 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int:header-value-router</a:t>
            </a:r>
            <a:r>
              <a:rPr lang="en-US" sz="1600" i="1" dirty="0" smtClean="0"/>
              <a:t>&gt;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int:router</a:t>
            </a:r>
            <a:r>
              <a:rPr lang="en-US" sz="1600" i="1" dirty="0"/>
              <a:t> </a:t>
            </a:r>
            <a:r>
              <a:rPr lang="en-US" sz="1600" i="1" dirty="0" smtClean="0"/>
              <a:t> method = "</a:t>
            </a:r>
            <a:r>
              <a:rPr lang="en-US" sz="1600" i="1" dirty="0" err="1"/>
              <a:t>someMethod</a:t>
            </a:r>
            <a:r>
              <a:rPr lang="en-US" sz="1600" i="1" dirty="0"/>
              <a:t>" </a:t>
            </a:r>
            <a:r>
              <a:rPr lang="en-US" sz="1600" i="1" dirty="0" smtClean="0"/>
              <a:t> input-channel = "input" </a:t>
            </a:r>
            <a:br>
              <a:rPr lang="en-US" sz="1600" i="1" dirty="0" smtClean="0"/>
            </a:br>
            <a:r>
              <a:rPr lang="en-US" sz="1600" i="1" dirty="0" smtClean="0"/>
              <a:t>		default-output-channel = "</a:t>
            </a:r>
            <a:r>
              <a:rPr lang="en-US" sz="1600" i="1" dirty="0" err="1" smtClean="0"/>
              <a:t>defaultOutput</a:t>
            </a:r>
            <a:r>
              <a:rPr lang="en-US" sz="1600" i="1" dirty="0" smtClean="0"/>
              <a:t>"&gt; </a:t>
            </a:r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beans:bean</a:t>
            </a:r>
            <a:r>
              <a:rPr lang="en-US" sz="1600" i="1" dirty="0"/>
              <a:t>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org.foo.MyCustomRouter</a:t>
            </a:r>
            <a:r>
              <a:rPr lang="en-US" sz="1600" i="1" dirty="0"/>
              <a:t>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int:router</a:t>
            </a:r>
            <a:r>
              <a:rPr lang="en-US" sz="1600" i="1" dirty="0"/>
              <a:t>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Router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8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00771" y="1717301"/>
            <a:ext cx="8839200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 err="1"/>
              <a:t>inputChannel</a:t>
            </a:r>
            <a:r>
              <a:rPr lang="en-US" sz="1600" i="1" dirty="0"/>
              <a:t>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int:splitter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/>
              <a:t>splitter"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ref = "</a:t>
            </a:r>
            <a:r>
              <a:rPr lang="en-US" sz="1600" i="1" dirty="0" err="1"/>
              <a:t>splitterBean</a:t>
            </a:r>
            <a:r>
              <a:rPr lang="en-US" sz="1600" i="1" dirty="0"/>
              <a:t>"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method = "</a:t>
            </a:r>
            <a:r>
              <a:rPr lang="en-US" sz="1600" i="1" dirty="0"/>
              <a:t>split"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input-channel = "</a:t>
            </a:r>
            <a:r>
              <a:rPr lang="en-US" sz="1600" i="1" dirty="0" err="1"/>
              <a:t>inputChannel</a:t>
            </a:r>
            <a:r>
              <a:rPr lang="en-US" sz="1600" i="1" dirty="0"/>
              <a:t>"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output-channel = "</a:t>
            </a:r>
            <a:r>
              <a:rPr lang="en-US" sz="1600" i="1" dirty="0" err="1"/>
              <a:t>outputChannel</a:t>
            </a:r>
            <a:r>
              <a:rPr lang="en-US" sz="1600" i="1" dirty="0"/>
              <a:t>" 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int:channel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 err="1"/>
              <a:t>outputChannel</a:t>
            </a:r>
            <a:r>
              <a:rPr lang="en-US" sz="1600" i="1" dirty="0"/>
              <a:t>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beans:bean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 err="1"/>
              <a:t>splitterBean</a:t>
            </a:r>
            <a:r>
              <a:rPr lang="en-US" sz="1600" i="1" dirty="0"/>
              <a:t>"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sample.PojoSplitter</a:t>
            </a:r>
            <a:r>
              <a:rPr lang="en-US" sz="1600" i="1" dirty="0"/>
              <a:t>"/&gt;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Splitter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14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32268" y="1700808"/>
            <a:ext cx="88392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public class Waiter </a:t>
            </a:r>
            <a:r>
              <a:rPr lang="en-US" sz="1600" dirty="0" smtClean="0"/>
              <a:t>{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</a:t>
            </a:r>
            <a:r>
              <a:rPr lang="en-US" sz="1600" dirty="0"/>
              <a:t>...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@</a:t>
            </a:r>
            <a:r>
              <a:rPr lang="en-US" sz="1600" i="1" dirty="0"/>
              <a:t>Aggregator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public </a:t>
            </a:r>
            <a:r>
              <a:rPr lang="en-US" sz="1600" dirty="0"/>
              <a:t>Delivery </a:t>
            </a:r>
            <a:r>
              <a:rPr lang="en-US" sz="1600" dirty="0" err="1"/>
              <a:t>aggregatingMethod</a:t>
            </a:r>
            <a:r>
              <a:rPr lang="en-US" sz="1600" dirty="0"/>
              <a:t>(List&lt;</a:t>
            </a:r>
            <a:r>
              <a:rPr lang="en-US" sz="1600" dirty="0" err="1"/>
              <a:t>OrderItem</a:t>
            </a:r>
            <a:r>
              <a:rPr lang="en-US" sz="1600" dirty="0"/>
              <a:t>&gt; items) { ... }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@</a:t>
            </a:r>
            <a:r>
              <a:rPr lang="en-US" sz="1600" i="1" dirty="0" err="1"/>
              <a:t>ReleaseStrategy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releaseChecker</a:t>
            </a:r>
            <a:r>
              <a:rPr lang="en-US" sz="1600" dirty="0"/>
              <a:t>(List&lt;Message&lt;?&gt;&gt; messages) { ... } 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@</a:t>
            </a:r>
            <a:r>
              <a:rPr lang="en-US" sz="1600" i="1" dirty="0" err="1"/>
              <a:t>CorrelationStrategy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public </a:t>
            </a:r>
            <a:r>
              <a:rPr lang="en-US" sz="1600" dirty="0"/>
              <a:t>String </a:t>
            </a:r>
            <a:r>
              <a:rPr lang="en-US" sz="1600" dirty="0" err="1"/>
              <a:t>correlateBy</a:t>
            </a:r>
            <a:r>
              <a:rPr lang="en-US" sz="1600" dirty="0"/>
              <a:t>(</a:t>
            </a:r>
            <a:r>
              <a:rPr lang="en-US" sz="1600" dirty="0" err="1"/>
              <a:t>OrderItem</a:t>
            </a:r>
            <a:r>
              <a:rPr lang="en-US" sz="1600" dirty="0"/>
              <a:t> item) { ... }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&lt;aggregator </a:t>
            </a:r>
            <a:r>
              <a:rPr lang="en-US" sz="1600" i="1" dirty="0" smtClean="0"/>
              <a:t> input-channel = "</a:t>
            </a:r>
            <a:r>
              <a:rPr lang="en-US" sz="1600" i="1" dirty="0"/>
              <a:t>input" </a:t>
            </a:r>
            <a:r>
              <a:rPr lang="en-US" sz="1600" i="1" dirty="0" smtClean="0"/>
              <a:t> output-channel = "output“  ref = “waiter” /&gt;</a:t>
            </a:r>
            <a:endParaRPr lang="en-US" sz="1600" i="1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Aggregator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7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2204864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int:service-activator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 err="1"/>
              <a:t>exampleChannel</a:t>
            </a:r>
            <a:r>
              <a:rPr lang="en-US" sz="1600" i="1" dirty="0"/>
              <a:t>" </a:t>
            </a:r>
            <a:r>
              <a:rPr lang="en-US" sz="1600" i="1" dirty="0" smtClean="0"/>
              <a:t> </a:t>
            </a:r>
            <a:br>
              <a:rPr lang="en-US" sz="1600" i="1" dirty="0" smtClean="0"/>
            </a:br>
            <a:r>
              <a:rPr lang="en-US" sz="1600" i="1" dirty="0" smtClean="0"/>
              <a:t>	output-channel = "</a:t>
            </a:r>
            <a:r>
              <a:rPr lang="en-US" sz="1600" i="1" dirty="0" err="1" smtClean="0"/>
              <a:t>replyChannel</a:t>
            </a:r>
            <a:r>
              <a:rPr lang="en-US" sz="1600" i="1" dirty="0" smtClean="0"/>
              <a:t>“ </a:t>
            </a:r>
            <a:br>
              <a:rPr lang="en-US" sz="1600" i="1" dirty="0" smtClean="0"/>
            </a:br>
            <a:r>
              <a:rPr lang="en-US" sz="1600" i="1" dirty="0" smtClean="0"/>
              <a:t>	ref = “</a:t>
            </a:r>
            <a:r>
              <a:rPr lang="en-US" sz="1600" i="1" dirty="0" err="1" smtClean="0"/>
              <a:t>activatedPojo</a:t>
            </a:r>
            <a:r>
              <a:rPr lang="en-US" sz="1600" i="1" dirty="0"/>
              <a:t>" 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	method = “</a:t>
            </a:r>
            <a:r>
              <a:rPr lang="en-US" sz="1600" i="1" dirty="0" err="1" smtClean="0"/>
              <a:t>activatedMethod</a:t>
            </a:r>
            <a:r>
              <a:rPr lang="en-US" sz="1600" i="1" dirty="0" smtClean="0"/>
              <a:t>"/&gt;</a:t>
            </a:r>
            <a:endParaRPr lang="en-US" sz="1600" i="1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Service Activator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1670341"/>
            <a:ext cx="8839200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 "</a:t>
            </a:r>
            <a:r>
              <a:rPr lang="en-US" sz="1600" i="1" dirty="0"/>
              <a:t>inbound-channel-adapter</a:t>
            </a:r>
            <a:r>
              <a:rPr lang="en-US" sz="1600" dirty="0"/>
              <a:t>" element can invoke any method on a Spring-managed Object and send a non-null return value to a </a:t>
            </a:r>
            <a:r>
              <a:rPr lang="en-US" sz="1600" i="1" dirty="0" err="1"/>
              <a:t>MessageChannel</a:t>
            </a:r>
            <a:r>
              <a:rPr lang="en-US" sz="1600" dirty="0"/>
              <a:t> after converting it to a Message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/>
              <a:t>&lt;</a:t>
            </a:r>
            <a:r>
              <a:rPr lang="en-US" sz="1600" i="1" dirty="0" err="1"/>
              <a:t>int:inbound-channel-adapter</a:t>
            </a:r>
            <a:r>
              <a:rPr lang="en-US" sz="1600" i="1" dirty="0"/>
              <a:t> </a:t>
            </a:r>
            <a:r>
              <a:rPr lang="en-US" sz="1600" i="1" dirty="0" smtClean="0"/>
              <a:t> ref = "source" method = “poll"  channel = "</a:t>
            </a:r>
            <a:r>
              <a:rPr lang="en-US" sz="1600" i="1" dirty="0"/>
              <a:t>channel1"&gt; </a:t>
            </a:r>
            <a:r>
              <a:rPr lang="en-US" sz="1600" i="1" dirty="0" smtClean="0"/>
              <a:t>	&lt;</a:t>
            </a:r>
            <a:r>
              <a:rPr lang="en-US" sz="1600" i="1" dirty="0" err="1"/>
              <a:t>int:poller</a:t>
            </a:r>
            <a:r>
              <a:rPr lang="en-US" sz="1600" i="1" dirty="0"/>
              <a:t> fixed-rate="5000"/&gt;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&lt;/</a:t>
            </a:r>
            <a:r>
              <a:rPr lang="en-US" sz="1600" i="1" dirty="0" err="1"/>
              <a:t>int:inbound-channel-adapter</a:t>
            </a:r>
            <a:r>
              <a:rPr lang="en-US" sz="1600" i="1" dirty="0" smtClean="0"/>
              <a:t>&gt;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beans:bean</a:t>
            </a:r>
            <a:r>
              <a:rPr lang="en-US" sz="1600" i="1" dirty="0"/>
              <a:t> id</a:t>
            </a:r>
            <a:r>
              <a:rPr lang="en-US" sz="1600" i="1" dirty="0" smtClean="0"/>
              <a:t>=“source" </a:t>
            </a:r>
            <a:r>
              <a:rPr lang="en-US" sz="1600" i="1" dirty="0"/>
              <a:t>class="</a:t>
            </a:r>
            <a:r>
              <a:rPr lang="en-US" sz="1600" i="1" dirty="0" err="1"/>
              <a:t>org.Foo</a:t>
            </a:r>
            <a:r>
              <a:rPr lang="en-US" sz="1600" i="1" dirty="0" smtClean="0"/>
              <a:t>"/&gt;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"</a:t>
            </a:r>
            <a:r>
              <a:rPr lang="en-US" sz="1600" i="1" dirty="0"/>
              <a:t>outbound-channel-adapter</a:t>
            </a:r>
            <a:r>
              <a:rPr lang="en-US" sz="1600" dirty="0"/>
              <a:t>" element can connect a </a:t>
            </a:r>
            <a:r>
              <a:rPr lang="en-US" sz="1600" i="1" dirty="0" err="1"/>
              <a:t>MessageChannel</a:t>
            </a:r>
            <a:r>
              <a:rPr lang="en-US" sz="1600" dirty="0"/>
              <a:t> to any POJO consumer method that should be invoked with the payload of Messages sent to that channel. 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 smtClean="0"/>
              <a:t>&lt;</a:t>
            </a:r>
            <a:r>
              <a:rPr lang="en-US" sz="1600" i="1" dirty="0" err="1"/>
              <a:t>int:outbound-channel-adapter</a:t>
            </a:r>
            <a:r>
              <a:rPr lang="en-US" sz="1600" i="1" dirty="0"/>
              <a:t> </a:t>
            </a:r>
            <a:r>
              <a:rPr lang="en-US" sz="1600" i="1" dirty="0" smtClean="0"/>
              <a:t> channel = "</a:t>
            </a:r>
            <a:r>
              <a:rPr lang="en-US" sz="1600" i="1" dirty="0"/>
              <a:t>channel1" </a:t>
            </a:r>
            <a:r>
              <a:rPr lang="en-US" sz="1600" i="1" dirty="0" smtClean="0"/>
              <a:t> ref = "target</a:t>
            </a:r>
            <a:r>
              <a:rPr lang="en-US" sz="1600" i="1" dirty="0"/>
              <a:t>" </a:t>
            </a:r>
            <a:r>
              <a:rPr lang="en-US" sz="1600" i="1" dirty="0" smtClean="0"/>
              <a:t> method = "</a:t>
            </a:r>
            <a:r>
              <a:rPr lang="en-US" sz="1600" i="1" dirty="0"/>
              <a:t>handle"/&gt;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&lt;</a:t>
            </a:r>
            <a:r>
              <a:rPr lang="en-US" sz="1600" i="1" dirty="0" err="1"/>
              <a:t>beans:bean</a:t>
            </a:r>
            <a:r>
              <a:rPr lang="en-US" sz="1600" i="1" dirty="0"/>
              <a:t> </a:t>
            </a:r>
            <a:r>
              <a:rPr lang="en-US" sz="1600" i="1" dirty="0" smtClean="0"/>
              <a:t> id = "</a:t>
            </a:r>
            <a:r>
              <a:rPr lang="en-US" sz="1600" i="1" dirty="0"/>
              <a:t>target" </a:t>
            </a:r>
            <a:r>
              <a:rPr lang="en-US" sz="1600" i="1" dirty="0" smtClean="0"/>
              <a:t> class = "</a:t>
            </a:r>
            <a:r>
              <a:rPr lang="en-US" sz="1600" i="1" dirty="0" err="1"/>
              <a:t>org.Foo</a:t>
            </a:r>
            <a:r>
              <a:rPr lang="en-US" sz="1600" i="1" dirty="0"/>
              <a:t>"/&gt;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Channel Adapter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8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16396" y="2093534"/>
            <a:ext cx="8839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configured as a single Message Endpoint while actually delegating to a chain of other handlers, such as Filters, Transformers, Splitters, and so on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1600" i="1" dirty="0"/>
          </a:p>
          <a:p>
            <a:pPr>
              <a:spcBef>
                <a:spcPts val="600"/>
              </a:spcBef>
            </a:pPr>
            <a:r>
              <a:rPr lang="en-US" sz="1600" i="1" dirty="0"/>
              <a:t>&lt;</a:t>
            </a:r>
            <a:r>
              <a:rPr lang="en-US" sz="1600" i="1" dirty="0" err="1"/>
              <a:t>int:chain</a:t>
            </a:r>
            <a:r>
              <a:rPr lang="en-US" sz="1600" i="1" dirty="0"/>
              <a:t> </a:t>
            </a:r>
            <a:r>
              <a:rPr lang="en-US" sz="1600" i="1" dirty="0" smtClean="0"/>
              <a:t> input-channel = "</a:t>
            </a:r>
            <a:r>
              <a:rPr lang="en-US" sz="1600" i="1" dirty="0"/>
              <a:t>input" </a:t>
            </a:r>
            <a:r>
              <a:rPr lang="en-US" sz="1600" i="1" dirty="0" smtClean="0"/>
              <a:t> output-channel = "</a:t>
            </a:r>
            <a:r>
              <a:rPr lang="en-US" sz="1600" i="1" dirty="0"/>
              <a:t>output"&gt;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int:filter</a:t>
            </a:r>
            <a:r>
              <a:rPr lang="en-US" sz="1600" i="1" dirty="0"/>
              <a:t> </a:t>
            </a:r>
            <a:r>
              <a:rPr lang="en-US" sz="1600" i="1" dirty="0" smtClean="0"/>
              <a:t> ref = "</a:t>
            </a:r>
            <a:r>
              <a:rPr lang="en-US" sz="1600" i="1" dirty="0" err="1"/>
              <a:t>someSelector</a:t>
            </a:r>
            <a:r>
              <a:rPr lang="en-US" sz="1600" i="1" dirty="0"/>
              <a:t>" </a:t>
            </a:r>
            <a:r>
              <a:rPr lang="en-US" sz="1600" i="1" dirty="0" smtClean="0"/>
              <a:t> throw-exception-on-rejection = "</a:t>
            </a:r>
            <a:r>
              <a:rPr lang="en-US" sz="1600" i="1" dirty="0"/>
              <a:t>true"/&gt;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int:header-enricher</a:t>
            </a:r>
            <a:r>
              <a:rPr lang="en-US" sz="1600" i="1" dirty="0"/>
              <a:t>&gt; </a:t>
            </a:r>
            <a:endParaRPr lang="en-US" sz="1600" i="1" dirty="0" smtClean="0"/>
          </a:p>
          <a:p>
            <a:pPr lvl="2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int:header</a:t>
            </a:r>
            <a:r>
              <a:rPr lang="en-US" sz="1600" i="1" dirty="0"/>
              <a:t> </a:t>
            </a:r>
            <a:r>
              <a:rPr lang="en-US" sz="1600" i="1" dirty="0" smtClean="0"/>
              <a:t> name = "</a:t>
            </a:r>
            <a:r>
              <a:rPr lang="en-US" sz="1600" i="1" dirty="0"/>
              <a:t>foo" </a:t>
            </a:r>
            <a:r>
              <a:rPr lang="en-US" sz="1600" i="1" dirty="0" smtClean="0"/>
              <a:t> value = "</a:t>
            </a:r>
            <a:r>
              <a:rPr lang="en-US" sz="1600" i="1" dirty="0"/>
              <a:t>bar"/&gt;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int:header-enricher</a:t>
            </a:r>
            <a:r>
              <a:rPr lang="en-US" sz="1600" i="1" dirty="0"/>
              <a:t>&gt; </a:t>
            </a:r>
            <a:endParaRPr lang="en-US" sz="1600" i="1" dirty="0" smtClean="0"/>
          </a:p>
          <a:p>
            <a:pPr lvl="1">
              <a:spcBef>
                <a:spcPts val="600"/>
              </a:spcBef>
            </a:pPr>
            <a:r>
              <a:rPr lang="en-US" sz="1600" i="1" dirty="0" smtClean="0"/>
              <a:t>&lt;</a:t>
            </a:r>
            <a:r>
              <a:rPr lang="en-US" sz="1600" i="1" dirty="0" err="1"/>
              <a:t>int:service-activator</a:t>
            </a:r>
            <a:r>
              <a:rPr lang="en-US" sz="1600" i="1" dirty="0"/>
              <a:t> </a:t>
            </a:r>
            <a:r>
              <a:rPr lang="en-US" sz="1600" i="1" dirty="0" smtClean="0"/>
              <a:t> ref = "</a:t>
            </a:r>
            <a:r>
              <a:rPr lang="en-US" sz="1600" i="1" dirty="0" err="1"/>
              <a:t>someService</a:t>
            </a:r>
            <a:r>
              <a:rPr lang="en-US" sz="1600" i="1" dirty="0"/>
              <a:t>" </a:t>
            </a:r>
            <a:r>
              <a:rPr lang="en-US" sz="1600" i="1" dirty="0" smtClean="0"/>
              <a:t> method = "</a:t>
            </a:r>
            <a:r>
              <a:rPr lang="en-US" sz="1600" i="1" dirty="0" err="1"/>
              <a:t>someMethod</a:t>
            </a:r>
            <a:r>
              <a:rPr lang="en-US" sz="1600" i="1" dirty="0"/>
              <a:t>"/&gt; 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i="1" dirty="0" smtClean="0"/>
              <a:t>&lt;/</a:t>
            </a:r>
            <a:r>
              <a:rPr lang="en-US" sz="1600" i="1" dirty="0" err="1"/>
              <a:t>int:chain</a:t>
            </a:r>
            <a:r>
              <a:rPr lang="en-US" sz="1600" i="1" dirty="0"/>
              <a:t>&gt;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i="1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Message Handler Chain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82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00485" y="170080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Spring Integration provides a number of endpoints used to interface with external systems, file systems etc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899592" y="981075"/>
            <a:ext cx="7272808" cy="7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111111"/>
                </a:solidFill>
                <a:latin typeface="Myriad Pro" pitchFamily="34" charset="0"/>
              </a:rPr>
              <a:t>Integration with External Systems</a:t>
            </a:r>
            <a:endParaRPr lang="ru-RU" altLang="en-US" sz="32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364428"/>
            <a:ext cx="42484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AMQP (</a:t>
            </a:r>
            <a:r>
              <a:rPr lang="en-US" dirty="0" err="1" smtClean="0"/>
              <a:t>RabbitMQ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Spring </a:t>
            </a:r>
            <a:r>
              <a:rPr lang="en-US" dirty="0" err="1"/>
              <a:t>ApplicationEvents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Feed (RSS, ATOM, …)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FTP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GemFire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JDBC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JMS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JMX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JPA (Hibernate, </a:t>
            </a:r>
            <a:r>
              <a:rPr lang="en-US" dirty="0" err="1" smtClean="0"/>
              <a:t>OpenJPA</a:t>
            </a:r>
            <a:r>
              <a:rPr lang="en-US" dirty="0" smtClean="0"/>
              <a:t>, …)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7285" y="2270605"/>
            <a:ext cx="4151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1801829"/>
            <a:ext cx="88392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i="1" dirty="0" smtClean="0">
                <a:solidFill>
                  <a:srgbClr val="000000"/>
                </a:solidFill>
                <a:latin typeface="Myriad Pro" pitchFamily="34" charset="0"/>
              </a:rPr>
              <a:t>Spring Integration 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  <a:t>4.1.0 was released on 11 Nov 2014 (introducing </a:t>
            </a:r>
            <a:r>
              <a:rPr lang="en-US" altLang="en-US" i="1" dirty="0" err="1" smtClean="0">
                <a:solidFill>
                  <a:srgbClr val="000000"/>
                </a:solidFill>
                <a:latin typeface="Myriad Pro" pitchFamily="34" charset="0"/>
              </a:rPr>
              <a:t>WebSocket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  <a:t> support, more EIP patterns implemented and other improvements)</a:t>
            </a:r>
            <a:b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</a:br>
            <a:endParaRPr lang="en-US" altLang="en-US" dirty="0" smtClean="0">
              <a:solidFill>
                <a:srgbClr val="000000"/>
              </a:solidFill>
              <a:latin typeface="Myriad Pro" pitchFamily="34" charset="0"/>
            </a:endParaRP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Nov 12, 2014, </a:t>
            </a:r>
            <a:r>
              <a:rPr lang="en-US" dirty="0" err="1"/>
              <a:t>DZone</a:t>
            </a:r>
            <a:r>
              <a:rPr lang="en-US" dirty="0"/>
              <a:t> research recognized </a:t>
            </a:r>
            <a:r>
              <a:rPr lang="en-US" i="1" dirty="0"/>
              <a:t>Spring Integration </a:t>
            </a:r>
            <a:r>
              <a:rPr lang="en-US" dirty="0"/>
              <a:t>as the leader of the ESB / Integration framework space, leading with 42% </a:t>
            </a:r>
            <a:r>
              <a:rPr lang="en-US" dirty="0" smtClean="0"/>
              <a:t>market share</a:t>
            </a: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Interesting Facts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2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2578963"/>
            <a:ext cx="883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Questions?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9218" name="Picture 2" descr="C:\Users\vmikh\AppData\Local\Microsoft\Windows\Temporary Internet Files\Content.IE5\OIZ51SI1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67" y="2562919"/>
            <a:ext cx="2272580" cy="26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05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1940328"/>
            <a:ext cx="88392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  <a:hlinkClick r:id="rId2"/>
              </a:rPr>
              <a:t>http://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  <a:hlinkClick r:id="rId2"/>
              </a:rPr>
              <a:t>www.eaipatterns.com/toc.html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  <a:t> - Enterprise Integration Patterns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  <a:hlinkClick r:id="rId3"/>
              </a:rPr>
              <a:t>http://projects.spring.io/spring-integration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  <a:hlinkClick r:id="rId3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  <a:t> - Spring Integration home page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yriad Pro" pitchFamily="34" charset="0"/>
                <a:hlinkClick r:id="rId4"/>
              </a:rPr>
              <a:t>http://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  <a:hlinkClick r:id="rId4"/>
              </a:rPr>
              <a:t>docs.spring.io/spring-integration/docs/4.1.0.RELEASE/reference/html/index.html</a:t>
            </a:r>
            <a:r>
              <a:rPr lang="en-US" altLang="en-US" dirty="0" smtClean="0">
                <a:solidFill>
                  <a:srgbClr val="000000"/>
                </a:solidFill>
                <a:latin typeface="Myriad Pro" pitchFamily="34" charset="0"/>
              </a:rPr>
              <a:t> - Spring Integration Reference Manual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Useful Links: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0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2686685"/>
            <a:ext cx="883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Message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48523"/>
            <a:ext cx="2808312" cy="2253729"/>
          </a:xfrm>
          <a:prstGeom prst="rect">
            <a:avLst/>
          </a:prstGeom>
        </p:spPr>
      </p:pic>
      <p:pic>
        <p:nvPicPr>
          <p:cNvPr id="2052" name="Picture 4" descr="C:\Users\vmikh\AppData\Local\Microsoft\Windows\Temporary Internet Files\Content.IE5\GANEUL78\MC9004338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3" y="3918766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vmikh\AppData\Local\Microsoft\Windows\Temporary Internet Files\Content.IE5\QRD0NZJU\MC90038951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27686"/>
            <a:ext cx="1990649" cy="158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699792" y="2720471"/>
            <a:ext cx="2304256" cy="132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9792" y="3717032"/>
            <a:ext cx="3024336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566124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Spring Integration, a </a:t>
            </a:r>
            <a:r>
              <a:rPr lang="en-US" dirty="0"/>
              <a:t>Message is a generic wrapper for any Java object combined </a:t>
            </a:r>
            <a:r>
              <a:rPr lang="en-US" dirty="0" smtClean="0"/>
              <a:t>with </a:t>
            </a:r>
            <a:r>
              <a:rPr lang="en-US" dirty="0"/>
              <a:t>metadata used by the framework while handling that object</a:t>
            </a:r>
          </a:p>
        </p:txBody>
      </p:sp>
    </p:spTree>
    <p:extLst>
      <p:ext uri="{BB962C8B-B14F-4D97-AF65-F5344CB8AC3E}">
        <p14:creationId xmlns:p14="http://schemas.microsoft.com/office/powerpoint/2010/main" val="351470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52400" y="2578963"/>
            <a:ext cx="883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Point-to-Point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1041" name="Picture 17" descr="C:\Users\vmikh\AppData\Local\Microsoft\Windows\Temporary Internet Files\Content.IE5\QRD0NZJU\MC90025085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1" y="2177488"/>
            <a:ext cx="1440160" cy="11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vmikh\AppData\Local\Microsoft\Windows\Temporary Internet Files\Content.IE5\6PC3P7IQ\MP9004423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1" y="1984053"/>
            <a:ext cx="1425133" cy="95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vmikh\AppData\Local\Microsoft\Windows\Temporary Internet Files\Content.IE5\OIZ51SI1\MP900422514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7" y="3198533"/>
            <a:ext cx="987079" cy="12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vmikh\AppData\Local\Microsoft\Windows\Temporary Internet Files\Content.IE5\QRD0NZJU\MP90042255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2" y="2439281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826588" y="3062537"/>
            <a:ext cx="864096" cy="27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4180" y="2558481"/>
            <a:ext cx="6120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54180" y="3854625"/>
            <a:ext cx="61206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2731" y="46707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93502" y="46500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6268" y="464610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1219" name="Picture 195" descr="C:\Users\vmikh\AppData\Local\Microsoft\Windows\Temporary Internet Files\Content.IE5\GANEUL78\MC90034784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2756008"/>
            <a:ext cx="660197" cy="8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7" descr="C:\Users\vmikh\AppData\Local\Microsoft\Windows\Temporary Internet Files\Content.IE5\QRD0NZJU\MC90025085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9" y="3422577"/>
            <a:ext cx="1416671" cy="11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88" name="Straight Arrow Connector 24687"/>
          <p:cNvCxnSpPr/>
          <p:nvPr/>
        </p:nvCxnSpPr>
        <p:spPr>
          <a:xfrm>
            <a:off x="4458436" y="2558481"/>
            <a:ext cx="504056" cy="302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90" name="Straight Arrow Connector 24689"/>
          <p:cNvCxnSpPr/>
          <p:nvPr/>
        </p:nvCxnSpPr>
        <p:spPr>
          <a:xfrm flipV="1">
            <a:off x="4458436" y="3334528"/>
            <a:ext cx="504056" cy="3157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92" name="TextBox 24691"/>
          <p:cNvSpPr txBox="1"/>
          <p:nvPr/>
        </p:nvSpPr>
        <p:spPr>
          <a:xfrm>
            <a:off x="4948335" y="46461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4693" name="TextBox 24692"/>
          <p:cNvSpPr txBox="1"/>
          <p:nvPr/>
        </p:nvSpPr>
        <p:spPr>
          <a:xfrm>
            <a:off x="251520" y="5445224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Point-to-Point channel,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most one consumer can receive each Message sent to the channel.</a:t>
            </a:r>
          </a:p>
        </p:txBody>
      </p:sp>
    </p:spTree>
    <p:extLst>
      <p:ext uri="{BB962C8B-B14F-4D97-AF65-F5344CB8AC3E}">
        <p14:creationId xmlns:p14="http://schemas.microsoft.com/office/powerpoint/2010/main" val="106450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33021" y="1958642"/>
            <a:ext cx="883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Publish / Subscribe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08145"/>
            <a:ext cx="1104047" cy="147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66" y="1628799"/>
            <a:ext cx="911951" cy="121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63" y="3071365"/>
            <a:ext cx="911951" cy="1219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547529"/>
            <a:ext cx="911951" cy="1219322"/>
          </a:xfrm>
          <a:prstGeom prst="rect">
            <a:avLst/>
          </a:prstGeom>
        </p:spPr>
      </p:pic>
      <p:pic>
        <p:nvPicPr>
          <p:cNvPr id="3074" name="Picture 2" descr="C:\Users\vmikh\AppData\Local\Microsoft\Windows\Temporary Internet Files\Content.IE5\GANEUL78\MP90044243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61" y="1801348"/>
            <a:ext cx="1459760" cy="8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mikh\AppData\Local\Microsoft\Windows\Temporary Internet Files\Content.IE5\GANEUL78\MP90044245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86" y="3071366"/>
            <a:ext cx="862292" cy="114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mikh\AppData\Local\Microsoft\Windows\Temporary Internet Files\Content.IE5\6PC3P7IQ\MP900446467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71" y="4613344"/>
            <a:ext cx="1631539" cy="10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vmikh\AppData\Local\Microsoft\Windows\Temporary Internet Files\Content.IE5\OIZ51SI1\MC90018345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49" y="2614822"/>
            <a:ext cx="1835201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vmikh\AppData\Local\Microsoft\Windows\Temporary Internet Files\Content.IE5\6PC3P7IQ\MC900388966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2800"/>
            <a:ext cx="1822399" cy="180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822399" y="3527850"/>
            <a:ext cx="301329" cy="11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27775" y="3527850"/>
            <a:ext cx="369474" cy="10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20272" y="2132856"/>
            <a:ext cx="363990" cy="10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995829" y="3646227"/>
            <a:ext cx="363990" cy="10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95829" y="5104388"/>
            <a:ext cx="363990" cy="10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2450" y="2238460"/>
            <a:ext cx="435694" cy="4371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80112" y="3587039"/>
            <a:ext cx="432048" cy="2285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32450" y="4384309"/>
            <a:ext cx="435694" cy="3756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749" y="476000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52446" y="59492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0270" y="47600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0974" y="476000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Subscribable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021" y="5701037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Publish/Subscribe </a:t>
            </a:r>
            <a:r>
              <a:rPr lang="en-US" dirty="0" smtClean="0"/>
              <a:t>channels will attempt</a:t>
            </a:r>
          </a:p>
          <a:p>
            <a:r>
              <a:rPr lang="en-US" dirty="0" smtClean="0"/>
              <a:t> </a:t>
            </a:r>
            <a:r>
              <a:rPr lang="en-US" dirty="0"/>
              <a:t>to broadcast each Message to all of its subscribers</a:t>
            </a:r>
          </a:p>
        </p:txBody>
      </p:sp>
    </p:spTree>
    <p:extLst>
      <p:ext uri="{BB962C8B-B14F-4D97-AF65-F5344CB8AC3E}">
        <p14:creationId xmlns:p14="http://schemas.microsoft.com/office/powerpoint/2010/main" val="139492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137060" y="4128114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Message Endpoint represents the "filter" of a pipes-and-filters architecture. </a:t>
            </a:r>
            <a:endParaRPr lang="en-US" sz="1600" dirty="0" smtClean="0"/>
          </a:p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endpoint's primary role is to connect application code to the messaging </a:t>
            </a:r>
            <a:r>
              <a:rPr lang="en-US" sz="1600" dirty="0" smtClean="0"/>
              <a:t>framework,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</a:t>
            </a:r>
            <a:r>
              <a:rPr lang="en-US" sz="1600" dirty="0"/>
              <a:t>and to do so in a non-invasive manner.</a:t>
            </a:r>
            <a:endParaRPr lang="en-US" altLang="en-US" sz="1600" dirty="0">
              <a:solidFill>
                <a:srgbClr val="000000"/>
              </a:solidFill>
              <a:latin typeface="Myriad Pro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Endpoint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pic>
        <p:nvPicPr>
          <p:cNvPr id="4100" name="Picture 4" descr="C:\Users\vmikh\AppData\Local\Microsoft\Windows\Temporary Internet Files\Content.IE5\QRD0NZJU\MC9003585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89" y="1801435"/>
            <a:ext cx="1887322" cy="11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296638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05948" y="296638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3768" y="2564904"/>
            <a:ext cx="1087421" cy="4014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 flipV="1">
            <a:off x="5458511" y="2564904"/>
            <a:ext cx="747437" cy="5861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2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1"/>
          <p:cNvSpPr>
            <a:spLocks noChangeArrowheads="1"/>
          </p:cNvSpPr>
          <p:nvPr/>
        </p:nvSpPr>
        <p:spPr bwMode="auto">
          <a:xfrm>
            <a:off x="270081" y="1758306"/>
            <a:ext cx="8839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Transformer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Filter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Router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Splitter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Aggregator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Service Activator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Myriad Pro" pitchFamily="34" charset="0"/>
              </a:rPr>
              <a:t>Channel Adapter</a:t>
            </a:r>
            <a:endParaRPr lang="en-US" altLang="en-US" sz="2400" dirty="0">
              <a:solidFill>
                <a:srgbClr val="000000"/>
              </a:solidFill>
              <a:latin typeface="Myriad Pro" pitchFamily="34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Endpoints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black">
          <a:xfrm>
            <a:off x="1314450" y="981075"/>
            <a:ext cx="6400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111111"/>
                </a:solidFill>
                <a:latin typeface="Myriad Pro" pitchFamily="34" charset="0"/>
              </a:rPr>
              <a:t>Transformer</a:t>
            </a:r>
            <a:endParaRPr lang="ru-RU" altLang="en-US" sz="3600" dirty="0">
              <a:solidFill>
                <a:srgbClr val="111111"/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0282" y="41839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3528" y="417874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3" y="1768132"/>
            <a:ext cx="3854861" cy="193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4111426"/>
            <a:ext cx="819150" cy="514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72449" y="4183935"/>
            <a:ext cx="978408" cy="325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11040" y="4203019"/>
            <a:ext cx="792088" cy="2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3" y="4923665"/>
            <a:ext cx="856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Is </a:t>
            </a:r>
            <a:r>
              <a:rPr lang="en-US" sz="1600" dirty="0"/>
              <a:t>responsible for converting a Message's content or structure and returning the modified Message. </a:t>
            </a: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most common type of transformer is one that converts the payload of the Message from one format to another (e.g. from XML Document to </a:t>
            </a:r>
            <a:r>
              <a:rPr lang="en-US" sz="1600" dirty="0" smtClean="0"/>
              <a:t>JSON).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May </a:t>
            </a:r>
            <a:r>
              <a:rPr lang="en-US" sz="1600" dirty="0"/>
              <a:t>be used to add, remove, or modify the Message's header values. </a:t>
            </a:r>
          </a:p>
        </p:txBody>
      </p:sp>
    </p:spTree>
    <p:extLst>
      <p:ext uri="{BB962C8B-B14F-4D97-AF65-F5344CB8AC3E}">
        <p14:creationId xmlns:p14="http://schemas.microsoft.com/office/powerpoint/2010/main" val="159686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11852</TotalTime>
  <Words>1290</Words>
  <Application>Microsoft Office PowerPoint</Application>
  <PresentationFormat>On-screen Show (4:3)</PresentationFormat>
  <Paragraphs>252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green</vt:lpstr>
      <vt:lpstr>4_blue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Vadym Mikhnevych</dc:creator>
  <cp:lastModifiedBy>Vadym Mikhnevych</cp:lastModifiedBy>
  <cp:revision>69</cp:revision>
  <dcterms:created xsi:type="dcterms:W3CDTF">2014-11-05T10:35:51Z</dcterms:created>
  <dcterms:modified xsi:type="dcterms:W3CDTF">2014-11-20T11:29:47Z</dcterms:modified>
</cp:coreProperties>
</file>