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handoutMasterIdLst>
    <p:handoutMasterId r:id="rId22"/>
  </p:handoutMasterIdLst>
  <p:sldIdLst>
    <p:sldId id="261" r:id="rId2"/>
    <p:sldId id="272" r:id="rId3"/>
    <p:sldId id="268" r:id="rId4"/>
    <p:sldId id="270" r:id="rId5"/>
    <p:sldId id="271" r:id="rId6"/>
    <p:sldId id="269" r:id="rId7"/>
    <p:sldId id="276" r:id="rId8"/>
    <p:sldId id="280" r:id="rId9"/>
    <p:sldId id="273" r:id="rId10"/>
    <p:sldId id="277" r:id="rId11"/>
    <p:sldId id="278" r:id="rId12"/>
    <p:sldId id="279" r:id="rId13"/>
    <p:sldId id="274" r:id="rId14"/>
    <p:sldId id="275" r:id="rId15"/>
    <p:sldId id="265" r:id="rId16"/>
    <p:sldId id="267" r:id="rId17"/>
    <p:sldId id="263" r:id="rId18"/>
    <p:sldId id="262" r:id="rId19"/>
    <p:sldId id="26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EEDF88A-428D-3C47-B542-A32D92A57D07}">
          <p14:sldIdLst>
            <p14:sldId id="261"/>
            <p14:sldId id="272"/>
            <p14:sldId id="268"/>
            <p14:sldId id="270"/>
            <p14:sldId id="271"/>
            <p14:sldId id="269"/>
            <p14:sldId id="276"/>
            <p14:sldId id="280"/>
            <p14:sldId id="273"/>
            <p14:sldId id="277"/>
            <p14:sldId id="278"/>
            <p14:sldId id="279"/>
          </p14:sldIdLst>
        </p14:section>
        <p14:section name="Sample" id="{C8D5C066-B7C2-0048-9921-3591F7759E70}">
          <p14:sldIdLst>
            <p14:sldId id="274"/>
            <p14:sldId id="275"/>
          </p14:sldIdLst>
        </p14:section>
        <p14:section name="Community" id="{07E5CA63-DB1D-314B-93FE-E01662ACB9C9}">
          <p14:sldIdLst>
            <p14:sldId id="265"/>
            <p14:sldId id="267"/>
            <p14:sldId id="263"/>
            <p14:sldId id="262"/>
            <p14:sldId id="26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A29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9" autoAdjust="0"/>
    <p:restoredTop sz="86358" autoAdjust="0"/>
  </p:normalViewPr>
  <p:slideViewPr>
    <p:cSldViewPr snapToGrid="0">
      <p:cViewPr varScale="1">
        <p:scale>
          <a:sx n="126" d="100"/>
          <a:sy n="126" d="100"/>
        </p:scale>
        <p:origin x="-640" y="-11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796" y="102"/>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handoutMaster" Target="handoutMasters/handoutMaster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5EF54D2-1038-45EE-B0EA-1F100D9859C5}" type="datetimeFigureOut">
              <a:rPr lang="en-US" smtClean="0"/>
              <a:t>12/6/14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9A07CB8-34C3-4723-9BC0-3921E8A1524A}" type="slidenum">
              <a:rPr lang="en-US" smtClean="0"/>
              <a:t>‹#›</a:t>
            </a:fld>
            <a:endParaRPr lang="en-US"/>
          </a:p>
        </p:txBody>
      </p:sp>
    </p:spTree>
    <p:extLst>
      <p:ext uri="{BB962C8B-B14F-4D97-AF65-F5344CB8AC3E}">
        <p14:creationId xmlns:p14="http://schemas.microsoft.com/office/powerpoint/2010/main" val="2826650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4ECB8E-B6A5-4703-9E9F-ADB54EAD1836}" type="datetimeFigureOut">
              <a:rPr lang="en-US" smtClean="0"/>
              <a:t>12/6/14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0F296B-63C5-4C11-A068-768A5D5B0A7B}" type="slidenum">
              <a:rPr lang="en-US" smtClean="0"/>
              <a:t>‹#›</a:t>
            </a:fld>
            <a:endParaRPr lang="en-US"/>
          </a:p>
        </p:txBody>
      </p:sp>
    </p:spTree>
    <p:extLst>
      <p:ext uri="{BB962C8B-B14F-4D97-AF65-F5344CB8AC3E}">
        <p14:creationId xmlns:p14="http://schemas.microsoft.com/office/powerpoint/2010/main" val="1177470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manning.com/ibsen" TargetMode="External"/><Relationship Id="rId4" Type="http://schemas.openxmlformats.org/officeDocument/2006/relationships/hyperlink" Target="http://www.packtpub.com/apache-camel-developers-cookbook/book" TargetMode="External"/><Relationship Id="rId5" Type="http://schemas.openxmlformats.org/officeDocument/2006/relationships/hyperlink" Target="http://www.packtpub.com/apache-camel-message-routing/book" TargetMode="External"/><Relationship Id="rId6" Type="http://schemas.openxmlformats.org/officeDocument/2006/relationships/hyperlink" Target="http://www.packtpub.com/apache-camel-messaging-system/book" TargetMode="External"/><Relationship Id="rId7" Type="http://schemas.openxmlformats.org/officeDocument/2006/relationships/hyperlink" Target="http://www.enterpriseintegrationpatterns.com/" TargetMode="External"/><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10F296B-63C5-4C11-A068-768A5D5B0A7B}" type="slidenum">
              <a:rPr lang="en-US" smtClean="0"/>
              <a:t>1</a:t>
            </a:fld>
            <a:endParaRPr lang="en-US"/>
          </a:p>
        </p:txBody>
      </p:sp>
    </p:spTree>
    <p:extLst>
      <p:ext uri="{BB962C8B-B14F-4D97-AF65-F5344CB8AC3E}">
        <p14:creationId xmlns:p14="http://schemas.microsoft.com/office/powerpoint/2010/main" val="38420757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www.eaipatterns.com</a:t>
            </a:r>
            <a:r>
              <a:rPr lang="en-US" dirty="0" smtClean="0"/>
              <a:t>/</a:t>
            </a:r>
            <a:r>
              <a:rPr lang="en-US" dirty="0" err="1" smtClean="0"/>
              <a:t>Introduction.html</a:t>
            </a:r>
            <a:endParaRPr lang="en-US" dirty="0" smtClean="0"/>
          </a:p>
          <a:p>
            <a:endParaRPr lang="en-US" dirty="0" smtClean="0"/>
          </a:p>
          <a:p>
            <a:r>
              <a:rPr lang="en-US" b="1" dirty="0" smtClean="0"/>
              <a:t>Distributed Applications vs. Integration</a:t>
            </a:r>
          </a:p>
          <a:p>
            <a:r>
              <a:rPr lang="en-US" dirty="0" smtClean="0"/>
              <a:t>This book is about enterprise integration—how to integrate independent applications so that they can work together. An enterprise application often incorporates an n-tier architecture (a more sophisticated version of a client/server architecture) enabling it to be distributed across several computers. Even though this results in processes on different machines communicating with each other, this is application distribution, not application integration.</a:t>
            </a:r>
          </a:p>
          <a:p>
            <a:r>
              <a:rPr lang="en-US" dirty="0" smtClean="0"/>
              <a:t>Why is an n-tier architecture considered application distribution and not application integration? First, the communicating parts are tightly coupled—they dependent directly on each other, so that one tier cannot function without the others. Second, communication between tiers tends to be synchronous. Third, an application (n-tier or atomic) tends to have human users that will only accept rapid system response.</a:t>
            </a:r>
          </a:p>
          <a:p>
            <a:r>
              <a:rPr lang="en-US" dirty="0" smtClean="0"/>
              <a:t>In contrast, integrated applications are independent applications that can each run by itself, but coordinate with each other in a loosely coupled way. This enables each application to focus on one comprehensive set of functionality and yet delegate to other applications for related functionality. Integrated applications communicating asynchronously don’t have to wait for a response; they can proceed without a response or perform other tasks concurrently until the response is available. Integrated applications tend to have a broad time constraint, such that they can work on other tasks until a result becomes available, and therefore are more patient than most human users waiting real-time for a result.</a:t>
            </a:r>
          </a:p>
          <a:p>
            <a:endParaRPr lang="en-US" dirty="0"/>
          </a:p>
        </p:txBody>
      </p:sp>
      <p:sp>
        <p:nvSpPr>
          <p:cNvPr id="4" name="Slide Number Placeholder 3"/>
          <p:cNvSpPr>
            <a:spLocks noGrp="1"/>
          </p:cNvSpPr>
          <p:nvPr>
            <p:ph type="sldNum" sz="quarter" idx="10"/>
          </p:nvPr>
        </p:nvSpPr>
        <p:spPr/>
        <p:txBody>
          <a:bodyPr/>
          <a:lstStyle/>
          <a:p>
            <a:fld id="{510F296B-63C5-4C11-A068-768A5D5B0A7B}" type="slidenum">
              <a:rPr lang="en-US" smtClean="0"/>
              <a:t>4</a:t>
            </a:fld>
            <a:endParaRPr lang="en-US"/>
          </a:p>
        </p:txBody>
      </p:sp>
    </p:spTree>
    <p:extLst>
      <p:ext uri="{BB962C8B-B14F-4D97-AF65-F5344CB8AC3E}">
        <p14:creationId xmlns:p14="http://schemas.microsoft.com/office/powerpoint/2010/main" val="38425491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www.kai-waehner.de</a:t>
            </a:r>
            <a:r>
              <a:rPr lang="en-US" dirty="0" smtClean="0"/>
              <a:t>/blog/2011/06/02/when-to-use-apache-camel/</a:t>
            </a:r>
          </a:p>
          <a:p>
            <a:r>
              <a:rPr lang="en-US" dirty="0" smtClean="0"/>
              <a:t>http://</a:t>
            </a:r>
            <a:r>
              <a:rPr lang="en-US" dirty="0" err="1" smtClean="0"/>
              <a:t>www.slideshare.net</a:t>
            </a:r>
            <a:r>
              <a:rPr lang="en-US" dirty="0" smtClean="0"/>
              <a:t>/</a:t>
            </a:r>
            <a:r>
              <a:rPr lang="en-US" dirty="0" err="1" smtClean="0"/>
              <a:t>KaiWaehner</a:t>
            </a:r>
            <a:r>
              <a:rPr lang="en-US" dirty="0" smtClean="0"/>
              <a:t>/spoilt-for-choice-how-to-choose-the</a:t>
            </a:r>
          </a:p>
          <a:p>
            <a:endParaRPr lang="en-US" dirty="0" smtClean="0"/>
          </a:p>
          <a:p>
            <a:r>
              <a:rPr lang="en-US" dirty="0" smtClean="0"/>
              <a:t>If you have to integrate just one or two technologies, e.g. reading a file or sending a JMS message, it is probably much easier and faster to use some well known libraries such as Apache Commons IO or Spring </a:t>
            </a:r>
            <a:r>
              <a:rPr lang="en-US" dirty="0" err="1" smtClean="0"/>
              <a:t>JmsTemplate</a:t>
            </a:r>
            <a:r>
              <a:rPr lang="en-US" dirty="0" smtClean="0"/>
              <a:t>. But please do always use these helper classes, pure File or JMS integration with try-catch-error is </a:t>
            </a:r>
            <a:r>
              <a:rPr lang="en-US" dirty="0" err="1" smtClean="0"/>
              <a:t>soooo</a:t>
            </a:r>
            <a:r>
              <a:rPr lang="en-US" dirty="0" smtClean="0"/>
              <a:t> ugly!</a:t>
            </a:r>
          </a:p>
          <a:p>
            <a:endParaRPr lang="en-US" dirty="0"/>
          </a:p>
        </p:txBody>
      </p:sp>
      <p:sp>
        <p:nvSpPr>
          <p:cNvPr id="4" name="Slide Number Placeholder 3"/>
          <p:cNvSpPr>
            <a:spLocks noGrp="1"/>
          </p:cNvSpPr>
          <p:nvPr>
            <p:ph type="sldNum" sz="quarter" idx="10"/>
          </p:nvPr>
        </p:nvSpPr>
        <p:spPr/>
        <p:txBody>
          <a:bodyPr/>
          <a:lstStyle/>
          <a:p>
            <a:fld id="{510F296B-63C5-4C11-A068-768A5D5B0A7B}" type="slidenum">
              <a:rPr lang="en-US" smtClean="0"/>
              <a:t>5</a:t>
            </a:fld>
            <a:endParaRPr lang="en-US"/>
          </a:p>
        </p:txBody>
      </p:sp>
    </p:spTree>
    <p:extLst>
      <p:ext uri="{BB962C8B-B14F-4D97-AF65-F5344CB8AC3E}">
        <p14:creationId xmlns:p14="http://schemas.microsoft.com/office/powerpoint/2010/main" val="6160542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smtClean="0"/>
              <a:t>$ </a:t>
            </a:r>
            <a:r>
              <a:rPr lang="pl-PL" dirty="0" err="1" smtClean="0"/>
              <a:t>ls</a:t>
            </a:r>
            <a:r>
              <a:rPr lang="pl-PL" dirty="0" smtClean="0"/>
              <a:t> -d */ | </a:t>
            </a:r>
            <a:r>
              <a:rPr lang="pl-PL" dirty="0" err="1" smtClean="0"/>
              <a:t>wc</a:t>
            </a:r>
            <a:r>
              <a:rPr lang="pl-PL" dirty="0" smtClean="0"/>
              <a:t> -l</a:t>
            </a:r>
          </a:p>
          <a:p>
            <a:r>
              <a:rPr lang="pl-PL" dirty="0" smtClean="0"/>
              <a:t>     187</a:t>
            </a:r>
          </a:p>
          <a:p>
            <a:endParaRPr lang="pl-PL" dirty="0" smtClean="0"/>
          </a:p>
          <a:p>
            <a:endParaRPr lang="en-US" dirty="0"/>
          </a:p>
        </p:txBody>
      </p:sp>
      <p:sp>
        <p:nvSpPr>
          <p:cNvPr id="4" name="Slide Number Placeholder 3"/>
          <p:cNvSpPr>
            <a:spLocks noGrp="1"/>
          </p:cNvSpPr>
          <p:nvPr>
            <p:ph type="sldNum" sz="quarter" idx="10"/>
          </p:nvPr>
        </p:nvSpPr>
        <p:spPr/>
        <p:txBody>
          <a:bodyPr/>
          <a:lstStyle/>
          <a:p>
            <a:fld id="{510F296B-63C5-4C11-A068-768A5D5B0A7B}" type="slidenum">
              <a:rPr lang="en-US" smtClean="0"/>
              <a:t>6</a:t>
            </a:fld>
            <a:endParaRPr lang="en-US"/>
          </a:p>
        </p:txBody>
      </p:sp>
    </p:spTree>
    <p:extLst>
      <p:ext uri="{BB962C8B-B14F-4D97-AF65-F5344CB8AC3E}">
        <p14:creationId xmlns:p14="http://schemas.microsoft.com/office/powerpoint/2010/main" val="40602121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MEPs are used to differentiate between one-way and request-response messaging styles. The Camel exchange holds a pattern property that can be either </a:t>
            </a:r>
            <a:endParaRPr lang="en-US" dirty="0" smtClean="0"/>
          </a:p>
          <a:p>
            <a:endParaRPr lang="en-US" dirty="0"/>
          </a:p>
        </p:txBody>
      </p:sp>
      <p:sp>
        <p:nvSpPr>
          <p:cNvPr id="4" name="Slide Number Placeholder 3"/>
          <p:cNvSpPr>
            <a:spLocks noGrp="1"/>
          </p:cNvSpPr>
          <p:nvPr>
            <p:ph type="sldNum" sz="quarter" idx="10"/>
          </p:nvPr>
        </p:nvSpPr>
        <p:spPr/>
        <p:txBody>
          <a:bodyPr/>
          <a:lstStyle/>
          <a:p>
            <a:fld id="{510F296B-63C5-4C11-A068-768A5D5B0A7B}" type="slidenum">
              <a:rPr lang="en-US" smtClean="0"/>
              <a:t>7</a:t>
            </a:fld>
            <a:endParaRPr lang="en-US"/>
          </a:p>
        </p:txBody>
      </p:sp>
    </p:spTree>
    <p:extLst>
      <p:ext uri="{BB962C8B-B14F-4D97-AF65-F5344CB8AC3E}">
        <p14:creationId xmlns:p14="http://schemas.microsoft.com/office/powerpoint/2010/main" val="29176286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book “Camel in Action”</a:t>
            </a:r>
            <a:endParaRPr lang="en-US" dirty="0"/>
          </a:p>
        </p:txBody>
      </p:sp>
      <p:sp>
        <p:nvSpPr>
          <p:cNvPr id="4" name="Slide Number Placeholder 3"/>
          <p:cNvSpPr>
            <a:spLocks noGrp="1"/>
          </p:cNvSpPr>
          <p:nvPr>
            <p:ph type="sldNum" sz="quarter" idx="10"/>
          </p:nvPr>
        </p:nvSpPr>
        <p:spPr/>
        <p:txBody>
          <a:bodyPr/>
          <a:lstStyle/>
          <a:p>
            <a:fld id="{510F296B-63C5-4C11-A068-768A5D5B0A7B}" type="slidenum">
              <a:rPr lang="en-US" smtClean="0"/>
              <a:t>8</a:t>
            </a:fld>
            <a:endParaRPr lang="en-US"/>
          </a:p>
        </p:txBody>
      </p:sp>
    </p:spTree>
    <p:extLst>
      <p:ext uri="{BB962C8B-B14F-4D97-AF65-F5344CB8AC3E}">
        <p14:creationId xmlns:p14="http://schemas.microsoft.com/office/powerpoint/2010/main" val="15873256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www.consulting-notes.com</a:t>
            </a:r>
            <a:r>
              <a:rPr lang="en-US" dirty="0" smtClean="0"/>
              <a:t>/2014/06/apachecon-2014-presentation-apache.html#comment-form</a:t>
            </a:r>
            <a:endParaRPr lang="en-US" dirty="0"/>
          </a:p>
        </p:txBody>
      </p:sp>
      <p:sp>
        <p:nvSpPr>
          <p:cNvPr id="4" name="Slide Number Placeholder 3"/>
          <p:cNvSpPr>
            <a:spLocks noGrp="1"/>
          </p:cNvSpPr>
          <p:nvPr>
            <p:ph type="sldNum" sz="quarter" idx="10"/>
          </p:nvPr>
        </p:nvSpPr>
        <p:spPr/>
        <p:txBody>
          <a:bodyPr/>
          <a:lstStyle/>
          <a:p>
            <a:fld id="{510F296B-63C5-4C11-A068-768A5D5B0A7B}" type="slidenum">
              <a:rPr lang="en-US" smtClean="0"/>
              <a:t>12</a:t>
            </a:fld>
            <a:endParaRPr lang="en-US"/>
          </a:p>
        </p:txBody>
      </p:sp>
    </p:spTree>
    <p:extLst>
      <p:ext uri="{BB962C8B-B14F-4D97-AF65-F5344CB8AC3E}">
        <p14:creationId xmlns:p14="http://schemas.microsoft.com/office/powerpoint/2010/main" val="38817720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0F296B-63C5-4C11-A068-768A5D5B0A7B}" type="slidenum">
              <a:rPr lang="en-US" smtClean="0"/>
              <a:t>14</a:t>
            </a:fld>
            <a:endParaRPr lang="en-US"/>
          </a:p>
        </p:txBody>
      </p:sp>
    </p:spTree>
    <p:extLst>
      <p:ext uri="{BB962C8B-B14F-4D97-AF65-F5344CB8AC3E}">
        <p14:creationId xmlns:p14="http://schemas.microsoft.com/office/powerpoint/2010/main" val="35974864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camel.apache.org</a:t>
            </a:r>
            <a:r>
              <a:rPr lang="en-US" dirty="0" smtClean="0"/>
              <a:t>/</a:t>
            </a:r>
            <a:r>
              <a:rPr lang="en-US" dirty="0" err="1" smtClean="0"/>
              <a:t>books.html</a:t>
            </a:r>
            <a:endParaRPr lang="en-US" dirty="0" smtClean="0"/>
          </a:p>
          <a:p>
            <a:endParaRPr lang="en-US" dirty="0" smtClean="0"/>
          </a:p>
          <a:p>
            <a:pPr marL="171450" indent="-171450">
              <a:buFont typeface="Arial"/>
              <a:buChar char="•"/>
            </a:pPr>
            <a:r>
              <a:rPr lang="en-US" dirty="0" smtClean="0">
                <a:hlinkClick r:id="rId3"/>
              </a:rPr>
              <a:t>Camel in Action</a:t>
            </a:r>
            <a:endParaRPr lang="en-US" dirty="0" smtClean="0"/>
          </a:p>
          <a:p>
            <a:pPr marL="171450" indent="-171450">
              <a:buFont typeface="Arial"/>
              <a:buChar char="•"/>
            </a:pPr>
            <a:r>
              <a:rPr lang="en-US" dirty="0" smtClean="0">
                <a:hlinkClick r:id="rId4"/>
              </a:rPr>
              <a:t>Apache Camel Developer's Cookbook</a:t>
            </a:r>
            <a:endParaRPr lang="en-US" dirty="0" smtClean="0"/>
          </a:p>
          <a:p>
            <a:pPr marL="171450" indent="-171450">
              <a:buFont typeface="Arial"/>
              <a:buChar char="•"/>
            </a:pPr>
            <a:r>
              <a:rPr lang="en-US" dirty="0" smtClean="0">
                <a:hlinkClick r:id="rId5"/>
              </a:rPr>
              <a:t>Instant Apache Camel Message Routing</a:t>
            </a:r>
            <a:endParaRPr lang="en-US" dirty="0" smtClean="0"/>
          </a:p>
          <a:p>
            <a:pPr marL="171450" indent="-171450">
              <a:buFont typeface="Arial"/>
              <a:buChar char="•"/>
            </a:pPr>
            <a:r>
              <a:rPr lang="en-US" dirty="0" smtClean="0">
                <a:hlinkClick r:id="rId6"/>
              </a:rPr>
              <a:t>Instant Apache Camel Messaging System</a:t>
            </a:r>
            <a:endParaRPr lang="en-US" dirty="0" smtClean="0"/>
          </a:p>
          <a:p>
            <a:pPr marL="171450" indent="-171450">
              <a:buFont typeface="Arial"/>
              <a:buChar char="•"/>
            </a:pPr>
            <a:r>
              <a:rPr lang="en-US" dirty="0" smtClean="0">
                <a:hlinkClick r:id="rId7"/>
              </a:rPr>
              <a:t>Enterprise Integration Patterns</a:t>
            </a:r>
            <a:endParaRPr lang="en-US" dirty="0" smtClean="0"/>
          </a:p>
          <a:p>
            <a:pPr marL="228600" indent="-228600">
              <a:buFont typeface="+mj-lt"/>
              <a:buAutoNum type="arabicPeriod"/>
            </a:pPr>
            <a:endParaRPr lang="en-US" dirty="0" smtClean="0"/>
          </a:p>
          <a:p>
            <a:pPr marL="228600" indent="-228600">
              <a:buFont typeface="+mj-lt"/>
              <a:buAutoNum type="arabicPeriod"/>
            </a:pPr>
            <a:r>
              <a:rPr lang="en-US" dirty="0" smtClean="0"/>
              <a:t>Apache Camel Developer's Cookbook </a:t>
            </a:r>
            <a:r>
              <a:rPr lang="en-US" i="1" dirty="0" smtClean="0"/>
              <a:t>by Scott </a:t>
            </a:r>
            <a:r>
              <a:rPr lang="en-US" i="1" dirty="0" err="1" smtClean="0"/>
              <a:t>Cranton</a:t>
            </a:r>
            <a:r>
              <a:rPr lang="en-US" i="1" dirty="0" smtClean="0"/>
              <a:t> and </a:t>
            </a:r>
            <a:r>
              <a:rPr lang="en-US" i="1" dirty="0" err="1" smtClean="0"/>
              <a:t>Jakub</a:t>
            </a:r>
            <a:r>
              <a:rPr lang="en-US" i="1" dirty="0" smtClean="0"/>
              <a:t> </a:t>
            </a:r>
            <a:r>
              <a:rPr lang="en-US" i="1" dirty="0" err="1" smtClean="0"/>
              <a:t>Korab</a:t>
            </a:r>
            <a:r>
              <a:rPr lang="en-US" i="1" dirty="0" smtClean="0"/>
              <a:t> </a:t>
            </a:r>
            <a:r>
              <a:rPr lang="en-US" dirty="0" smtClean="0"/>
              <a:t>(</a:t>
            </a:r>
            <a:r>
              <a:rPr lang="en-US" dirty="0" err="1" smtClean="0"/>
              <a:t>Packt</a:t>
            </a:r>
            <a:r>
              <a:rPr lang="en-US" dirty="0" smtClean="0"/>
              <a:t> Publishing, December 2013)</a:t>
            </a:r>
          </a:p>
          <a:p>
            <a:pPr marL="228600" indent="-228600">
              <a:buFont typeface="+mj-lt"/>
              <a:buAutoNum type="arabicPeriod"/>
            </a:pPr>
            <a:r>
              <a:rPr lang="en-US" dirty="0" smtClean="0"/>
              <a:t>Instant Apache Camel Messaging System </a:t>
            </a:r>
            <a:r>
              <a:rPr lang="en-US" i="1" dirty="0" smtClean="0"/>
              <a:t>by </a:t>
            </a:r>
            <a:r>
              <a:rPr lang="en-US" i="1" dirty="0" err="1" smtClean="0"/>
              <a:t>Evgeniy</a:t>
            </a:r>
            <a:r>
              <a:rPr lang="en-US" i="1" dirty="0" smtClean="0"/>
              <a:t> </a:t>
            </a:r>
            <a:r>
              <a:rPr lang="en-US" i="1" dirty="0" err="1" smtClean="0"/>
              <a:t>Sharapov</a:t>
            </a:r>
            <a:r>
              <a:rPr lang="en-US" dirty="0" smtClean="0"/>
              <a:t> (</a:t>
            </a:r>
            <a:r>
              <a:rPr lang="en-US" dirty="0" err="1" smtClean="0"/>
              <a:t>Packt</a:t>
            </a:r>
            <a:r>
              <a:rPr lang="en-US" dirty="0" smtClean="0"/>
              <a:t> Publishing, September 2013)</a:t>
            </a:r>
          </a:p>
          <a:p>
            <a:pPr marL="228600" indent="-228600">
              <a:buFont typeface="+mj-lt"/>
              <a:buAutoNum type="arabicPeriod"/>
            </a:pPr>
            <a:r>
              <a:rPr lang="en-US" dirty="0" smtClean="0"/>
              <a:t>Instant Apache Camel Message Routing </a:t>
            </a:r>
            <a:r>
              <a:rPr lang="en-US" i="1" dirty="0" smtClean="0"/>
              <a:t>by </a:t>
            </a:r>
            <a:r>
              <a:rPr lang="en-US" i="1" dirty="0" err="1" smtClean="0"/>
              <a:t>Bilgin</a:t>
            </a:r>
            <a:r>
              <a:rPr lang="en-US" i="1" dirty="0" smtClean="0"/>
              <a:t> </a:t>
            </a:r>
            <a:r>
              <a:rPr lang="en-US" i="1" dirty="0" err="1" smtClean="0"/>
              <a:t>Ibryam</a:t>
            </a:r>
            <a:r>
              <a:rPr lang="en-US" dirty="0" smtClean="0"/>
              <a:t> (</a:t>
            </a:r>
            <a:r>
              <a:rPr lang="en-US" dirty="0" err="1" smtClean="0"/>
              <a:t>Packt</a:t>
            </a:r>
            <a:r>
              <a:rPr lang="en-US" dirty="0" smtClean="0"/>
              <a:t> Publishing, August 2013)</a:t>
            </a:r>
          </a:p>
          <a:p>
            <a:pPr marL="228600" indent="-228600">
              <a:buFont typeface="+mj-lt"/>
              <a:buAutoNum type="arabicPeriod"/>
            </a:pPr>
            <a:r>
              <a:rPr lang="en-US" dirty="0" smtClean="0"/>
              <a:t>Camel in Action </a:t>
            </a:r>
            <a:r>
              <a:rPr lang="en-US" i="1" dirty="0" smtClean="0"/>
              <a:t>by Claus Ibsen and Jonathan Anstey</a:t>
            </a:r>
            <a:r>
              <a:rPr lang="en-US" dirty="0" smtClean="0"/>
              <a:t> (Manning, December 2010)</a:t>
            </a:r>
          </a:p>
          <a:p>
            <a:pPr marL="228600" indent="-228600">
              <a:buFont typeface="+mj-lt"/>
              <a:buAutoNum type="arabicPeriod"/>
            </a:pPr>
            <a:r>
              <a:rPr lang="en-US" dirty="0" smtClean="0"/>
              <a:t>Enterprise Integration Patterns </a:t>
            </a:r>
            <a:r>
              <a:rPr lang="en-US" i="1" dirty="0" smtClean="0"/>
              <a:t>by </a:t>
            </a:r>
            <a:r>
              <a:rPr lang="en-US" i="1" dirty="0" err="1" smtClean="0"/>
              <a:t>Gregor</a:t>
            </a:r>
            <a:r>
              <a:rPr lang="en-US" i="1" dirty="0" smtClean="0"/>
              <a:t> </a:t>
            </a:r>
            <a:r>
              <a:rPr lang="en-US" i="1" dirty="0" err="1" smtClean="0"/>
              <a:t>Hohpe</a:t>
            </a:r>
            <a:r>
              <a:rPr lang="en-US" i="1" dirty="0" smtClean="0"/>
              <a:t> and Bobby Woolf</a:t>
            </a:r>
            <a:r>
              <a:rPr lang="en-US" dirty="0" smtClean="0"/>
              <a:t> (Addison Wesley, October 2003)</a:t>
            </a:r>
          </a:p>
          <a:p>
            <a:endParaRPr lang="en-US" dirty="0" smtClean="0"/>
          </a:p>
        </p:txBody>
      </p:sp>
      <p:sp>
        <p:nvSpPr>
          <p:cNvPr id="4" name="Slide Number Placeholder 3"/>
          <p:cNvSpPr>
            <a:spLocks noGrp="1"/>
          </p:cNvSpPr>
          <p:nvPr>
            <p:ph type="sldNum" sz="quarter" idx="10"/>
          </p:nvPr>
        </p:nvSpPr>
        <p:spPr/>
        <p:txBody>
          <a:bodyPr/>
          <a:lstStyle/>
          <a:p>
            <a:fld id="{510F296B-63C5-4C11-A068-768A5D5B0A7B}" type="slidenum">
              <a:rPr lang="en-US" smtClean="0"/>
              <a:t>17</a:t>
            </a:fld>
            <a:endParaRPr lang="en-US"/>
          </a:p>
        </p:txBody>
      </p:sp>
    </p:spTree>
    <p:extLst>
      <p:ext uri="{BB962C8B-B14F-4D97-AF65-F5344CB8AC3E}">
        <p14:creationId xmlns:p14="http://schemas.microsoft.com/office/powerpoint/2010/main" val="1241555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926F27C-A9EB-45C4-8D2E-54BE0EC724A8}" type="datetime1">
              <a:rPr lang="en-US" smtClean="0"/>
              <a:t>12/6/14</a:t>
            </a:fld>
            <a:endParaRPr lang="en-US" dirty="0"/>
          </a:p>
        </p:txBody>
      </p:sp>
      <p:sp>
        <p:nvSpPr>
          <p:cNvPr id="5" name="Footer Placeholder 4"/>
          <p:cNvSpPr>
            <a:spLocks noGrp="1"/>
          </p:cNvSpPr>
          <p:nvPr>
            <p:ph type="ftr" sz="quarter" idx="11"/>
          </p:nvPr>
        </p:nvSpPr>
        <p:spPr/>
        <p:txBody>
          <a:bodyPr/>
          <a:lstStyle/>
          <a:p>
            <a:pPr algn="r"/>
            <a:r>
              <a:rPr lang="en-US" dirty="0" smtClean="0"/>
              <a:t>@</a:t>
            </a:r>
            <a:r>
              <a:rPr lang="en-US" dirty="0" err="1" smtClean="0"/>
              <a:t>halyph</a:t>
            </a:r>
            <a:endParaRPr lang="en-US" dirty="0" smtClean="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Pacemaker"/>
          <p:cNvSpPr txBox="1"/>
          <p:nvPr userDrawn="1"/>
        </p:nvSpPr>
        <p:spPr>
          <a:xfrm rot="16200000">
            <a:off x="-2969568" y="2969566"/>
            <a:ext cx="6400801" cy="461665"/>
          </a:xfrm>
          <a:prstGeom prst="rect">
            <a:avLst/>
          </a:prstGeom>
          <a:solidFill>
            <a:srgbClr val="9A2928"/>
          </a:solidFill>
        </p:spPr>
        <p:txBody>
          <a:bodyPr wrap="square" rtlCol="0">
            <a:spAutoFit/>
          </a:bodyPr>
          <a:lstStyle/>
          <a:p>
            <a:pPr algn="ctr"/>
            <a:r>
              <a:rPr lang="en-US" sz="2400" b="1" dirty="0">
                <a:solidFill>
                  <a:schemeClr val="bg1"/>
                </a:solidFill>
                <a:latin typeface="+mj-lt"/>
              </a:rPr>
              <a:t>Pacemaker</a:t>
            </a:r>
            <a:r>
              <a:rPr lang="en-US" sz="2400" b="1" dirty="0" smtClean="0">
                <a:solidFill>
                  <a:schemeClr val="bg1"/>
                </a:solidFill>
                <a:latin typeface="+mj-lt"/>
              </a:rPr>
              <a:t>: Java</a:t>
            </a:r>
            <a:endParaRPr lang="en-US" sz="2400" b="1" dirty="0">
              <a:solidFill>
                <a:schemeClr val="bg1"/>
              </a:solidFill>
              <a:latin typeface="+mj-lt"/>
            </a:endParaRPr>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7280" y="1172308"/>
            <a:ext cx="10058400" cy="5029199"/>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44634CFE-E999-4F9F-A580-5B94E5FFC17C}" type="datetime1">
              <a:rPr lang="en-US" smtClean="0"/>
              <a:t>12/6/14</a:t>
            </a:fld>
            <a:endParaRPr lang="en-US" dirty="0"/>
          </a:p>
        </p:txBody>
      </p:sp>
      <p:sp>
        <p:nvSpPr>
          <p:cNvPr id="8" name="Footer Placeholder 7"/>
          <p:cNvSpPr>
            <a:spLocks noGrp="1"/>
          </p:cNvSpPr>
          <p:nvPr>
            <p:ph type="ftr" sz="quarter" idx="11"/>
          </p:nvPr>
        </p:nvSpPr>
        <p:spPr/>
        <p:txBody>
          <a:bodyPr/>
          <a:lstStyle/>
          <a:p>
            <a:pPr algn="r"/>
            <a:r>
              <a:rPr lang="en-US" dirty="0" smtClean="0"/>
              <a:t>@</a:t>
            </a:r>
            <a:r>
              <a:rPr lang="en-US" dirty="0" err="1" smtClean="0"/>
              <a:t>halyph</a:t>
            </a:r>
            <a:endParaRPr lang="en-US" dirty="0" smtClean="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
        <p:nvSpPr>
          <p:cNvPr id="10" name="Title 9"/>
          <p:cNvSpPr>
            <a:spLocks noGrp="1"/>
          </p:cNvSpPr>
          <p:nvPr>
            <p:ph type="title"/>
          </p:nvPr>
        </p:nvSpPr>
        <p:spPr>
          <a:xfrm>
            <a:off x="1097280" y="286604"/>
            <a:ext cx="10058400" cy="791920"/>
          </a:xfrm>
        </p:spPr>
        <p:txBody>
          <a:bodyPr/>
          <a:lstStyle/>
          <a:p>
            <a:r>
              <a:rPr lang="en-US" dirty="0" smtClean="0"/>
              <a:t>Click to edit Master title style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7280" y="1172308"/>
            <a:ext cx="10058400" cy="5029199"/>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B86F914F-ED8E-4D37-925B-E83EAAA54D6F}" type="datetime1">
              <a:rPr lang="en-US" smtClean="0"/>
              <a:t>12/6/14</a:t>
            </a:fld>
            <a:endParaRPr lang="en-US" dirty="0"/>
          </a:p>
        </p:txBody>
      </p:sp>
      <p:sp>
        <p:nvSpPr>
          <p:cNvPr id="8" name="Footer Placeholder 7"/>
          <p:cNvSpPr>
            <a:spLocks noGrp="1"/>
          </p:cNvSpPr>
          <p:nvPr>
            <p:ph type="ftr" sz="quarter" idx="11"/>
          </p:nvPr>
        </p:nvSpPr>
        <p:spPr/>
        <p:txBody>
          <a:bodyPr/>
          <a:lstStyle/>
          <a:p>
            <a:pPr algn="r"/>
            <a:r>
              <a:rPr lang="en-US" dirty="0" smtClean="0"/>
              <a:t>@</a:t>
            </a:r>
            <a:r>
              <a:rPr lang="en-US" dirty="0" err="1" smtClean="0"/>
              <a:t>halyph</a:t>
            </a:r>
            <a:endParaRPr lang="en-US" dirty="0" smtClean="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
        <p:nvSpPr>
          <p:cNvPr id="10" name="Title 9"/>
          <p:cNvSpPr>
            <a:spLocks noGrp="1"/>
          </p:cNvSpPr>
          <p:nvPr>
            <p:ph type="title"/>
          </p:nvPr>
        </p:nvSpPr>
        <p:spPr>
          <a:xfrm>
            <a:off x="1097280" y="286604"/>
            <a:ext cx="10058400" cy="791920"/>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939271936"/>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865DC53-B937-40E4-8840-0AB0333C03DC}" type="datetime1">
              <a:rPr lang="en-US" smtClean="0"/>
              <a:t>12/6/14</a:t>
            </a:fld>
            <a:endParaRPr lang="en-US" dirty="0"/>
          </a:p>
        </p:txBody>
      </p:sp>
      <p:sp>
        <p:nvSpPr>
          <p:cNvPr id="4" name="Footer Placeholder 3"/>
          <p:cNvSpPr>
            <a:spLocks noGrp="1"/>
          </p:cNvSpPr>
          <p:nvPr>
            <p:ph type="ftr" sz="quarter" idx="11"/>
          </p:nvPr>
        </p:nvSpPr>
        <p:spPr/>
        <p:txBody>
          <a:bodyPr/>
          <a:lstStyle/>
          <a:p>
            <a:pPr algn="r"/>
            <a:r>
              <a:rPr lang="en-US" smtClean="0"/>
              <a:t>@halyph</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61490111"/>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lvl1pPr>
              <a:defRPr b="1"/>
            </a:lvl1pPr>
          </a:lstStyle>
          <a:p>
            <a:fld id="{7D41F168-E310-4106-B3B1-5E81B3BF5F99}" type="datetime1">
              <a:rPr lang="en-US" smtClean="0"/>
              <a:t>12/6/14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pPr algn="r"/>
            <a:r>
              <a:rPr lang="en-US" dirty="0" smtClean="0"/>
              <a:t>@</a:t>
            </a:r>
            <a:r>
              <a:rPr lang="en-US" dirty="0" err="1" smtClean="0"/>
              <a:t>halyph</a:t>
            </a:r>
            <a:endParaRPr lang="en-US" dirty="0" smtClean="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
        <p:nvSpPr>
          <p:cNvPr id="10" name="Pacemaker"/>
          <p:cNvSpPr txBox="1"/>
          <p:nvPr userDrawn="1"/>
        </p:nvSpPr>
        <p:spPr>
          <a:xfrm rot="16200000">
            <a:off x="-2969568" y="2969566"/>
            <a:ext cx="6400801" cy="461665"/>
          </a:xfrm>
          <a:prstGeom prst="rect">
            <a:avLst/>
          </a:prstGeom>
          <a:solidFill>
            <a:srgbClr val="9A2928"/>
          </a:solidFill>
        </p:spPr>
        <p:txBody>
          <a:bodyPr wrap="square" rtlCol="0">
            <a:spAutoFit/>
          </a:bodyPr>
          <a:lstStyle/>
          <a:p>
            <a:pPr algn="ctr"/>
            <a:r>
              <a:rPr lang="en-US" sz="2400" b="1" dirty="0">
                <a:solidFill>
                  <a:schemeClr val="bg1"/>
                </a:solidFill>
                <a:latin typeface="+mj-lt"/>
              </a:rPr>
              <a:t>Pacemaker</a:t>
            </a:r>
            <a:r>
              <a:rPr lang="en-US" sz="2400" b="1" dirty="0" smtClean="0">
                <a:solidFill>
                  <a:schemeClr val="bg1"/>
                </a:solidFill>
                <a:latin typeface="+mj-lt"/>
              </a:rPr>
              <a:t>: Java</a:t>
            </a:r>
            <a:endParaRPr lang="en-US" sz="2400" b="1" dirty="0">
              <a:solidFill>
                <a:schemeClr val="bg1"/>
              </a:solidFill>
              <a:latin typeface="+mj-lt"/>
            </a:endParaRPr>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4"/>
            <a:ext cx="10058400" cy="919536"/>
          </a:xfrm>
          <a:prstGeom prst="rect">
            <a:avLst/>
          </a:prstGeom>
        </p:spPr>
        <p:txBody>
          <a:bodyPr vert="horz" lIns="91440" tIns="45720" rIns="91440" bIns="45720" rtlCol="0" anchor="b">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097280" y="1273310"/>
            <a:ext cx="10058400" cy="4595784"/>
          </a:xfrm>
          <a:prstGeom prst="rect">
            <a:avLst/>
          </a:prstGeom>
        </p:spPr>
        <p:txBody>
          <a:bodyPr vert="horz" lIns="0" tIns="45720" rIns="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7630" y="6452095"/>
            <a:ext cx="2472271" cy="365125"/>
          </a:xfrm>
          <a:prstGeom prst="rect">
            <a:avLst/>
          </a:prstGeom>
        </p:spPr>
        <p:txBody>
          <a:bodyPr vert="horz" lIns="91440" tIns="45720" rIns="91440" bIns="45720" rtlCol="0" anchor="ctr"/>
          <a:lstStyle>
            <a:lvl1pPr algn="l">
              <a:defRPr sz="1800">
                <a:solidFill>
                  <a:srgbClr val="FFFFFF"/>
                </a:solidFill>
              </a:defRPr>
            </a:lvl1pPr>
          </a:lstStyle>
          <a:p>
            <a:fld id="{02DD753D-7701-407A-87DF-F963B6B1F555}" type="datetime1">
              <a:rPr lang="en-US" smtClean="0"/>
              <a:t>12/6/14</a:t>
            </a:fld>
            <a:endParaRPr lang="en-US" dirty="0"/>
          </a:p>
        </p:txBody>
      </p:sp>
      <p:sp>
        <p:nvSpPr>
          <p:cNvPr id="5" name="Footer Placeholder 4"/>
          <p:cNvSpPr>
            <a:spLocks noGrp="1"/>
          </p:cNvSpPr>
          <p:nvPr>
            <p:ph type="ftr" sz="quarter" idx="3"/>
          </p:nvPr>
        </p:nvSpPr>
        <p:spPr>
          <a:xfrm>
            <a:off x="10492153" y="6467970"/>
            <a:ext cx="1579185" cy="365125"/>
          </a:xfrm>
          <a:prstGeom prst="rect">
            <a:avLst/>
          </a:prstGeom>
        </p:spPr>
        <p:txBody>
          <a:bodyPr vert="horz" lIns="91440" tIns="45720" rIns="91440" bIns="45720" rtlCol="0" anchor="ctr"/>
          <a:lstStyle>
            <a:lvl1pPr algn="ctr">
              <a:defRPr sz="1800" b="1" cap="none" baseline="0">
                <a:solidFill>
                  <a:srgbClr val="FFFFFF"/>
                </a:solidFill>
              </a:defRPr>
            </a:lvl1pPr>
          </a:lstStyle>
          <a:p>
            <a:pPr algn="r"/>
            <a:r>
              <a:rPr lang="en-US" dirty="0" smtClean="0"/>
              <a:t>@</a:t>
            </a:r>
            <a:r>
              <a:rPr lang="en-US" dirty="0" err="1" smtClean="0"/>
              <a:t>halyph</a:t>
            </a:r>
            <a:endParaRPr lang="en-US" dirty="0"/>
          </a:p>
        </p:txBody>
      </p:sp>
      <p:sp>
        <p:nvSpPr>
          <p:cNvPr id="6" name="Slide Number Placeholder 5"/>
          <p:cNvSpPr>
            <a:spLocks noGrp="1"/>
          </p:cNvSpPr>
          <p:nvPr>
            <p:ph type="sldNum" sz="quarter" idx="4"/>
          </p:nvPr>
        </p:nvSpPr>
        <p:spPr>
          <a:xfrm>
            <a:off x="5470467" y="6453078"/>
            <a:ext cx="1312025" cy="365125"/>
          </a:xfrm>
          <a:prstGeom prst="rect">
            <a:avLst/>
          </a:prstGeom>
        </p:spPr>
        <p:txBody>
          <a:bodyPr vert="horz" lIns="91440" tIns="45720" rIns="91440" bIns="45720" rtlCol="0" anchor="ctr"/>
          <a:lstStyle>
            <a:lvl1pPr algn="ctr">
              <a:defRPr sz="1600">
                <a:solidFill>
                  <a:srgbClr val="FFFFFF"/>
                </a:solidFill>
              </a:defRPr>
            </a:lvl1pPr>
          </a:lstStyle>
          <a:p>
            <a:fld id="{4FAB73BC-B049-4115-A692-8D63A059BFB8}" type="slidenum">
              <a:rPr lang="en-US" smtClean="0"/>
              <a:pPr/>
              <a:t>‹#›</a:t>
            </a:fld>
            <a:endParaRPr lang="en-US" dirty="0"/>
          </a:p>
        </p:txBody>
      </p:sp>
      <p:sp>
        <p:nvSpPr>
          <p:cNvPr id="11" name="Pacemaker"/>
          <p:cNvSpPr txBox="1"/>
          <p:nvPr userDrawn="1"/>
        </p:nvSpPr>
        <p:spPr>
          <a:xfrm rot="16200000">
            <a:off x="-2969568" y="2969566"/>
            <a:ext cx="6400801" cy="461665"/>
          </a:xfrm>
          <a:prstGeom prst="rect">
            <a:avLst/>
          </a:prstGeom>
          <a:solidFill>
            <a:srgbClr val="9A2928"/>
          </a:solidFill>
        </p:spPr>
        <p:txBody>
          <a:bodyPr wrap="square" rtlCol="0">
            <a:spAutoFit/>
          </a:bodyPr>
          <a:lstStyle/>
          <a:p>
            <a:pPr algn="ctr"/>
            <a:r>
              <a:rPr lang="en-US" sz="2400" b="1" dirty="0">
                <a:solidFill>
                  <a:schemeClr val="bg1"/>
                </a:solidFill>
                <a:latin typeface="+mj-lt"/>
              </a:rPr>
              <a:t>Pacemaker</a:t>
            </a:r>
            <a:r>
              <a:rPr lang="en-US" sz="2400" b="1" dirty="0" smtClean="0">
                <a:solidFill>
                  <a:schemeClr val="bg1"/>
                </a:solidFill>
                <a:latin typeface="+mj-lt"/>
              </a:rPr>
              <a:t>: Java</a:t>
            </a:r>
            <a:endParaRPr lang="en-US" sz="2400" b="1" dirty="0">
              <a:solidFill>
                <a:schemeClr val="bg1"/>
              </a:solidFill>
              <a:latin typeface="+mj-lt"/>
            </a:endParaRPr>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62" r:id="rId3"/>
    <p:sldLayoutId id="2147483664" r:id="rId4"/>
    <p:sldLayoutId id="2147483655" r:id="rId5"/>
  </p:sldLayoutIdLst>
  <p:timing>
    <p:tnLst>
      <p:par>
        <p:cTn xmlns:p14="http://schemas.microsoft.com/office/powerpoint/2010/main" id="1" dur="indefinite" restart="never" nodeType="tmRoot"/>
      </p:par>
    </p:tnLst>
  </p:timing>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en.wikipedia.org/wiki/Apache_ActiveMQ" TargetMode="External"/><Relationship Id="rId4" Type="http://schemas.openxmlformats.org/officeDocument/2006/relationships/hyperlink" Target="http://en.wikipedia.org/wiki/Apache_Camel" TargetMode="External"/><Relationship Id="rId5" Type="http://schemas.openxmlformats.org/officeDocument/2006/relationships/hyperlink" Target="http://en.wikipedia.org/wiki/Apache_ServiceMix" TargetMode="External"/><Relationship Id="rId6" Type="http://schemas.openxmlformats.org/officeDocument/2006/relationships/hyperlink" Target="http://en.wikipedia.org/wiki/Groovy_(programming_language)" TargetMode="External"/><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camelone.org" TargetMode="External"/><Relationship Id="rId3" Type="http://schemas.openxmlformats.org/officeDocument/2006/relationships/hyperlink" Target="http://www.devnation.org"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camel.apache.org/enterprise-integration-patterns.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When Camel </a:t>
            </a:r>
            <a:r>
              <a:rPr lang="en-US" dirty="0" smtClean="0"/>
              <a:t>Smiles</a:t>
            </a:r>
            <a:endParaRPr lang="en-US" dirty="0"/>
          </a:p>
        </p:txBody>
      </p:sp>
      <p:sp>
        <p:nvSpPr>
          <p:cNvPr id="3" name="Subtitle 2"/>
          <p:cNvSpPr>
            <a:spLocks noGrp="1"/>
          </p:cNvSpPr>
          <p:nvPr>
            <p:ph type="subTitle" idx="1"/>
          </p:nvPr>
        </p:nvSpPr>
        <p:spPr>
          <a:xfrm>
            <a:off x="1100051" y="4455620"/>
            <a:ext cx="2977679" cy="1143000"/>
          </a:xfrm>
        </p:spPr>
        <p:txBody>
          <a:bodyPr/>
          <a:lstStyle/>
          <a:p>
            <a:r>
              <a:rPr lang="en-US" dirty="0" smtClean="0"/>
              <a:t>Orest Ivasiv</a:t>
            </a:r>
          </a:p>
          <a:p>
            <a:endParaRPr lang="en-US" dirty="0" smtClean="0"/>
          </a:p>
        </p:txBody>
      </p:sp>
      <p:sp>
        <p:nvSpPr>
          <p:cNvPr id="4" name="Date Placeholder 3"/>
          <p:cNvSpPr>
            <a:spLocks noGrp="1"/>
          </p:cNvSpPr>
          <p:nvPr>
            <p:ph type="dt" sz="half" idx="10"/>
          </p:nvPr>
        </p:nvSpPr>
        <p:spPr/>
        <p:txBody>
          <a:bodyPr/>
          <a:lstStyle/>
          <a:p>
            <a:fld id="{B999523C-9DBD-40C7-B767-2EF52DD9549E}" type="datetime1">
              <a:rPr lang="en-US" smtClean="0"/>
              <a:t>12/6/14</a:t>
            </a:fld>
            <a:endParaRPr lang="en-US" dirty="0"/>
          </a:p>
        </p:txBody>
      </p:sp>
      <p:sp>
        <p:nvSpPr>
          <p:cNvPr id="5" name="Footer Placeholder 4"/>
          <p:cNvSpPr>
            <a:spLocks noGrp="1"/>
          </p:cNvSpPr>
          <p:nvPr>
            <p:ph type="ftr" sz="quarter" idx="11"/>
          </p:nvPr>
        </p:nvSpPr>
        <p:spPr/>
        <p:txBody>
          <a:bodyPr/>
          <a:lstStyle/>
          <a:p>
            <a:pPr algn="r"/>
            <a:r>
              <a:rPr lang="en-US" smtClean="0"/>
              <a:t>@halyph</a:t>
            </a:r>
            <a:endParaRPr lang="en-US" dirty="0" smtClean="0"/>
          </a:p>
        </p:txBody>
      </p:sp>
      <p:pic>
        <p:nvPicPr>
          <p:cNvPr id="1028" name="Picture 4" descr="http://upload.wikimedia.org/wikipedia/commons/9/9c/Apache-camel-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1455" y="538162"/>
            <a:ext cx="3324225" cy="162877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pacemaker.in.ua/images/pacemaker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7280" y="442339"/>
            <a:ext cx="2404326" cy="2163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932661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97280" y="1172308"/>
            <a:ext cx="4022932" cy="5029199"/>
          </a:xfrm>
        </p:spPr>
        <p:txBody>
          <a:bodyPr/>
          <a:lstStyle/>
          <a:p>
            <a:pPr>
              <a:buFont typeface="Wingdings" charset="2"/>
              <a:buChar char="§"/>
            </a:pPr>
            <a:r>
              <a:rPr lang="en-US" dirty="0" smtClean="0"/>
              <a:t>General use</a:t>
            </a:r>
          </a:p>
          <a:p>
            <a:pPr lvl="1">
              <a:buFont typeface="Wingdings" charset="2"/>
              <a:buChar char="§"/>
            </a:pPr>
            <a:r>
              <a:rPr lang="en-US" dirty="0" smtClean="0"/>
              <a:t>Direct, </a:t>
            </a:r>
            <a:r>
              <a:rPr lang="en-US" dirty="0" err="1" smtClean="0"/>
              <a:t>seda</a:t>
            </a:r>
            <a:r>
              <a:rPr lang="en-US" dirty="0" smtClean="0"/>
              <a:t>, file, bean, log, timer</a:t>
            </a:r>
          </a:p>
          <a:p>
            <a:pPr>
              <a:buFont typeface="Wingdings" charset="2"/>
              <a:buChar char="§"/>
            </a:pPr>
            <a:r>
              <a:rPr lang="en-US" dirty="0" smtClean="0"/>
              <a:t>Search, big data, cashing</a:t>
            </a:r>
          </a:p>
          <a:p>
            <a:pPr lvl="1">
              <a:buFont typeface="Wingdings" charset="2"/>
              <a:buChar char="§"/>
            </a:pPr>
            <a:r>
              <a:rPr lang="en-US" dirty="0" err="1" smtClean="0"/>
              <a:t>Lucene</a:t>
            </a:r>
            <a:r>
              <a:rPr lang="en-US" dirty="0" smtClean="0"/>
              <a:t>, </a:t>
            </a:r>
            <a:r>
              <a:rPr lang="en-US" dirty="0" err="1" smtClean="0"/>
              <a:t>solr</a:t>
            </a:r>
            <a:r>
              <a:rPr lang="en-US" dirty="0" smtClean="0"/>
              <a:t>, </a:t>
            </a:r>
            <a:r>
              <a:rPr lang="en-US" dirty="0" err="1" smtClean="0"/>
              <a:t>elasticsearch</a:t>
            </a:r>
            <a:endParaRPr lang="en-US" dirty="0" smtClean="0"/>
          </a:p>
          <a:p>
            <a:pPr lvl="1">
              <a:buFont typeface="Wingdings" charset="2"/>
              <a:buChar char="§"/>
            </a:pPr>
            <a:r>
              <a:rPr lang="en-US" dirty="0" err="1" smtClean="0"/>
              <a:t>Hdfs</a:t>
            </a:r>
            <a:r>
              <a:rPr lang="en-US" dirty="0" smtClean="0"/>
              <a:t>,  s3, </a:t>
            </a:r>
            <a:r>
              <a:rPr lang="en-US" dirty="0" err="1" smtClean="0"/>
              <a:t>mongodb</a:t>
            </a:r>
            <a:endParaRPr lang="en-US" dirty="0" smtClean="0"/>
          </a:p>
          <a:p>
            <a:pPr lvl="1">
              <a:buFont typeface="Wingdings" charset="2"/>
              <a:buChar char="§"/>
            </a:pPr>
            <a:r>
              <a:rPr lang="en-US" dirty="0" err="1" smtClean="0"/>
              <a:t>Ehcache</a:t>
            </a:r>
            <a:r>
              <a:rPr lang="en-US" dirty="0" smtClean="0"/>
              <a:t>, </a:t>
            </a:r>
            <a:r>
              <a:rPr lang="en-US" dirty="0" err="1" smtClean="0"/>
              <a:t>hazelcast</a:t>
            </a:r>
            <a:endParaRPr lang="en-US" dirty="0" smtClean="0"/>
          </a:p>
          <a:p>
            <a:pPr>
              <a:buFont typeface="Wingdings" charset="2"/>
              <a:buChar char="§"/>
            </a:pPr>
            <a:r>
              <a:rPr lang="en-US" dirty="0" smtClean="0"/>
              <a:t>Management</a:t>
            </a:r>
          </a:p>
          <a:p>
            <a:pPr lvl="1">
              <a:buFont typeface="Wingdings" charset="2"/>
              <a:buChar char="§"/>
            </a:pPr>
            <a:r>
              <a:rPr lang="en-US" dirty="0" err="1" smtClean="0"/>
              <a:t>Jmx</a:t>
            </a:r>
            <a:r>
              <a:rPr lang="en-US" dirty="0" smtClean="0"/>
              <a:t>, </a:t>
            </a:r>
            <a:r>
              <a:rPr lang="en-US" dirty="0" err="1" smtClean="0"/>
              <a:t>ldap</a:t>
            </a:r>
            <a:r>
              <a:rPr lang="en-US" dirty="0" smtClean="0"/>
              <a:t>, </a:t>
            </a:r>
            <a:r>
              <a:rPr lang="en-US" dirty="0" err="1" smtClean="0"/>
              <a:t>splunk</a:t>
            </a:r>
            <a:r>
              <a:rPr lang="en-US" dirty="0" smtClean="0"/>
              <a:t>, zookeeper</a:t>
            </a:r>
          </a:p>
          <a:p>
            <a:pPr>
              <a:buFont typeface="Wingdings" charset="2"/>
              <a:buChar char="§"/>
            </a:pPr>
            <a:r>
              <a:rPr lang="en-US" dirty="0" smtClean="0"/>
              <a:t>Integration</a:t>
            </a:r>
          </a:p>
          <a:p>
            <a:pPr lvl="1">
              <a:buFont typeface="Wingdings" charset="2"/>
              <a:buChar char="§"/>
            </a:pPr>
            <a:r>
              <a:rPr lang="en-US" dirty="0" smtClean="0"/>
              <a:t>http, servlet, </a:t>
            </a:r>
            <a:r>
              <a:rPr lang="en-US" dirty="0" err="1" smtClean="0"/>
              <a:t>cxf</a:t>
            </a:r>
            <a:r>
              <a:rPr lang="en-US" dirty="0" smtClean="0"/>
              <a:t>, </a:t>
            </a:r>
            <a:r>
              <a:rPr lang="en-US" dirty="0" err="1" smtClean="0"/>
              <a:t>jms</a:t>
            </a:r>
            <a:endParaRPr lang="en-US" dirty="0" smtClean="0"/>
          </a:p>
          <a:p>
            <a:pPr>
              <a:buFont typeface="Wingdings" charset="2"/>
              <a:buChar char="§"/>
            </a:pPr>
            <a:r>
              <a:rPr lang="en-US" dirty="0" smtClean="0"/>
              <a:t>protocols</a:t>
            </a:r>
          </a:p>
          <a:p>
            <a:pPr lvl="1">
              <a:buFont typeface="Wingdings" charset="2"/>
              <a:buChar char="§"/>
            </a:pPr>
            <a:r>
              <a:rPr lang="en-US" dirty="0" smtClean="0"/>
              <a:t>Mina, </a:t>
            </a:r>
            <a:r>
              <a:rPr lang="en-US" dirty="0" err="1" smtClean="0"/>
              <a:t>netty</a:t>
            </a:r>
            <a:r>
              <a:rPr lang="en-US" dirty="0" smtClean="0"/>
              <a:t>, pop3, </a:t>
            </a:r>
            <a:r>
              <a:rPr lang="en-US" dirty="0" err="1" smtClean="0"/>
              <a:t>imap</a:t>
            </a:r>
            <a:endParaRPr lang="en-US" dirty="0" smtClean="0"/>
          </a:p>
        </p:txBody>
      </p:sp>
      <p:sp>
        <p:nvSpPr>
          <p:cNvPr id="3" name="Date Placeholder 2"/>
          <p:cNvSpPr>
            <a:spLocks noGrp="1"/>
          </p:cNvSpPr>
          <p:nvPr>
            <p:ph type="dt" sz="half" idx="10"/>
          </p:nvPr>
        </p:nvSpPr>
        <p:spPr/>
        <p:txBody>
          <a:bodyPr/>
          <a:lstStyle/>
          <a:p>
            <a:fld id="{44634CFE-E999-4F9F-A580-5B94E5FFC17C}" type="datetime1">
              <a:rPr lang="en-US" smtClean="0"/>
              <a:t>12/6/14</a:t>
            </a:fld>
            <a:endParaRPr lang="en-US" dirty="0"/>
          </a:p>
        </p:txBody>
      </p:sp>
      <p:sp>
        <p:nvSpPr>
          <p:cNvPr id="4" name="Footer Placeholder 3"/>
          <p:cNvSpPr>
            <a:spLocks noGrp="1"/>
          </p:cNvSpPr>
          <p:nvPr>
            <p:ph type="ftr" sz="quarter" idx="11"/>
          </p:nvPr>
        </p:nvSpPr>
        <p:spPr/>
        <p:txBody>
          <a:bodyPr/>
          <a:lstStyle/>
          <a:p>
            <a:pPr algn="r"/>
            <a:r>
              <a:rPr lang="en-US" smtClean="0"/>
              <a:t>@halyph</a:t>
            </a:r>
            <a:endParaRPr lang="en-US" dirty="0" smtClean="0"/>
          </a:p>
        </p:txBody>
      </p:sp>
      <p:sp>
        <p:nvSpPr>
          <p:cNvPr id="5" name="Slide Number Placeholder 4"/>
          <p:cNvSpPr>
            <a:spLocks noGrp="1"/>
          </p:cNvSpPr>
          <p:nvPr>
            <p:ph type="sldNum" sz="quarter" idx="12"/>
          </p:nvPr>
        </p:nvSpPr>
        <p:spPr/>
        <p:txBody>
          <a:bodyPr/>
          <a:lstStyle/>
          <a:p>
            <a:fld id="{4FAB73BC-B049-4115-A692-8D63A059BFB8}" type="slidenum">
              <a:rPr lang="en-US" smtClean="0"/>
              <a:pPr/>
              <a:t>10</a:t>
            </a:fld>
            <a:endParaRPr lang="en-US" dirty="0"/>
          </a:p>
        </p:txBody>
      </p:sp>
      <p:sp>
        <p:nvSpPr>
          <p:cNvPr id="6" name="Title 5"/>
          <p:cNvSpPr>
            <a:spLocks noGrp="1"/>
          </p:cNvSpPr>
          <p:nvPr>
            <p:ph type="title"/>
          </p:nvPr>
        </p:nvSpPr>
        <p:spPr/>
        <p:txBody>
          <a:bodyPr/>
          <a:lstStyle/>
          <a:p>
            <a:r>
              <a:rPr lang="en-US" dirty="0" smtClean="0"/>
              <a:t>Component Categories</a:t>
            </a:r>
            <a:endParaRPr lang="en-US" dirty="0"/>
          </a:p>
        </p:txBody>
      </p:sp>
    </p:spTree>
    <p:extLst>
      <p:ext uri="{BB962C8B-B14F-4D97-AF65-F5344CB8AC3E}">
        <p14:creationId xmlns:p14="http://schemas.microsoft.com/office/powerpoint/2010/main" val="238283069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4634CFE-E999-4F9F-A580-5B94E5FFC17C}" type="datetime1">
              <a:rPr lang="en-US" smtClean="0"/>
              <a:t>12/6/14</a:t>
            </a:fld>
            <a:endParaRPr lang="en-US" dirty="0"/>
          </a:p>
        </p:txBody>
      </p:sp>
      <p:sp>
        <p:nvSpPr>
          <p:cNvPr id="4" name="Footer Placeholder 3"/>
          <p:cNvSpPr>
            <a:spLocks noGrp="1"/>
          </p:cNvSpPr>
          <p:nvPr>
            <p:ph type="ftr" sz="quarter" idx="11"/>
          </p:nvPr>
        </p:nvSpPr>
        <p:spPr/>
        <p:txBody>
          <a:bodyPr/>
          <a:lstStyle/>
          <a:p>
            <a:pPr algn="r"/>
            <a:r>
              <a:rPr lang="en-US" smtClean="0"/>
              <a:t>@halyph</a:t>
            </a:r>
            <a:endParaRPr lang="en-US" dirty="0" smtClean="0"/>
          </a:p>
        </p:txBody>
      </p:sp>
      <p:sp>
        <p:nvSpPr>
          <p:cNvPr id="5" name="Slide Number Placeholder 4"/>
          <p:cNvSpPr>
            <a:spLocks noGrp="1"/>
          </p:cNvSpPr>
          <p:nvPr>
            <p:ph type="sldNum" sz="quarter" idx="12"/>
          </p:nvPr>
        </p:nvSpPr>
        <p:spPr/>
        <p:txBody>
          <a:bodyPr/>
          <a:lstStyle/>
          <a:p>
            <a:fld id="{4FAB73BC-B049-4115-A692-8D63A059BFB8}" type="slidenum">
              <a:rPr lang="en-US" smtClean="0"/>
              <a:pPr/>
              <a:t>11</a:t>
            </a:fld>
            <a:endParaRPr lang="en-US" dirty="0"/>
          </a:p>
        </p:txBody>
      </p:sp>
      <p:sp>
        <p:nvSpPr>
          <p:cNvPr id="6" name="Title 5"/>
          <p:cNvSpPr>
            <a:spLocks noGrp="1"/>
          </p:cNvSpPr>
          <p:nvPr>
            <p:ph type="title"/>
          </p:nvPr>
        </p:nvSpPr>
        <p:spPr/>
        <p:txBody>
          <a:bodyPr/>
          <a:lstStyle/>
          <a:p>
            <a:r>
              <a:rPr lang="en-US" dirty="0" err="1"/>
              <a:t>l</a:t>
            </a:r>
            <a:r>
              <a:rPr lang="en-US" dirty="0" err="1" smtClean="0"/>
              <a:t>s</a:t>
            </a:r>
            <a:r>
              <a:rPr lang="en-US" dirty="0" smtClean="0"/>
              <a:t> camel/components</a:t>
            </a:r>
            <a:endParaRPr lang="en-US" dirty="0"/>
          </a:p>
        </p:txBody>
      </p:sp>
      <p:pic>
        <p:nvPicPr>
          <p:cNvPr id="7" name="Picture 6"/>
          <p:cNvPicPr>
            <a:picLocks noChangeAspect="1"/>
          </p:cNvPicPr>
          <p:nvPr/>
        </p:nvPicPr>
        <p:blipFill>
          <a:blip r:embed="rId2"/>
          <a:stretch>
            <a:fillRect/>
          </a:stretch>
        </p:blipFill>
        <p:spPr>
          <a:xfrm>
            <a:off x="2560106" y="1398924"/>
            <a:ext cx="7050265" cy="4703096"/>
          </a:xfrm>
          <a:prstGeom prst="rect">
            <a:avLst/>
          </a:prstGeom>
        </p:spPr>
      </p:pic>
      <p:pic>
        <p:nvPicPr>
          <p:cNvPr id="8" name="Picture 7"/>
          <p:cNvPicPr>
            <a:picLocks noChangeAspect="1"/>
          </p:cNvPicPr>
          <p:nvPr/>
        </p:nvPicPr>
        <p:blipFill>
          <a:blip r:embed="rId3"/>
          <a:stretch>
            <a:fillRect/>
          </a:stretch>
        </p:blipFill>
        <p:spPr>
          <a:xfrm>
            <a:off x="1879600" y="2679700"/>
            <a:ext cx="8432800" cy="1498600"/>
          </a:xfrm>
          <a:prstGeom prst="rect">
            <a:avLst/>
          </a:prstGeom>
        </p:spPr>
      </p:pic>
    </p:spTree>
    <p:extLst>
      <p:ext uri="{BB962C8B-B14F-4D97-AF65-F5344CB8AC3E}">
        <p14:creationId xmlns:p14="http://schemas.microsoft.com/office/powerpoint/2010/main" val="155360788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1">
              <a:buFont typeface="Arial"/>
              <a:buChar char="•"/>
            </a:pPr>
            <a:r>
              <a:rPr lang="en-US" dirty="0" smtClean="0"/>
              <a:t>You found a component… now what?</a:t>
            </a:r>
          </a:p>
          <a:p>
            <a:pPr lvl="2"/>
            <a:r>
              <a:rPr lang="en-US" dirty="0" smtClean="0"/>
              <a:t>Review the spec page, samples, unit tests</a:t>
            </a:r>
          </a:p>
          <a:p>
            <a:pPr lvl="1"/>
            <a:r>
              <a:rPr lang="en-US" dirty="0" smtClean="0"/>
              <a:t>Include camel-[component] jar in your project</a:t>
            </a:r>
          </a:p>
          <a:p>
            <a:pPr lvl="2"/>
            <a:r>
              <a:rPr lang="en-US" dirty="0" smtClean="0"/>
              <a:t>Add dependency to your </a:t>
            </a:r>
            <a:r>
              <a:rPr lang="en-US" dirty="0" err="1" smtClean="0"/>
              <a:t>pom.xml</a:t>
            </a:r>
            <a:endParaRPr lang="en-US" dirty="0" smtClean="0"/>
          </a:p>
          <a:p>
            <a:pPr lvl="2"/>
            <a:r>
              <a:rPr lang="en-US" dirty="0" smtClean="0"/>
              <a:t>w/o maven (</a:t>
            </a:r>
            <a:r>
              <a:rPr lang="en-US" dirty="0" err="1" smtClean="0"/>
              <a:t>gradle</a:t>
            </a:r>
            <a:r>
              <a:rPr lang="en-US" dirty="0" smtClean="0"/>
              <a:t>) just add your jars to your </a:t>
            </a:r>
            <a:r>
              <a:rPr lang="en-US" dirty="0" err="1" smtClean="0"/>
              <a:t>classpath</a:t>
            </a:r>
            <a:endParaRPr lang="en-US" dirty="0" smtClean="0"/>
          </a:p>
          <a:p>
            <a:pPr lvl="1"/>
            <a:r>
              <a:rPr lang="en-US" dirty="0" smtClean="0"/>
              <a:t>Create a basic unit test</a:t>
            </a:r>
          </a:p>
          <a:p>
            <a:pPr lvl="2"/>
            <a:r>
              <a:rPr lang="en-US" dirty="0" smtClean="0"/>
              <a:t>Copy/paste from component test</a:t>
            </a:r>
          </a:p>
          <a:p>
            <a:pPr lvl="2"/>
            <a:r>
              <a:rPr lang="en-US" dirty="0" smtClean="0"/>
              <a:t>Sanity test your setup</a:t>
            </a:r>
          </a:p>
          <a:p>
            <a:pPr lvl="2"/>
            <a:r>
              <a:rPr lang="en-US" dirty="0" smtClean="0"/>
              <a:t>Validate desired </a:t>
            </a:r>
            <a:r>
              <a:rPr lang="en-US" dirty="0" err="1" smtClean="0"/>
              <a:t>config</a:t>
            </a:r>
            <a:r>
              <a:rPr lang="en-US" dirty="0" smtClean="0"/>
              <a:t> option</a:t>
            </a:r>
          </a:p>
          <a:p>
            <a:pPr lvl="1"/>
            <a:r>
              <a:rPr lang="en-US" dirty="0" smtClean="0"/>
              <a:t>Integrate your component with your app</a:t>
            </a:r>
          </a:p>
          <a:p>
            <a:pPr lvl="2"/>
            <a:r>
              <a:rPr lang="en-US" dirty="0" smtClean="0"/>
              <a:t>Is you </a:t>
            </a:r>
            <a:r>
              <a:rPr lang="en-US" dirty="0" err="1" smtClean="0"/>
              <a:t>CamelContent</a:t>
            </a:r>
            <a:r>
              <a:rPr lang="en-US" dirty="0" smtClean="0"/>
              <a:t> setup?</a:t>
            </a:r>
          </a:p>
          <a:p>
            <a:pPr lvl="2"/>
            <a:r>
              <a:rPr lang="en-US" dirty="0" smtClean="0"/>
              <a:t>Is your  </a:t>
            </a:r>
            <a:r>
              <a:rPr lang="en-US" dirty="0" err="1" smtClean="0"/>
              <a:t>RouteBuilder</a:t>
            </a:r>
            <a:r>
              <a:rPr lang="en-US" dirty="0" smtClean="0"/>
              <a:t> wired in?</a:t>
            </a:r>
          </a:p>
        </p:txBody>
      </p:sp>
      <p:sp>
        <p:nvSpPr>
          <p:cNvPr id="3" name="Date Placeholder 2"/>
          <p:cNvSpPr>
            <a:spLocks noGrp="1"/>
          </p:cNvSpPr>
          <p:nvPr>
            <p:ph type="dt" sz="half" idx="10"/>
          </p:nvPr>
        </p:nvSpPr>
        <p:spPr/>
        <p:txBody>
          <a:bodyPr/>
          <a:lstStyle/>
          <a:p>
            <a:fld id="{44634CFE-E999-4F9F-A580-5B94E5FFC17C}" type="datetime1">
              <a:rPr lang="en-US" smtClean="0"/>
              <a:t>12/6/14</a:t>
            </a:fld>
            <a:endParaRPr lang="en-US" dirty="0"/>
          </a:p>
        </p:txBody>
      </p:sp>
      <p:sp>
        <p:nvSpPr>
          <p:cNvPr id="4" name="Footer Placeholder 3"/>
          <p:cNvSpPr>
            <a:spLocks noGrp="1"/>
          </p:cNvSpPr>
          <p:nvPr>
            <p:ph type="ftr" sz="quarter" idx="11"/>
          </p:nvPr>
        </p:nvSpPr>
        <p:spPr/>
        <p:txBody>
          <a:bodyPr/>
          <a:lstStyle/>
          <a:p>
            <a:pPr algn="r"/>
            <a:r>
              <a:rPr lang="en-US" smtClean="0"/>
              <a:t>@halyph</a:t>
            </a:r>
            <a:endParaRPr lang="en-US" dirty="0" smtClean="0"/>
          </a:p>
        </p:txBody>
      </p:sp>
      <p:sp>
        <p:nvSpPr>
          <p:cNvPr id="5" name="Slide Number Placeholder 4"/>
          <p:cNvSpPr>
            <a:spLocks noGrp="1"/>
          </p:cNvSpPr>
          <p:nvPr>
            <p:ph type="sldNum" sz="quarter" idx="12"/>
          </p:nvPr>
        </p:nvSpPr>
        <p:spPr/>
        <p:txBody>
          <a:bodyPr/>
          <a:lstStyle/>
          <a:p>
            <a:fld id="{4FAB73BC-B049-4115-A692-8D63A059BFB8}" type="slidenum">
              <a:rPr lang="en-US" smtClean="0"/>
              <a:pPr/>
              <a:t>12</a:t>
            </a:fld>
            <a:endParaRPr lang="en-US" dirty="0"/>
          </a:p>
        </p:txBody>
      </p:sp>
      <p:sp>
        <p:nvSpPr>
          <p:cNvPr id="6" name="Title 5"/>
          <p:cNvSpPr>
            <a:spLocks noGrp="1"/>
          </p:cNvSpPr>
          <p:nvPr>
            <p:ph type="title"/>
          </p:nvPr>
        </p:nvSpPr>
        <p:spPr/>
        <p:txBody>
          <a:bodyPr/>
          <a:lstStyle/>
          <a:p>
            <a:r>
              <a:rPr lang="en-US" dirty="0" smtClean="0"/>
              <a:t>How to use a component</a:t>
            </a:r>
            <a:endParaRPr lang="en-US" dirty="0"/>
          </a:p>
        </p:txBody>
      </p:sp>
    </p:spTree>
    <p:extLst>
      <p:ext uri="{BB962C8B-B14F-4D97-AF65-F5344CB8AC3E}">
        <p14:creationId xmlns:p14="http://schemas.microsoft.com/office/powerpoint/2010/main" val="359106207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4634CFE-E999-4F9F-A580-5B94E5FFC17C}" type="datetime1">
              <a:rPr lang="en-US" smtClean="0"/>
              <a:t>12/6/14</a:t>
            </a:fld>
            <a:endParaRPr lang="en-US" dirty="0"/>
          </a:p>
        </p:txBody>
      </p:sp>
      <p:sp>
        <p:nvSpPr>
          <p:cNvPr id="4" name="Footer Placeholder 3"/>
          <p:cNvSpPr>
            <a:spLocks noGrp="1"/>
          </p:cNvSpPr>
          <p:nvPr>
            <p:ph type="ftr" sz="quarter" idx="11"/>
          </p:nvPr>
        </p:nvSpPr>
        <p:spPr/>
        <p:txBody>
          <a:bodyPr/>
          <a:lstStyle/>
          <a:p>
            <a:pPr algn="r"/>
            <a:r>
              <a:rPr lang="en-US" smtClean="0"/>
              <a:t>@halyph</a:t>
            </a:r>
            <a:endParaRPr lang="en-US" dirty="0" smtClean="0"/>
          </a:p>
        </p:txBody>
      </p:sp>
      <p:sp>
        <p:nvSpPr>
          <p:cNvPr id="5" name="Slide Number Placeholder 4"/>
          <p:cNvSpPr>
            <a:spLocks noGrp="1"/>
          </p:cNvSpPr>
          <p:nvPr>
            <p:ph type="sldNum" sz="quarter" idx="12"/>
          </p:nvPr>
        </p:nvSpPr>
        <p:spPr/>
        <p:txBody>
          <a:bodyPr/>
          <a:lstStyle/>
          <a:p>
            <a:fld id="{4FAB73BC-B049-4115-A692-8D63A059BFB8}" type="slidenum">
              <a:rPr lang="en-US" smtClean="0"/>
              <a:pPr/>
              <a:t>13</a:t>
            </a:fld>
            <a:endParaRPr lang="en-US" dirty="0"/>
          </a:p>
        </p:txBody>
      </p:sp>
      <p:sp>
        <p:nvSpPr>
          <p:cNvPr id="6" name="Title 5"/>
          <p:cNvSpPr>
            <a:spLocks noGrp="1"/>
          </p:cNvSpPr>
          <p:nvPr>
            <p:ph type="title"/>
          </p:nvPr>
        </p:nvSpPr>
        <p:spPr/>
        <p:txBody>
          <a:bodyPr/>
          <a:lstStyle/>
          <a:p>
            <a:r>
              <a:rPr lang="en-US" dirty="0" smtClean="0"/>
              <a:t>Sample Route</a:t>
            </a:r>
            <a:endParaRPr lang="en-US" dirty="0"/>
          </a:p>
        </p:txBody>
      </p:sp>
      <p:pic>
        <p:nvPicPr>
          <p:cNvPr id="7" name="Picture 6"/>
          <p:cNvPicPr>
            <a:picLocks noChangeAspect="1"/>
          </p:cNvPicPr>
          <p:nvPr/>
        </p:nvPicPr>
        <p:blipFill>
          <a:blip r:embed="rId2"/>
          <a:stretch>
            <a:fillRect/>
          </a:stretch>
        </p:blipFill>
        <p:spPr>
          <a:xfrm>
            <a:off x="1048231" y="1419544"/>
            <a:ext cx="10065867" cy="3821918"/>
          </a:xfrm>
          <a:prstGeom prst="rect">
            <a:avLst/>
          </a:prstGeom>
        </p:spPr>
      </p:pic>
    </p:spTree>
    <p:extLst>
      <p:ext uri="{BB962C8B-B14F-4D97-AF65-F5344CB8AC3E}">
        <p14:creationId xmlns:p14="http://schemas.microsoft.com/office/powerpoint/2010/main" val="384097628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4634CFE-E999-4F9F-A580-5B94E5FFC17C}" type="datetime1">
              <a:rPr lang="en-US" smtClean="0"/>
              <a:t>12/6/14</a:t>
            </a:fld>
            <a:endParaRPr lang="en-US" dirty="0"/>
          </a:p>
        </p:txBody>
      </p:sp>
      <p:sp>
        <p:nvSpPr>
          <p:cNvPr id="4" name="Footer Placeholder 3"/>
          <p:cNvSpPr>
            <a:spLocks noGrp="1"/>
          </p:cNvSpPr>
          <p:nvPr>
            <p:ph type="ftr" sz="quarter" idx="11"/>
          </p:nvPr>
        </p:nvSpPr>
        <p:spPr/>
        <p:txBody>
          <a:bodyPr/>
          <a:lstStyle/>
          <a:p>
            <a:pPr algn="r"/>
            <a:r>
              <a:rPr lang="en-US" smtClean="0"/>
              <a:t>@halyph</a:t>
            </a:r>
            <a:endParaRPr lang="en-US" dirty="0" smtClean="0"/>
          </a:p>
        </p:txBody>
      </p:sp>
      <p:sp>
        <p:nvSpPr>
          <p:cNvPr id="5" name="Slide Number Placeholder 4"/>
          <p:cNvSpPr>
            <a:spLocks noGrp="1"/>
          </p:cNvSpPr>
          <p:nvPr>
            <p:ph type="sldNum" sz="quarter" idx="12"/>
          </p:nvPr>
        </p:nvSpPr>
        <p:spPr/>
        <p:txBody>
          <a:bodyPr/>
          <a:lstStyle/>
          <a:p>
            <a:fld id="{4FAB73BC-B049-4115-A692-8D63A059BFB8}" type="slidenum">
              <a:rPr lang="en-US" smtClean="0"/>
              <a:pPr/>
              <a:t>14</a:t>
            </a:fld>
            <a:endParaRPr lang="en-US" dirty="0"/>
          </a:p>
        </p:txBody>
      </p:sp>
      <p:sp>
        <p:nvSpPr>
          <p:cNvPr id="6" name="Title 5"/>
          <p:cNvSpPr>
            <a:spLocks noGrp="1"/>
          </p:cNvSpPr>
          <p:nvPr>
            <p:ph type="title"/>
          </p:nvPr>
        </p:nvSpPr>
        <p:spPr/>
        <p:txBody>
          <a:bodyPr/>
          <a:lstStyle/>
          <a:p>
            <a:r>
              <a:rPr lang="en-US" dirty="0" smtClean="0"/>
              <a:t>Sample Route (cont</a:t>
            </a:r>
            <a:r>
              <a:rPr lang="en-US" dirty="0"/>
              <a:t>.</a:t>
            </a:r>
            <a:r>
              <a:rPr lang="en-US" dirty="0" smtClean="0"/>
              <a:t>)</a:t>
            </a:r>
            <a:endParaRPr lang="en-US" dirty="0"/>
          </a:p>
        </p:txBody>
      </p:sp>
      <p:pic>
        <p:nvPicPr>
          <p:cNvPr id="8" name="Picture 7"/>
          <p:cNvPicPr>
            <a:picLocks noChangeAspect="1"/>
          </p:cNvPicPr>
          <p:nvPr/>
        </p:nvPicPr>
        <p:blipFill>
          <a:blip r:embed="rId3"/>
          <a:stretch>
            <a:fillRect/>
          </a:stretch>
        </p:blipFill>
        <p:spPr>
          <a:xfrm>
            <a:off x="953100" y="1144583"/>
            <a:ext cx="10917455" cy="4795517"/>
          </a:xfrm>
          <a:prstGeom prst="rect">
            <a:avLst/>
          </a:prstGeom>
        </p:spPr>
      </p:pic>
    </p:spTree>
    <p:extLst>
      <p:ext uri="{BB962C8B-B14F-4D97-AF65-F5344CB8AC3E}">
        <p14:creationId xmlns:p14="http://schemas.microsoft.com/office/powerpoint/2010/main" val="7901210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4634CFE-E999-4F9F-A580-5B94E5FFC17C}" type="datetime1">
              <a:rPr lang="en-US" smtClean="0"/>
              <a:t>12/6/14</a:t>
            </a:fld>
            <a:endParaRPr lang="en-US" dirty="0"/>
          </a:p>
        </p:txBody>
      </p:sp>
      <p:sp>
        <p:nvSpPr>
          <p:cNvPr id="4" name="Footer Placeholder 3"/>
          <p:cNvSpPr>
            <a:spLocks noGrp="1"/>
          </p:cNvSpPr>
          <p:nvPr>
            <p:ph type="ftr" sz="quarter" idx="11"/>
          </p:nvPr>
        </p:nvSpPr>
        <p:spPr/>
        <p:txBody>
          <a:bodyPr/>
          <a:lstStyle/>
          <a:p>
            <a:pPr algn="r"/>
            <a:r>
              <a:rPr lang="en-US" smtClean="0"/>
              <a:t>@halyph</a:t>
            </a:r>
            <a:endParaRPr lang="en-US" dirty="0" smtClean="0"/>
          </a:p>
        </p:txBody>
      </p:sp>
      <p:sp>
        <p:nvSpPr>
          <p:cNvPr id="5" name="Slide Number Placeholder 4"/>
          <p:cNvSpPr>
            <a:spLocks noGrp="1"/>
          </p:cNvSpPr>
          <p:nvPr>
            <p:ph type="sldNum" sz="quarter" idx="12"/>
          </p:nvPr>
        </p:nvSpPr>
        <p:spPr/>
        <p:txBody>
          <a:bodyPr/>
          <a:lstStyle/>
          <a:p>
            <a:fld id="{4FAB73BC-B049-4115-A692-8D63A059BFB8}" type="slidenum">
              <a:rPr lang="en-US" smtClean="0"/>
              <a:pPr/>
              <a:t>15</a:t>
            </a:fld>
            <a:endParaRPr lang="en-US" dirty="0"/>
          </a:p>
        </p:txBody>
      </p:sp>
      <p:sp>
        <p:nvSpPr>
          <p:cNvPr id="6" name="Title 5"/>
          <p:cNvSpPr>
            <a:spLocks noGrp="1"/>
          </p:cNvSpPr>
          <p:nvPr>
            <p:ph type="title"/>
          </p:nvPr>
        </p:nvSpPr>
        <p:spPr/>
        <p:txBody>
          <a:bodyPr/>
          <a:lstStyle/>
          <a:p>
            <a:r>
              <a:rPr lang="en-US" dirty="0" smtClean="0"/>
              <a:t>Top Camel contributors</a:t>
            </a:r>
            <a:endParaRPr lang="en-US" dirty="0"/>
          </a:p>
        </p:txBody>
      </p:sp>
      <p:sp>
        <p:nvSpPr>
          <p:cNvPr id="8" name="Content Placeholder 7"/>
          <p:cNvSpPr>
            <a:spLocks noGrp="1"/>
          </p:cNvSpPr>
          <p:nvPr>
            <p:ph idx="1"/>
          </p:nvPr>
        </p:nvSpPr>
        <p:spPr/>
        <p:txBody>
          <a:bodyPr>
            <a:normAutofit/>
          </a:bodyPr>
          <a:lstStyle/>
          <a:p>
            <a:pPr>
              <a:spcBef>
                <a:spcPts val="0"/>
              </a:spcBef>
              <a:spcAft>
                <a:spcPts val="0"/>
              </a:spcAft>
            </a:pPr>
            <a:r>
              <a:rPr lang="en-US" dirty="0">
                <a:latin typeface="Consolas"/>
                <a:cs typeface="Consolas"/>
              </a:rPr>
              <a:t>$ </a:t>
            </a:r>
            <a:r>
              <a:rPr lang="en-US" dirty="0" err="1">
                <a:latin typeface="Consolas"/>
                <a:cs typeface="Consolas"/>
              </a:rPr>
              <a:t>git</a:t>
            </a:r>
            <a:r>
              <a:rPr lang="en-US" dirty="0">
                <a:latin typeface="Consolas"/>
                <a:cs typeface="Consolas"/>
              </a:rPr>
              <a:t> </a:t>
            </a:r>
            <a:r>
              <a:rPr lang="en-US" dirty="0" err="1">
                <a:latin typeface="Consolas"/>
                <a:cs typeface="Consolas"/>
              </a:rPr>
              <a:t>shortlog</a:t>
            </a:r>
            <a:r>
              <a:rPr lang="en-US" dirty="0">
                <a:latin typeface="Consolas"/>
                <a:cs typeface="Consolas"/>
              </a:rPr>
              <a:t> -ns</a:t>
            </a:r>
          </a:p>
          <a:p>
            <a:pPr>
              <a:spcBef>
                <a:spcPts val="0"/>
              </a:spcBef>
              <a:spcAft>
                <a:spcPts val="0"/>
              </a:spcAft>
            </a:pPr>
            <a:r>
              <a:rPr lang="en-US" b="1" dirty="0">
                <a:latin typeface="Consolas"/>
                <a:cs typeface="Consolas"/>
              </a:rPr>
              <a:t>  8095  Claus Ibsen</a:t>
            </a:r>
          </a:p>
          <a:p>
            <a:pPr>
              <a:spcBef>
                <a:spcPts val="0"/>
              </a:spcBef>
              <a:spcAft>
                <a:spcPts val="0"/>
              </a:spcAft>
            </a:pPr>
            <a:r>
              <a:rPr lang="en-US" b="1" dirty="0">
                <a:latin typeface="Consolas"/>
                <a:cs typeface="Consolas"/>
              </a:rPr>
              <a:t>  2853  Willem </a:t>
            </a:r>
            <a:r>
              <a:rPr lang="en-US" b="1" dirty="0" err="1">
                <a:latin typeface="Consolas"/>
                <a:cs typeface="Consolas"/>
              </a:rPr>
              <a:t>Ning</a:t>
            </a:r>
            <a:r>
              <a:rPr lang="en-US" b="1" dirty="0">
                <a:latin typeface="Consolas"/>
                <a:cs typeface="Consolas"/>
              </a:rPr>
              <a:t> Jiang</a:t>
            </a:r>
          </a:p>
          <a:p>
            <a:pPr>
              <a:spcBef>
                <a:spcPts val="0"/>
              </a:spcBef>
              <a:spcAft>
                <a:spcPts val="0"/>
              </a:spcAft>
            </a:pPr>
            <a:r>
              <a:rPr lang="en-US" b="1" dirty="0">
                <a:latin typeface="Consolas"/>
                <a:cs typeface="Consolas"/>
              </a:rPr>
              <a:t>  1385  James Strachan</a:t>
            </a:r>
          </a:p>
          <a:p>
            <a:pPr>
              <a:spcBef>
                <a:spcPts val="0"/>
              </a:spcBef>
              <a:spcAft>
                <a:spcPts val="0"/>
              </a:spcAft>
            </a:pPr>
            <a:r>
              <a:rPr lang="en-US" b="1" dirty="0">
                <a:latin typeface="Consolas"/>
                <a:cs typeface="Consolas"/>
              </a:rPr>
              <a:t>   930  Willem Jiang</a:t>
            </a:r>
          </a:p>
          <a:p>
            <a:pPr>
              <a:spcBef>
                <a:spcPts val="0"/>
              </a:spcBef>
              <a:spcAft>
                <a:spcPts val="0"/>
              </a:spcAft>
            </a:pPr>
            <a:r>
              <a:rPr lang="en-US" dirty="0">
                <a:latin typeface="Consolas"/>
                <a:cs typeface="Consolas"/>
              </a:rPr>
              <a:t>   757  Hadrian </a:t>
            </a:r>
            <a:r>
              <a:rPr lang="en-US" dirty="0" err="1">
                <a:latin typeface="Consolas"/>
                <a:cs typeface="Consolas"/>
              </a:rPr>
              <a:t>Zbarcea</a:t>
            </a:r>
            <a:endParaRPr lang="en-US" dirty="0">
              <a:latin typeface="Consolas"/>
              <a:cs typeface="Consolas"/>
            </a:endParaRPr>
          </a:p>
          <a:p>
            <a:pPr>
              <a:spcBef>
                <a:spcPts val="0"/>
              </a:spcBef>
              <a:spcAft>
                <a:spcPts val="0"/>
              </a:spcAft>
            </a:pPr>
            <a:r>
              <a:rPr lang="en-US" dirty="0">
                <a:latin typeface="Consolas"/>
                <a:cs typeface="Consolas"/>
              </a:rPr>
              <a:t>   648  </a:t>
            </a:r>
            <a:r>
              <a:rPr lang="en-US" dirty="0" err="1">
                <a:latin typeface="Consolas"/>
                <a:cs typeface="Consolas"/>
              </a:rPr>
              <a:t>Babak</a:t>
            </a:r>
            <a:r>
              <a:rPr lang="en-US" dirty="0">
                <a:latin typeface="Consolas"/>
                <a:cs typeface="Consolas"/>
              </a:rPr>
              <a:t> </a:t>
            </a:r>
            <a:r>
              <a:rPr lang="en-US" dirty="0" err="1">
                <a:latin typeface="Consolas"/>
                <a:cs typeface="Consolas"/>
              </a:rPr>
              <a:t>Vahdat</a:t>
            </a:r>
            <a:endParaRPr lang="en-US" dirty="0">
              <a:latin typeface="Consolas"/>
              <a:cs typeface="Consolas"/>
            </a:endParaRPr>
          </a:p>
          <a:p>
            <a:pPr>
              <a:spcBef>
                <a:spcPts val="0"/>
              </a:spcBef>
              <a:spcAft>
                <a:spcPts val="0"/>
              </a:spcAft>
            </a:pPr>
            <a:r>
              <a:rPr lang="en-US" dirty="0">
                <a:latin typeface="Consolas"/>
                <a:cs typeface="Consolas"/>
              </a:rPr>
              <a:t>   487  Christian Mueller</a:t>
            </a:r>
          </a:p>
          <a:p>
            <a:pPr>
              <a:spcBef>
                <a:spcPts val="0"/>
              </a:spcBef>
              <a:spcAft>
                <a:spcPts val="0"/>
              </a:spcAft>
            </a:pPr>
            <a:r>
              <a:rPr lang="en-US" dirty="0">
                <a:latin typeface="Consolas"/>
                <a:cs typeface="Consolas"/>
              </a:rPr>
              <a:t>   478  Jonathan Anstey</a:t>
            </a:r>
          </a:p>
          <a:p>
            <a:pPr>
              <a:spcBef>
                <a:spcPts val="0"/>
              </a:spcBef>
              <a:spcAft>
                <a:spcPts val="0"/>
              </a:spcAft>
            </a:pPr>
            <a:r>
              <a:rPr lang="en-US" dirty="0">
                <a:latin typeface="Consolas"/>
                <a:cs typeface="Consolas"/>
              </a:rPr>
              <a:t>   196  </a:t>
            </a:r>
            <a:r>
              <a:rPr lang="en-US" dirty="0" err="1">
                <a:latin typeface="Consolas"/>
                <a:cs typeface="Consolas"/>
              </a:rPr>
              <a:t>cmueller</a:t>
            </a:r>
            <a:endParaRPr lang="en-US" dirty="0">
              <a:latin typeface="Consolas"/>
              <a:cs typeface="Consolas"/>
            </a:endParaRPr>
          </a:p>
          <a:p>
            <a:pPr>
              <a:spcBef>
                <a:spcPts val="0"/>
              </a:spcBef>
              <a:spcAft>
                <a:spcPts val="0"/>
              </a:spcAft>
            </a:pPr>
            <a:r>
              <a:rPr lang="en-US" dirty="0">
                <a:latin typeface="Consolas"/>
                <a:cs typeface="Consolas"/>
              </a:rPr>
              <a:t>   194  Hiram R. </a:t>
            </a:r>
            <a:r>
              <a:rPr lang="en-US" dirty="0" err="1">
                <a:latin typeface="Consolas"/>
                <a:cs typeface="Consolas"/>
              </a:rPr>
              <a:t>Chirino</a:t>
            </a:r>
            <a:endParaRPr lang="en-US" dirty="0">
              <a:latin typeface="Consolas"/>
              <a:cs typeface="Consolas"/>
            </a:endParaRPr>
          </a:p>
          <a:p>
            <a:pPr>
              <a:spcBef>
                <a:spcPts val="0"/>
              </a:spcBef>
              <a:spcAft>
                <a:spcPts val="0"/>
              </a:spcAft>
            </a:pPr>
            <a:r>
              <a:rPr lang="en-US" dirty="0">
                <a:latin typeface="Consolas"/>
                <a:cs typeface="Consolas"/>
              </a:rPr>
              <a:t>   143  Christian Schneider</a:t>
            </a:r>
          </a:p>
          <a:p>
            <a:pPr>
              <a:spcBef>
                <a:spcPts val="0"/>
              </a:spcBef>
              <a:spcAft>
                <a:spcPts val="0"/>
              </a:spcAft>
            </a:pPr>
            <a:r>
              <a:rPr lang="en-US" dirty="0">
                <a:latin typeface="Consolas"/>
                <a:cs typeface="Consolas"/>
              </a:rPr>
              <a:t>   139  </a:t>
            </a:r>
            <a:r>
              <a:rPr lang="en-US" dirty="0" err="1">
                <a:latin typeface="Consolas"/>
                <a:cs typeface="Consolas"/>
              </a:rPr>
              <a:t>Henryk</a:t>
            </a:r>
            <a:r>
              <a:rPr lang="en-US" dirty="0">
                <a:latin typeface="Consolas"/>
                <a:cs typeface="Consolas"/>
              </a:rPr>
              <a:t> </a:t>
            </a:r>
            <a:r>
              <a:rPr lang="en-US" dirty="0" err="1">
                <a:latin typeface="Consolas"/>
                <a:cs typeface="Consolas"/>
              </a:rPr>
              <a:t>Konsek</a:t>
            </a:r>
            <a:endParaRPr lang="en-US" dirty="0">
              <a:latin typeface="Consolas"/>
              <a:cs typeface="Consolas"/>
            </a:endParaRPr>
          </a:p>
          <a:p>
            <a:pPr>
              <a:spcBef>
                <a:spcPts val="0"/>
              </a:spcBef>
              <a:spcAft>
                <a:spcPts val="0"/>
              </a:spcAft>
            </a:pPr>
            <a:r>
              <a:rPr lang="en-US" dirty="0">
                <a:latin typeface="Consolas"/>
                <a:cs typeface="Consolas"/>
              </a:rPr>
              <a:t>   136  Daniel </a:t>
            </a:r>
            <a:r>
              <a:rPr lang="en-US" dirty="0" err="1">
                <a:latin typeface="Consolas"/>
                <a:cs typeface="Consolas"/>
              </a:rPr>
              <a:t>Kulp</a:t>
            </a:r>
            <a:endParaRPr lang="en-US" dirty="0">
              <a:latin typeface="Consolas"/>
              <a:cs typeface="Consolas"/>
            </a:endParaRPr>
          </a:p>
          <a:p>
            <a:pPr>
              <a:spcBef>
                <a:spcPts val="0"/>
              </a:spcBef>
              <a:spcAft>
                <a:spcPts val="0"/>
              </a:spcAft>
            </a:pPr>
            <a:r>
              <a:rPr lang="en-US" dirty="0">
                <a:latin typeface="Consolas"/>
                <a:cs typeface="Consolas"/>
              </a:rPr>
              <a:t>   130  </a:t>
            </a:r>
            <a:r>
              <a:rPr lang="en-US" dirty="0" err="1">
                <a:latin typeface="Consolas"/>
                <a:cs typeface="Consolas"/>
              </a:rPr>
              <a:t>Moulliard</a:t>
            </a:r>
            <a:r>
              <a:rPr lang="en-US" dirty="0">
                <a:latin typeface="Consolas"/>
                <a:cs typeface="Consolas"/>
              </a:rPr>
              <a:t> Charles</a:t>
            </a:r>
          </a:p>
          <a:p>
            <a:pPr>
              <a:spcBef>
                <a:spcPts val="0"/>
              </a:spcBef>
              <a:spcAft>
                <a:spcPts val="0"/>
              </a:spcAft>
            </a:pPr>
            <a:r>
              <a:rPr lang="en-US" dirty="0">
                <a:latin typeface="Consolas"/>
                <a:cs typeface="Consolas"/>
              </a:rPr>
              <a:t>   108  </a:t>
            </a:r>
            <a:r>
              <a:rPr lang="en-US" dirty="0" err="1">
                <a:latin typeface="Consolas"/>
                <a:cs typeface="Consolas"/>
              </a:rPr>
              <a:t>Gert</a:t>
            </a:r>
            <a:r>
              <a:rPr lang="en-US" dirty="0">
                <a:latin typeface="Consolas"/>
                <a:cs typeface="Consolas"/>
              </a:rPr>
              <a:t> </a:t>
            </a:r>
            <a:r>
              <a:rPr lang="en-US" dirty="0" err="1">
                <a:latin typeface="Consolas"/>
                <a:cs typeface="Consolas"/>
              </a:rPr>
              <a:t>Vanthienen</a:t>
            </a:r>
            <a:endParaRPr lang="en-US" dirty="0">
              <a:latin typeface="Consolas"/>
              <a:cs typeface="Consolas"/>
            </a:endParaRPr>
          </a:p>
          <a:p>
            <a:pPr>
              <a:spcBef>
                <a:spcPts val="0"/>
              </a:spcBef>
              <a:spcAft>
                <a:spcPts val="0"/>
              </a:spcAft>
            </a:pPr>
            <a:r>
              <a:rPr lang="en-US" dirty="0">
                <a:latin typeface="Consolas"/>
                <a:cs typeface="Consolas"/>
              </a:rPr>
              <a:t>   100  </a:t>
            </a:r>
            <a:r>
              <a:rPr lang="en-US" dirty="0" err="1">
                <a:latin typeface="Consolas"/>
                <a:cs typeface="Consolas"/>
              </a:rPr>
              <a:t>Dhiraj</a:t>
            </a:r>
            <a:r>
              <a:rPr lang="en-US" dirty="0">
                <a:latin typeface="Consolas"/>
                <a:cs typeface="Consolas"/>
              </a:rPr>
              <a:t> </a:t>
            </a:r>
            <a:r>
              <a:rPr lang="en-US" dirty="0" err="1">
                <a:latin typeface="Consolas"/>
                <a:cs typeface="Consolas"/>
              </a:rPr>
              <a:t>Bokde</a:t>
            </a:r>
            <a:endParaRPr lang="en-US" dirty="0">
              <a:latin typeface="Consolas"/>
              <a:cs typeface="Consolas"/>
            </a:endParaRPr>
          </a:p>
        </p:txBody>
      </p:sp>
    </p:spTree>
    <p:extLst>
      <p:ext uri="{BB962C8B-B14F-4D97-AF65-F5344CB8AC3E}">
        <p14:creationId xmlns:p14="http://schemas.microsoft.com/office/powerpoint/2010/main" val="38843968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Author: </a:t>
            </a:r>
            <a:r>
              <a:rPr lang="en-US" dirty="0" smtClean="0"/>
              <a:t>James Strachan &lt;</a:t>
            </a:r>
            <a:r>
              <a:rPr lang="en-US" dirty="0" err="1"/>
              <a:t>jstrachan@apache.org</a:t>
            </a:r>
            <a:r>
              <a:rPr lang="en-US" dirty="0"/>
              <a:t>&gt;  </a:t>
            </a:r>
            <a:r>
              <a:rPr lang="en-US" b="1" dirty="0"/>
              <a:t>2007-03-19</a:t>
            </a:r>
            <a:r>
              <a:rPr lang="en-US" dirty="0"/>
              <a:t> 12:54:57</a:t>
            </a:r>
          </a:p>
          <a:p>
            <a:pPr marL="0" indent="0">
              <a:buNone/>
            </a:pPr>
            <a:endParaRPr lang="en-US" dirty="0"/>
          </a:p>
        </p:txBody>
      </p:sp>
      <p:sp>
        <p:nvSpPr>
          <p:cNvPr id="3" name="Date Placeholder 2"/>
          <p:cNvSpPr>
            <a:spLocks noGrp="1"/>
          </p:cNvSpPr>
          <p:nvPr>
            <p:ph type="dt" sz="half" idx="10"/>
          </p:nvPr>
        </p:nvSpPr>
        <p:spPr/>
        <p:txBody>
          <a:bodyPr/>
          <a:lstStyle/>
          <a:p>
            <a:fld id="{44634CFE-E999-4F9F-A580-5B94E5FFC17C}" type="datetime1">
              <a:rPr lang="en-US" smtClean="0"/>
              <a:t>12/6/14</a:t>
            </a:fld>
            <a:endParaRPr lang="en-US" dirty="0"/>
          </a:p>
        </p:txBody>
      </p:sp>
      <p:sp>
        <p:nvSpPr>
          <p:cNvPr id="4" name="Footer Placeholder 3"/>
          <p:cNvSpPr>
            <a:spLocks noGrp="1"/>
          </p:cNvSpPr>
          <p:nvPr>
            <p:ph type="ftr" sz="quarter" idx="11"/>
          </p:nvPr>
        </p:nvSpPr>
        <p:spPr/>
        <p:txBody>
          <a:bodyPr/>
          <a:lstStyle/>
          <a:p>
            <a:pPr algn="r"/>
            <a:r>
              <a:rPr lang="en-US" smtClean="0"/>
              <a:t>@halyph</a:t>
            </a:r>
            <a:endParaRPr lang="en-US" dirty="0" smtClean="0"/>
          </a:p>
        </p:txBody>
      </p:sp>
      <p:sp>
        <p:nvSpPr>
          <p:cNvPr id="5" name="Slide Number Placeholder 4"/>
          <p:cNvSpPr>
            <a:spLocks noGrp="1"/>
          </p:cNvSpPr>
          <p:nvPr>
            <p:ph type="sldNum" sz="quarter" idx="12"/>
          </p:nvPr>
        </p:nvSpPr>
        <p:spPr/>
        <p:txBody>
          <a:bodyPr/>
          <a:lstStyle/>
          <a:p>
            <a:fld id="{4FAB73BC-B049-4115-A692-8D63A059BFB8}" type="slidenum">
              <a:rPr lang="en-US" smtClean="0"/>
              <a:pPr/>
              <a:t>16</a:t>
            </a:fld>
            <a:endParaRPr lang="en-US" dirty="0"/>
          </a:p>
        </p:txBody>
      </p:sp>
      <p:sp>
        <p:nvSpPr>
          <p:cNvPr id="6" name="Title 5"/>
          <p:cNvSpPr>
            <a:spLocks noGrp="1"/>
          </p:cNvSpPr>
          <p:nvPr>
            <p:ph type="title"/>
          </p:nvPr>
        </p:nvSpPr>
        <p:spPr/>
        <p:txBody>
          <a:bodyPr>
            <a:normAutofit/>
          </a:bodyPr>
          <a:lstStyle/>
          <a:p>
            <a:r>
              <a:rPr lang="en-US" dirty="0"/>
              <a:t>Camel initial commit</a:t>
            </a:r>
          </a:p>
        </p:txBody>
      </p:sp>
      <p:sp>
        <p:nvSpPr>
          <p:cNvPr id="7" name="TextBox 6"/>
          <p:cNvSpPr txBox="1"/>
          <p:nvPr/>
        </p:nvSpPr>
        <p:spPr>
          <a:xfrm>
            <a:off x="8214513" y="1189409"/>
            <a:ext cx="251842" cy="369332"/>
          </a:xfrm>
          <a:prstGeom prst="rect">
            <a:avLst/>
          </a:prstGeom>
          <a:noFill/>
        </p:spPr>
        <p:txBody>
          <a:bodyPr wrap="none" rtlCol="0">
            <a:spAutoFit/>
          </a:bodyPr>
          <a:lstStyle/>
          <a:p>
            <a:r>
              <a:rPr lang="en-US" dirty="0" smtClean="0"/>
              <a:t>`</a:t>
            </a:r>
            <a:endParaRPr lang="en-US" dirty="0"/>
          </a:p>
        </p:txBody>
      </p:sp>
      <p:pic>
        <p:nvPicPr>
          <p:cNvPr id="8" name="Picture 7"/>
          <p:cNvPicPr>
            <a:picLocks noChangeAspect="1"/>
          </p:cNvPicPr>
          <p:nvPr/>
        </p:nvPicPr>
        <p:blipFill>
          <a:blip r:embed="rId2"/>
          <a:stretch>
            <a:fillRect/>
          </a:stretch>
        </p:blipFill>
        <p:spPr>
          <a:xfrm>
            <a:off x="1421160" y="2466456"/>
            <a:ext cx="2691136" cy="2691136"/>
          </a:xfrm>
          <a:prstGeom prst="rect">
            <a:avLst/>
          </a:prstGeom>
        </p:spPr>
      </p:pic>
      <p:sp>
        <p:nvSpPr>
          <p:cNvPr id="9" name="TextBox 8"/>
          <p:cNvSpPr txBox="1"/>
          <p:nvPr/>
        </p:nvSpPr>
        <p:spPr>
          <a:xfrm>
            <a:off x="5896307" y="2540093"/>
            <a:ext cx="3091035" cy="1200329"/>
          </a:xfrm>
          <a:prstGeom prst="rect">
            <a:avLst/>
          </a:prstGeom>
          <a:noFill/>
        </p:spPr>
        <p:txBody>
          <a:bodyPr wrap="none" rtlCol="0">
            <a:spAutoFit/>
          </a:bodyPr>
          <a:lstStyle/>
          <a:p>
            <a:r>
              <a:rPr lang="en-US" dirty="0">
                <a:hlinkClick r:id="rId3" tooltip="Apache ActiveMQ"/>
              </a:rPr>
              <a:t>Apache ActiveMQ</a:t>
            </a:r>
            <a:endParaRPr lang="en-US" dirty="0"/>
          </a:p>
          <a:p>
            <a:r>
              <a:rPr lang="en-US" dirty="0">
                <a:hlinkClick r:id="rId4" tooltip="Apache Camel"/>
              </a:rPr>
              <a:t>Apache Camel</a:t>
            </a:r>
            <a:endParaRPr lang="en-US" dirty="0"/>
          </a:p>
          <a:p>
            <a:r>
              <a:rPr lang="en-US" dirty="0">
                <a:hlinkClick r:id="rId5" tooltip="Apache ServiceMix"/>
              </a:rPr>
              <a:t>Apache ServiceMix</a:t>
            </a:r>
            <a:endParaRPr lang="en-US" dirty="0"/>
          </a:p>
          <a:p>
            <a:r>
              <a:rPr lang="en-US" dirty="0">
                <a:hlinkClick r:id="rId6" tooltip="Groovy (programming language)"/>
              </a:rPr>
              <a:t>Groovy programming language</a:t>
            </a:r>
            <a:endParaRPr lang="en-US" dirty="0"/>
          </a:p>
        </p:txBody>
      </p:sp>
    </p:spTree>
    <p:extLst>
      <p:ext uri="{BB962C8B-B14F-4D97-AF65-F5344CB8AC3E}">
        <p14:creationId xmlns:p14="http://schemas.microsoft.com/office/powerpoint/2010/main" val="139472195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4634CFE-E999-4F9F-A580-5B94E5FFC17C}" type="datetime1">
              <a:rPr lang="en-US" smtClean="0"/>
              <a:t>12/6/14</a:t>
            </a:fld>
            <a:endParaRPr lang="en-US" dirty="0"/>
          </a:p>
        </p:txBody>
      </p:sp>
      <p:sp>
        <p:nvSpPr>
          <p:cNvPr id="4" name="Footer Placeholder 3"/>
          <p:cNvSpPr>
            <a:spLocks noGrp="1"/>
          </p:cNvSpPr>
          <p:nvPr>
            <p:ph type="ftr" sz="quarter" idx="11"/>
          </p:nvPr>
        </p:nvSpPr>
        <p:spPr/>
        <p:txBody>
          <a:bodyPr/>
          <a:lstStyle/>
          <a:p>
            <a:pPr algn="r"/>
            <a:r>
              <a:rPr lang="en-US" smtClean="0"/>
              <a:t>@halyph</a:t>
            </a:r>
            <a:endParaRPr lang="en-US" dirty="0" smtClean="0"/>
          </a:p>
        </p:txBody>
      </p:sp>
      <p:sp>
        <p:nvSpPr>
          <p:cNvPr id="5" name="Slide Number Placeholder 4"/>
          <p:cNvSpPr>
            <a:spLocks noGrp="1"/>
          </p:cNvSpPr>
          <p:nvPr>
            <p:ph type="sldNum" sz="quarter" idx="12"/>
          </p:nvPr>
        </p:nvSpPr>
        <p:spPr/>
        <p:txBody>
          <a:bodyPr/>
          <a:lstStyle/>
          <a:p>
            <a:fld id="{4FAB73BC-B049-4115-A692-8D63A059BFB8}" type="slidenum">
              <a:rPr lang="en-US" smtClean="0"/>
              <a:pPr/>
              <a:t>17</a:t>
            </a:fld>
            <a:endParaRPr lang="en-US" dirty="0"/>
          </a:p>
        </p:txBody>
      </p:sp>
      <p:sp>
        <p:nvSpPr>
          <p:cNvPr id="6" name="Title 5"/>
          <p:cNvSpPr>
            <a:spLocks noGrp="1"/>
          </p:cNvSpPr>
          <p:nvPr>
            <p:ph type="title"/>
          </p:nvPr>
        </p:nvSpPr>
        <p:spPr/>
        <p:txBody>
          <a:bodyPr/>
          <a:lstStyle/>
          <a:p>
            <a:r>
              <a:rPr lang="en-US" dirty="0" smtClean="0"/>
              <a:t>Books</a:t>
            </a:r>
            <a:endParaRPr lang="en-US" dirty="0"/>
          </a:p>
        </p:txBody>
      </p:sp>
      <p:sp>
        <p:nvSpPr>
          <p:cNvPr id="10" name="Rectangle 9"/>
          <p:cNvSpPr/>
          <p:nvPr/>
        </p:nvSpPr>
        <p:spPr>
          <a:xfrm>
            <a:off x="3048000" y="2413338"/>
            <a:ext cx="6096000" cy="2031325"/>
          </a:xfrm>
          <a:prstGeom prst="rect">
            <a:avLst/>
          </a:prstGeom>
        </p:spPr>
        <p:txBody>
          <a:bodyPr>
            <a:spAutoFit/>
          </a:bodyPr>
          <a:lstStyle/>
          <a:p>
            <a:r>
              <a:rPr lang="en-US" dirty="0"/>
              <a:t> 								</a:t>
            </a:r>
          </a:p>
          <a:p>
            <a:r>
              <a:rPr lang="en-US" dirty="0"/>
              <a:t> 								</a:t>
            </a:r>
          </a:p>
          <a:p>
            <a:r>
              <a:rPr lang="en-US" dirty="0"/>
              <a:t> 								</a:t>
            </a:r>
          </a:p>
          <a:p>
            <a:r>
              <a:rPr lang="en-US" dirty="0"/>
              <a:t> 							</a:t>
            </a:r>
          </a:p>
          <a:p>
            <a:r>
              <a:rPr lang="en-US" dirty="0"/>
              <a:t> 								</a:t>
            </a:r>
          </a:p>
          <a:p>
            <a:r>
              <a:rPr lang="en-US" dirty="0"/>
              <a:t> 								</a:t>
            </a:r>
          </a:p>
          <a:p>
            <a:r>
              <a:rPr lang="en-US" dirty="0"/>
              <a:t> 								</a:t>
            </a:r>
          </a:p>
        </p:txBody>
      </p:sp>
      <p:pic>
        <p:nvPicPr>
          <p:cNvPr id="13" name="Picture 12"/>
          <p:cNvPicPr>
            <a:picLocks noChangeAspect="1"/>
          </p:cNvPicPr>
          <p:nvPr/>
        </p:nvPicPr>
        <p:blipFill>
          <a:blip r:embed="rId3"/>
          <a:stretch>
            <a:fillRect/>
          </a:stretch>
        </p:blipFill>
        <p:spPr>
          <a:xfrm>
            <a:off x="2331358" y="889714"/>
            <a:ext cx="7180124" cy="5387713"/>
          </a:xfrm>
          <a:prstGeom prst="rect">
            <a:avLst/>
          </a:prstGeom>
        </p:spPr>
      </p:pic>
    </p:spTree>
    <p:extLst>
      <p:ext uri="{BB962C8B-B14F-4D97-AF65-F5344CB8AC3E}">
        <p14:creationId xmlns:p14="http://schemas.microsoft.com/office/powerpoint/2010/main" val="256987160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1">
              <a:buFont typeface="Arial"/>
              <a:buChar char="•"/>
            </a:pPr>
            <a:r>
              <a:rPr lang="en-US" dirty="0" smtClean="0"/>
              <a:t>Camel </a:t>
            </a:r>
            <a:r>
              <a:rPr lang="en-US" dirty="0"/>
              <a:t>One 2011-2013 (</a:t>
            </a:r>
            <a:r>
              <a:rPr lang="en-US" dirty="0">
                <a:hlinkClick r:id="rId2"/>
              </a:rPr>
              <a:t>http://</a:t>
            </a:r>
            <a:r>
              <a:rPr lang="en-US" dirty="0" smtClean="0">
                <a:hlinkClick r:id="rId2"/>
              </a:rPr>
              <a:t>camelone.org</a:t>
            </a:r>
            <a:r>
              <a:rPr lang="en-US" dirty="0" smtClean="0"/>
              <a:t>)</a:t>
            </a:r>
          </a:p>
          <a:p>
            <a:pPr lvl="1">
              <a:buFont typeface="Arial"/>
              <a:buChar char="•"/>
            </a:pPr>
            <a:r>
              <a:rPr lang="en-US" dirty="0" err="1" smtClean="0"/>
              <a:t>DevNation</a:t>
            </a:r>
            <a:r>
              <a:rPr lang="en-US" dirty="0"/>
              <a:t> 2014 (</a:t>
            </a:r>
            <a:r>
              <a:rPr lang="en-US" dirty="0">
                <a:hlinkClick r:id="rId3"/>
              </a:rPr>
              <a:t>http://</a:t>
            </a:r>
            <a:r>
              <a:rPr lang="en-US" dirty="0" smtClean="0">
                <a:hlinkClick r:id="rId3"/>
              </a:rPr>
              <a:t>www.devnation.org</a:t>
            </a:r>
            <a:r>
              <a:rPr lang="en-US" dirty="0" smtClean="0"/>
              <a:t>)</a:t>
            </a:r>
          </a:p>
          <a:p>
            <a:pPr>
              <a:buFont typeface="Arial"/>
              <a:buChar char="•"/>
            </a:pPr>
            <a:endParaRPr lang="en-US" dirty="0"/>
          </a:p>
        </p:txBody>
      </p:sp>
      <p:sp>
        <p:nvSpPr>
          <p:cNvPr id="3" name="Date Placeholder 2"/>
          <p:cNvSpPr>
            <a:spLocks noGrp="1"/>
          </p:cNvSpPr>
          <p:nvPr>
            <p:ph type="dt" sz="half" idx="10"/>
          </p:nvPr>
        </p:nvSpPr>
        <p:spPr/>
        <p:txBody>
          <a:bodyPr/>
          <a:lstStyle/>
          <a:p>
            <a:fld id="{44634CFE-E999-4F9F-A580-5B94E5FFC17C}" type="datetime1">
              <a:rPr lang="en-US" smtClean="0"/>
              <a:t>12/6/14</a:t>
            </a:fld>
            <a:endParaRPr lang="en-US" dirty="0"/>
          </a:p>
        </p:txBody>
      </p:sp>
      <p:sp>
        <p:nvSpPr>
          <p:cNvPr id="4" name="Footer Placeholder 3"/>
          <p:cNvSpPr>
            <a:spLocks noGrp="1"/>
          </p:cNvSpPr>
          <p:nvPr>
            <p:ph type="ftr" sz="quarter" idx="11"/>
          </p:nvPr>
        </p:nvSpPr>
        <p:spPr/>
        <p:txBody>
          <a:bodyPr/>
          <a:lstStyle/>
          <a:p>
            <a:pPr algn="r"/>
            <a:r>
              <a:rPr lang="en-US" smtClean="0"/>
              <a:t>@halyph</a:t>
            </a:r>
            <a:endParaRPr lang="en-US" dirty="0" smtClean="0"/>
          </a:p>
        </p:txBody>
      </p:sp>
      <p:sp>
        <p:nvSpPr>
          <p:cNvPr id="5" name="Slide Number Placeholder 4"/>
          <p:cNvSpPr>
            <a:spLocks noGrp="1"/>
          </p:cNvSpPr>
          <p:nvPr>
            <p:ph type="sldNum" sz="quarter" idx="12"/>
          </p:nvPr>
        </p:nvSpPr>
        <p:spPr/>
        <p:txBody>
          <a:bodyPr/>
          <a:lstStyle/>
          <a:p>
            <a:fld id="{4FAB73BC-B049-4115-A692-8D63A059BFB8}" type="slidenum">
              <a:rPr lang="en-US" smtClean="0"/>
              <a:pPr/>
              <a:t>18</a:t>
            </a:fld>
            <a:endParaRPr lang="en-US" dirty="0"/>
          </a:p>
        </p:txBody>
      </p:sp>
      <p:sp>
        <p:nvSpPr>
          <p:cNvPr id="6" name="Title 5"/>
          <p:cNvSpPr>
            <a:spLocks noGrp="1"/>
          </p:cNvSpPr>
          <p:nvPr>
            <p:ph type="title"/>
          </p:nvPr>
        </p:nvSpPr>
        <p:spPr/>
        <p:txBody>
          <a:bodyPr>
            <a:normAutofit/>
          </a:bodyPr>
          <a:lstStyle/>
          <a:p>
            <a:r>
              <a:rPr lang="en-US" dirty="0" smtClean="0"/>
              <a:t>Conferences</a:t>
            </a:r>
            <a:endParaRPr lang="en-US" dirty="0"/>
          </a:p>
        </p:txBody>
      </p:sp>
    </p:spTree>
    <p:extLst>
      <p:ext uri="{BB962C8B-B14F-4D97-AF65-F5344CB8AC3E}">
        <p14:creationId xmlns:p14="http://schemas.microsoft.com/office/powerpoint/2010/main" val="4221804727"/>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97280" y="203200"/>
            <a:ext cx="10058400" cy="5998307"/>
          </a:xfrm>
        </p:spPr>
        <p:txBody>
          <a:bodyPr anchor="ctr">
            <a:normAutofit/>
          </a:bodyPr>
          <a:lstStyle/>
          <a:p>
            <a:pPr algn="ctr"/>
            <a:r>
              <a:rPr lang="en-US" sz="9600" b="1" dirty="0" smtClean="0"/>
              <a:t>Q</a:t>
            </a:r>
            <a:r>
              <a:rPr lang="en-US" sz="9600" i="1" dirty="0" smtClean="0"/>
              <a:t>&amp;</a:t>
            </a:r>
            <a:r>
              <a:rPr lang="en-US" sz="9600" b="1" dirty="0" smtClean="0"/>
              <a:t>A</a:t>
            </a:r>
            <a:endParaRPr lang="en-US" sz="9600" b="1" dirty="0"/>
          </a:p>
        </p:txBody>
      </p:sp>
      <p:sp>
        <p:nvSpPr>
          <p:cNvPr id="3" name="Date Placeholder 2"/>
          <p:cNvSpPr>
            <a:spLocks noGrp="1"/>
          </p:cNvSpPr>
          <p:nvPr>
            <p:ph type="dt" sz="half" idx="10"/>
          </p:nvPr>
        </p:nvSpPr>
        <p:spPr/>
        <p:txBody>
          <a:bodyPr/>
          <a:lstStyle/>
          <a:p>
            <a:fld id="{44634CFE-E999-4F9F-A580-5B94E5FFC17C}" type="datetime1">
              <a:rPr lang="en-US" smtClean="0"/>
              <a:t>12/6/14</a:t>
            </a:fld>
            <a:endParaRPr lang="en-US" dirty="0"/>
          </a:p>
        </p:txBody>
      </p:sp>
      <p:sp>
        <p:nvSpPr>
          <p:cNvPr id="4" name="Footer Placeholder 3"/>
          <p:cNvSpPr>
            <a:spLocks noGrp="1"/>
          </p:cNvSpPr>
          <p:nvPr>
            <p:ph type="ftr" sz="quarter" idx="11"/>
          </p:nvPr>
        </p:nvSpPr>
        <p:spPr/>
        <p:txBody>
          <a:bodyPr/>
          <a:lstStyle/>
          <a:p>
            <a:pPr algn="r"/>
            <a:r>
              <a:rPr lang="en-US" smtClean="0"/>
              <a:t>@halyph</a:t>
            </a:r>
            <a:endParaRPr lang="en-US" dirty="0" smtClean="0"/>
          </a:p>
        </p:txBody>
      </p:sp>
      <p:sp>
        <p:nvSpPr>
          <p:cNvPr id="5" name="Slide Number Placeholder 4"/>
          <p:cNvSpPr>
            <a:spLocks noGrp="1"/>
          </p:cNvSpPr>
          <p:nvPr>
            <p:ph type="sldNum" sz="quarter" idx="12"/>
          </p:nvPr>
        </p:nvSpPr>
        <p:spPr/>
        <p:txBody>
          <a:bodyPr/>
          <a:lstStyle/>
          <a:p>
            <a:fld id="{4FAB73BC-B049-4115-A692-8D63A059BFB8}" type="slidenum">
              <a:rPr lang="en-US" smtClean="0"/>
              <a:pPr/>
              <a:t>19</a:t>
            </a:fld>
            <a:endParaRPr lang="en-US" dirty="0"/>
          </a:p>
        </p:txBody>
      </p:sp>
    </p:spTree>
    <p:extLst>
      <p:ext uri="{BB962C8B-B14F-4D97-AF65-F5344CB8AC3E}">
        <p14:creationId xmlns:p14="http://schemas.microsoft.com/office/powerpoint/2010/main" val="72579465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Integration concept</a:t>
            </a:r>
          </a:p>
          <a:p>
            <a:r>
              <a:rPr lang="en-US" dirty="0" smtClean="0"/>
              <a:t>Camel </a:t>
            </a:r>
            <a:r>
              <a:rPr lang="en-US" dirty="0" smtClean="0"/>
              <a:t>Intro</a:t>
            </a:r>
          </a:p>
          <a:p>
            <a:r>
              <a:rPr lang="en-US" dirty="0" smtClean="0"/>
              <a:t>Sample route</a:t>
            </a:r>
          </a:p>
          <a:p>
            <a:r>
              <a:rPr lang="en-US" dirty="0" smtClean="0"/>
              <a:t>Camel community</a:t>
            </a:r>
          </a:p>
          <a:p>
            <a:endParaRPr lang="en-US" dirty="0" smtClean="0"/>
          </a:p>
          <a:p>
            <a:endParaRPr lang="en-US" dirty="0"/>
          </a:p>
        </p:txBody>
      </p:sp>
      <p:sp>
        <p:nvSpPr>
          <p:cNvPr id="3" name="Date Placeholder 2"/>
          <p:cNvSpPr>
            <a:spLocks noGrp="1"/>
          </p:cNvSpPr>
          <p:nvPr>
            <p:ph type="dt" sz="half" idx="10"/>
          </p:nvPr>
        </p:nvSpPr>
        <p:spPr/>
        <p:txBody>
          <a:bodyPr/>
          <a:lstStyle/>
          <a:p>
            <a:fld id="{44634CFE-E999-4F9F-A580-5B94E5FFC17C}" type="datetime1">
              <a:rPr lang="en-US" smtClean="0"/>
              <a:t>12/6/14</a:t>
            </a:fld>
            <a:endParaRPr lang="en-US" dirty="0"/>
          </a:p>
        </p:txBody>
      </p:sp>
      <p:sp>
        <p:nvSpPr>
          <p:cNvPr id="4" name="Footer Placeholder 3"/>
          <p:cNvSpPr>
            <a:spLocks noGrp="1"/>
          </p:cNvSpPr>
          <p:nvPr>
            <p:ph type="ftr" sz="quarter" idx="11"/>
          </p:nvPr>
        </p:nvSpPr>
        <p:spPr/>
        <p:txBody>
          <a:bodyPr/>
          <a:lstStyle/>
          <a:p>
            <a:pPr algn="r"/>
            <a:r>
              <a:rPr lang="en-US" smtClean="0"/>
              <a:t>@halyph</a:t>
            </a:r>
            <a:endParaRPr lang="en-US" dirty="0" smtClean="0"/>
          </a:p>
        </p:txBody>
      </p:sp>
      <p:sp>
        <p:nvSpPr>
          <p:cNvPr id="5" name="Slide Number Placeholder 4"/>
          <p:cNvSpPr>
            <a:spLocks noGrp="1"/>
          </p:cNvSpPr>
          <p:nvPr>
            <p:ph type="sldNum" sz="quarter" idx="12"/>
          </p:nvPr>
        </p:nvSpPr>
        <p:spPr/>
        <p:txBody>
          <a:bodyPr/>
          <a:lstStyle/>
          <a:p>
            <a:fld id="{4FAB73BC-B049-4115-A692-8D63A059BFB8}" type="slidenum">
              <a:rPr lang="en-US" smtClean="0"/>
              <a:pPr/>
              <a:t>2</a:t>
            </a:fld>
            <a:endParaRPr lang="en-US" dirty="0"/>
          </a:p>
        </p:txBody>
      </p:sp>
      <p:sp>
        <p:nvSpPr>
          <p:cNvPr id="6" name="Title 5"/>
          <p:cNvSpPr>
            <a:spLocks noGrp="1"/>
          </p:cNvSpPr>
          <p:nvPr>
            <p:ph type="title"/>
          </p:nvPr>
        </p:nvSpPr>
        <p:spPr/>
        <p:txBody>
          <a:bodyPr/>
          <a:lstStyle/>
          <a:p>
            <a:r>
              <a:rPr lang="en-US" dirty="0" smtClean="0"/>
              <a:t>Agenda</a:t>
            </a:r>
            <a:endParaRPr lang="en-US" dirty="0"/>
          </a:p>
        </p:txBody>
      </p:sp>
    </p:spTree>
    <p:extLst>
      <p:ext uri="{BB962C8B-B14F-4D97-AF65-F5344CB8AC3E}">
        <p14:creationId xmlns:p14="http://schemas.microsoft.com/office/powerpoint/2010/main" val="1909554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4634CFE-E999-4F9F-A580-5B94E5FFC17C}" type="datetime1">
              <a:rPr lang="en-US" smtClean="0"/>
              <a:t>12/6/14</a:t>
            </a:fld>
            <a:endParaRPr lang="en-US" dirty="0"/>
          </a:p>
        </p:txBody>
      </p:sp>
      <p:sp>
        <p:nvSpPr>
          <p:cNvPr id="4" name="Footer Placeholder 3"/>
          <p:cNvSpPr>
            <a:spLocks noGrp="1"/>
          </p:cNvSpPr>
          <p:nvPr>
            <p:ph type="ftr" sz="quarter" idx="11"/>
          </p:nvPr>
        </p:nvSpPr>
        <p:spPr/>
        <p:txBody>
          <a:bodyPr/>
          <a:lstStyle/>
          <a:p>
            <a:pPr algn="r"/>
            <a:r>
              <a:rPr lang="en-US" smtClean="0"/>
              <a:t>@halyph</a:t>
            </a:r>
            <a:endParaRPr lang="en-US" dirty="0" smtClean="0"/>
          </a:p>
        </p:txBody>
      </p:sp>
      <p:sp>
        <p:nvSpPr>
          <p:cNvPr id="5" name="Slide Number Placeholder 4"/>
          <p:cNvSpPr>
            <a:spLocks noGrp="1"/>
          </p:cNvSpPr>
          <p:nvPr>
            <p:ph type="sldNum" sz="quarter" idx="12"/>
          </p:nvPr>
        </p:nvSpPr>
        <p:spPr/>
        <p:txBody>
          <a:bodyPr/>
          <a:lstStyle/>
          <a:p>
            <a:fld id="{4FAB73BC-B049-4115-A692-8D63A059BFB8}" type="slidenum">
              <a:rPr lang="en-US" smtClean="0"/>
              <a:pPr/>
              <a:t>3</a:t>
            </a:fld>
            <a:endParaRPr lang="en-US" dirty="0"/>
          </a:p>
        </p:txBody>
      </p:sp>
      <p:sp>
        <p:nvSpPr>
          <p:cNvPr id="6" name="Title 5"/>
          <p:cNvSpPr>
            <a:spLocks noGrp="1"/>
          </p:cNvSpPr>
          <p:nvPr>
            <p:ph type="title"/>
          </p:nvPr>
        </p:nvSpPr>
        <p:spPr/>
        <p:txBody>
          <a:bodyPr/>
          <a:lstStyle/>
          <a:p>
            <a:r>
              <a:rPr lang="en-US" dirty="0" smtClean="0"/>
              <a:t>What is Apache Camel?</a:t>
            </a:r>
            <a:endParaRPr lang="en-US" dirty="0"/>
          </a:p>
        </p:txBody>
      </p:sp>
      <p:sp>
        <p:nvSpPr>
          <p:cNvPr id="12" name="TextBox 11"/>
          <p:cNvSpPr txBox="1"/>
          <p:nvPr/>
        </p:nvSpPr>
        <p:spPr>
          <a:xfrm>
            <a:off x="1502042" y="1599233"/>
            <a:ext cx="7236468" cy="646331"/>
          </a:xfrm>
          <a:prstGeom prst="rect">
            <a:avLst/>
          </a:prstGeom>
          <a:noFill/>
        </p:spPr>
        <p:txBody>
          <a:bodyPr wrap="square" rtlCol="0">
            <a:spAutoFit/>
          </a:bodyPr>
          <a:lstStyle/>
          <a:p>
            <a:r>
              <a:rPr lang="en-US" dirty="0"/>
              <a:t>Apache Camel ™ is a versatile open-source integration framework based on known </a:t>
            </a:r>
            <a:r>
              <a:rPr lang="en-US" dirty="0">
                <a:hlinkClick r:id="rId2"/>
              </a:rPr>
              <a:t>Enterprise Integration Patterns</a:t>
            </a:r>
            <a:r>
              <a:rPr lang="en-US" dirty="0"/>
              <a:t>. </a:t>
            </a:r>
          </a:p>
        </p:txBody>
      </p:sp>
      <p:sp>
        <p:nvSpPr>
          <p:cNvPr id="13" name="TextBox 12"/>
          <p:cNvSpPr txBox="1"/>
          <p:nvPr/>
        </p:nvSpPr>
        <p:spPr>
          <a:xfrm rot="19865396">
            <a:off x="6512006" y="3812386"/>
            <a:ext cx="1510131" cy="584776"/>
          </a:xfrm>
          <a:prstGeom prst="rect">
            <a:avLst/>
          </a:prstGeom>
          <a:noFill/>
        </p:spPr>
        <p:txBody>
          <a:bodyPr wrap="square" rtlCol="0">
            <a:spAutoFit/>
          </a:bodyPr>
          <a:lstStyle/>
          <a:p>
            <a:r>
              <a:rPr lang="en-US" sz="3200" dirty="0" smtClean="0">
                <a:solidFill>
                  <a:srgbClr val="FF0000"/>
                </a:solidFill>
              </a:rPr>
              <a:t>FTW?</a:t>
            </a:r>
            <a:endParaRPr lang="en-US" sz="3200" dirty="0">
              <a:solidFill>
                <a:srgbClr val="FF0000"/>
              </a:solidFill>
            </a:endParaRPr>
          </a:p>
        </p:txBody>
      </p:sp>
      <p:sp>
        <p:nvSpPr>
          <p:cNvPr id="14" name="TextBox 13"/>
          <p:cNvSpPr txBox="1"/>
          <p:nvPr/>
        </p:nvSpPr>
        <p:spPr>
          <a:xfrm>
            <a:off x="1562518" y="3070875"/>
            <a:ext cx="7236468" cy="923330"/>
          </a:xfrm>
          <a:prstGeom prst="rect">
            <a:avLst/>
          </a:prstGeom>
          <a:noFill/>
        </p:spPr>
        <p:txBody>
          <a:bodyPr wrap="square" rtlCol="0">
            <a:spAutoFit/>
          </a:bodyPr>
          <a:lstStyle/>
          <a:p>
            <a:r>
              <a:rPr lang="en-US" dirty="0" smtClean="0"/>
              <a:t>Is not ESB (</a:t>
            </a:r>
            <a:r>
              <a:rPr lang="en-US" dirty="0" err="1" smtClean="0"/>
              <a:t>Servicemix</a:t>
            </a:r>
            <a:r>
              <a:rPr lang="en-US" dirty="0" smtClean="0"/>
              <a:t>, Mule)</a:t>
            </a:r>
          </a:p>
          <a:p>
            <a:r>
              <a:rPr lang="en-US" dirty="0" smtClean="0"/>
              <a:t>Is not Message Broker (</a:t>
            </a:r>
            <a:r>
              <a:rPr lang="en-US" dirty="0" err="1" smtClean="0"/>
              <a:t>ActiveMQ</a:t>
            </a:r>
            <a:r>
              <a:rPr lang="en-US" dirty="0" smtClean="0"/>
              <a:t>, </a:t>
            </a:r>
            <a:r>
              <a:rPr lang="en-US" dirty="0" err="1" smtClean="0"/>
              <a:t>RabbitMQ</a:t>
            </a:r>
            <a:r>
              <a:rPr lang="en-US" dirty="0" smtClean="0"/>
              <a:t>)</a:t>
            </a:r>
          </a:p>
          <a:p>
            <a:r>
              <a:rPr lang="en-US" dirty="0" smtClean="0"/>
              <a:t>Is not a runtime container (see Tomcat)</a:t>
            </a:r>
            <a:endParaRPr lang="en-US" dirty="0"/>
          </a:p>
        </p:txBody>
      </p:sp>
    </p:spTree>
    <p:extLst>
      <p:ext uri="{BB962C8B-B14F-4D97-AF65-F5344CB8AC3E}">
        <p14:creationId xmlns:p14="http://schemas.microsoft.com/office/powerpoint/2010/main" val="142150910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2"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3" grpId="2"/>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0" indent="-457200">
              <a:buFont typeface="+mj-lt"/>
              <a:buAutoNum type="arabicPeriod"/>
            </a:pPr>
            <a:r>
              <a:rPr lang="en-US" b="1" dirty="0" smtClean="0"/>
              <a:t>Enterprise </a:t>
            </a:r>
            <a:r>
              <a:rPr lang="en-US" b="1" dirty="0"/>
              <a:t>integration</a:t>
            </a:r>
            <a:r>
              <a:rPr lang="en-US" dirty="0"/>
              <a:t>—how to integrate independent applications so that they can work together. </a:t>
            </a:r>
            <a:endParaRPr lang="en-US" dirty="0" smtClean="0"/>
          </a:p>
          <a:p>
            <a:pPr marL="457200" indent="-457200">
              <a:buFont typeface="+mj-lt"/>
              <a:buAutoNum type="arabicPeriod"/>
            </a:pPr>
            <a:r>
              <a:rPr lang="en-US" dirty="0"/>
              <a:t>An </a:t>
            </a:r>
            <a:r>
              <a:rPr lang="en-US" b="1" dirty="0"/>
              <a:t>enterprise application </a:t>
            </a:r>
            <a:r>
              <a:rPr lang="en-US" dirty="0"/>
              <a:t>often incorporates an n-tier architecture </a:t>
            </a:r>
            <a:r>
              <a:rPr lang="en-US" dirty="0" smtClean="0"/>
              <a:t>enabling </a:t>
            </a:r>
            <a:r>
              <a:rPr lang="en-US" dirty="0"/>
              <a:t>it to be distributed across several computers</a:t>
            </a:r>
            <a:r>
              <a:rPr lang="en-US" dirty="0" smtClean="0"/>
              <a:t>.</a:t>
            </a:r>
          </a:p>
          <a:p>
            <a:pPr marL="457200" indent="-457200">
              <a:buFont typeface="+mj-lt"/>
              <a:buAutoNum type="arabicPeriod"/>
            </a:pPr>
            <a:r>
              <a:rPr lang="en-US" dirty="0"/>
              <a:t>Q: </a:t>
            </a:r>
            <a:r>
              <a:rPr lang="en-US" dirty="0" smtClean="0"/>
              <a:t>Why </a:t>
            </a:r>
            <a:r>
              <a:rPr lang="en-US" dirty="0"/>
              <a:t>is an n-tier architecture considered application distribution and not application integration? </a:t>
            </a:r>
            <a:endParaRPr lang="en-US" dirty="0" smtClean="0"/>
          </a:p>
          <a:p>
            <a:pPr marL="749808" lvl="1" indent="-457200"/>
            <a:r>
              <a:rPr lang="en-US" dirty="0"/>
              <a:t>the communicating parts are tightly </a:t>
            </a:r>
            <a:r>
              <a:rPr lang="en-US" dirty="0" smtClean="0"/>
              <a:t>coupled</a:t>
            </a:r>
          </a:p>
          <a:p>
            <a:pPr marL="749808" lvl="1" indent="-457200"/>
            <a:r>
              <a:rPr lang="en-US" dirty="0"/>
              <a:t>communication between tiers tends to be </a:t>
            </a:r>
            <a:r>
              <a:rPr lang="en-US" dirty="0" smtClean="0"/>
              <a:t>synchronous</a:t>
            </a:r>
          </a:p>
          <a:p>
            <a:pPr marL="457200" indent="-457200">
              <a:buFont typeface="+mj-lt"/>
              <a:buAutoNum type="arabicPeriod"/>
            </a:pPr>
            <a:r>
              <a:rPr lang="en-US" dirty="0" smtClean="0"/>
              <a:t>Communication </a:t>
            </a:r>
            <a:r>
              <a:rPr lang="en-US" dirty="0"/>
              <a:t>between tiers tends to be </a:t>
            </a:r>
            <a:r>
              <a:rPr lang="en-US" dirty="0" smtClean="0"/>
              <a:t>synchronous</a:t>
            </a:r>
          </a:p>
          <a:p>
            <a:pPr marL="749808" lvl="1" indent="-457200">
              <a:buFont typeface="+mj-lt"/>
              <a:buAutoNum type="arabicPeriod"/>
            </a:pPr>
            <a:endParaRPr lang="en-US" dirty="0"/>
          </a:p>
          <a:p>
            <a:pPr marL="457200" indent="-457200">
              <a:buFont typeface="+mj-lt"/>
              <a:buAutoNum type="arabicPeriod"/>
            </a:pPr>
            <a:endParaRPr lang="en-US" dirty="0" smtClean="0"/>
          </a:p>
          <a:p>
            <a:pPr marL="457200" indent="-457200">
              <a:buFont typeface="+mj-lt"/>
              <a:buAutoNum type="arabicPeriod"/>
            </a:pPr>
            <a:endParaRPr lang="en-US" dirty="0"/>
          </a:p>
        </p:txBody>
      </p:sp>
      <p:sp>
        <p:nvSpPr>
          <p:cNvPr id="3" name="Date Placeholder 2"/>
          <p:cNvSpPr>
            <a:spLocks noGrp="1"/>
          </p:cNvSpPr>
          <p:nvPr>
            <p:ph type="dt" sz="half" idx="10"/>
          </p:nvPr>
        </p:nvSpPr>
        <p:spPr/>
        <p:txBody>
          <a:bodyPr/>
          <a:lstStyle/>
          <a:p>
            <a:fld id="{44634CFE-E999-4F9F-A580-5B94E5FFC17C}" type="datetime1">
              <a:rPr lang="en-US" smtClean="0"/>
              <a:t>12/6/14</a:t>
            </a:fld>
            <a:endParaRPr lang="en-US" dirty="0"/>
          </a:p>
        </p:txBody>
      </p:sp>
      <p:sp>
        <p:nvSpPr>
          <p:cNvPr id="4" name="Footer Placeholder 3"/>
          <p:cNvSpPr>
            <a:spLocks noGrp="1"/>
          </p:cNvSpPr>
          <p:nvPr>
            <p:ph type="ftr" sz="quarter" idx="11"/>
          </p:nvPr>
        </p:nvSpPr>
        <p:spPr/>
        <p:txBody>
          <a:bodyPr/>
          <a:lstStyle/>
          <a:p>
            <a:pPr algn="r"/>
            <a:r>
              <a:rPr lang="en-US" smtClean="0"/>
              <a:t>@halyph</a:t>
            </a:r>
            <a:endParaRPr lang="en-US" dirty="0" smtClean="0"/>
          </a:p>
        </p:txBody>
      </p:sp>
      <p:sp>
        <p:nvSpPr>
          <p:cNvPr id="5" name="Slide Number Placeholder 4"/>
          <p:cNvSpPr>
            <a:spLocks noGrp="1"/>
          </p:cNvSpPr>
          <p:nvPr>
            <p:ph type="sldNum" sz="quarter" idx="12"/>
          </p:nvPr>
        </p:nvSpPr>
        <p:spPr/>
        <p:txBody>
          <a:bodyPr/>
          <a:lstStyle/>
          <a:p>
            <a:fld id="{4FAB73BC-B049-4115-A692-8D63A059BFB8}" type="slidenum">
              <a:rPr lang="en-US" smtClean="0"/>
              <a:pPr/>
              <a:t>4</a:t>
            </a:fld>
            <a:endParaRPr lang="en-US" dirty="0"/>
          </a:p>
        </p:txBody>
      </p:sp>
      <p:sp>
        <p:nvSpPr>
          <p:cNvPr id="6" name="Title 5"/>
          <p:cNvSpPr>
            <a:spLocks noGrp="1"/>
          </p:cNvSpPr>
          <p:nvPr>
            <p:ph type="title"/>
          </p:nvPr>
        </p:nvSpPr>
        <p:spPr/>
        <p:txBody>
          <a:bodyPr>
            <a:normAutofit fontScale="90000"/>
          </a:bodyPr>
          <a:lstStyle/>
          <a:p>
            <a:r>
              <a:rPr lang="en-US" dirty="0"/>
              <a:t>Distributed Applications vs. Integration</a:t>
            </a:r>
          </a:p>
        </p:txBody>
      </p:sp>
    </p:spTree>
    <p:extLst>
      <p:ext uri="{BB962C8B-B14F-4D97-AF65-F5344CB8AC3E}">
        <p14:creationId xmlns:p14="http://schemas.microsoft.com/office/powerpoint/2010/main" val="156271659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4634CFE-E999-4F9F-A580-5B94E5FFC17C}" type="datetime1">
              <a:rPr lang="en-US" smtClean="0"/>
              <a:t>12/6/14</a:t>
            </a:fld>
            <a:endParaRPr lang="en-US" dirty="0"/>
          </a:p>
        </p:txBody>
      </p:sp>
      <p:sp>
        <p:nvSpPr>
          <p:cNvPr id="4" name="Footer Placeholder 3"/>
          <p:cNvSpPr>
            <a:spLocks noGrp="1"/>
          </p:cNvSpPr>
          <p:nvPr>
            <p:ph type="ftr" sz="quarter" idx="11"/>
          </p:nvPr>
        </p:nvSpPr>
        <p:spPr/>
        <p:txBody>
          <a:bodyPr/>
          <a:lstStyle/>
          <a:p>
            <a:pPr algn="r"/>
            <a:r>
              <a:rPr lang="en-US" smtClean="0"/>
              <a:t>@halyph</a:t>
            </a:r>
            <a:endParaRPr lang="en-US" dirty="0" smtClean="0"/>
          </a:p>
        </p:txBody>
      </p:sp>
      <p:sp>
        <p:nvSpPr>
          <p:cNvPr id="5" name="Slide Number Placeholder 4"/>
          <p:cNvSpPr>
            <a:spLocks noGrp="1"/>
          </p:cNvSpPr>
          <p:nvPr>
            <p:ph type="sldNum" sz="quarter" idx="12"/>
          </p:nvPr>
        </p:nvSpPr>
        <p:spPr/>
        <p:txBody>
          <a:bodyPr/>
          <a:lstStyle/>
          <a:p>
            <a:fld id="{4FAB73BC-B049-4115-A692-8D63A059BFB8}" type="slidenum">
              <a:rPr lang="en-US" smtClean="0"/>
              <a:pPr/>
              <a:t>5</a:t>
            </a:fld>
            <a:endParaRPr lang="en-US" dirty="0"/>
          </a:p>
        </p:txBody>
      </p:sp>
      <p:sp>
        <p:nvSpPr>
          <p:cNvPr id="6" name="Title 5"/>
          <p:cNvSpPr>
            <a:spLocks noGrp="1"/>
          </p:cNvSpPr>
          <p:nvPr>
            <p:ph type="title"/>
          </p:nvPr>
        </p:nvSpPr>
        <p:spPr/>
        <p:txBody>
          <a:bodyPr/>
          <a:lstStyle/>
          <a:p>
            <a:r>
              <a:rPr lang="en-US" dirty="0" smtClean="0"/>
              <a:t>Complexity of Integration</a:t>
            </a:r>
            <a:endParaRPr lang="en-US" dirty="0"/>
          </a:p>
        </p:txBody>
      </p:sp>
      <p:cxnSp>
        <p:nvCxnSpPr>
          <p:cNvPr id="7" name="Straight Arrow Connector 6"/>
          <p:cNvCxnSpPr/>
          <p:nvPr/>
        </p:nvCxnSpPr>
        <p:spPr>
          <a:xfrm>
            <a:off x="1199420" y="4092372"/>
            <a:ext cx="9897732" cy="1"/>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0" name="Cube 9"/>
          <p:cNvSpPr/>
          <p:nvPr/>
        </p:nvSpPr>
        <p:spPr>
          <a:xfrm>
            <a:off x="1209500" y="2973522"/>
            <a:ext cx="1219578" cy="722244"/>
          </a:xfrm>
          <a:prstGeom prst="cub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No Tool</a:t>
            </a:r>
            <a:endParaRPr lang="en-US" dirty="0"/>
          </a:p>
        </p:txBody>
      </p:sp>
      <p:sp>
        <p:nvSpPr>
          <p:cNvPr id="14" name="Cube 13"/>
          <p:cNvSpPr/>
          <p:nvPr/>
        </p:nvSpPr>
        <p:spPr>
          <a:xfrm>
            <a:off x="3013667" y="2449376"/>
            <a:ext cx="2096465" cy="1320445"/>
          </a:xfrm>
          <a:prstGeom prst="cube">
            <a:avLst/>
          </a:prstGeom>
        </p:spPr>
        <p:style>
          <a:lnRef idx="1">
            <a:schemeClr val="accent1"/>
          </a:lnRef>
          <a:fillRef idx="3">
            <a:schemeClr val="accent1"/>
          </a:fillRef>
          <a:effectRef idx="2">
            <a:schemeClr val="accent1"/>
          </a:effectRef>
          <a:fontRef idx="minor">
            <a:schemeClr val="lt1"/>
          </a:fontRef>
        </p:style>
        <p:txBody>
          <a:bodyPr rtlCol="0" anchor="ctr"/>
          <a:lstStyle/>
          <a:p>
            <a:pPr lvl="1"/>
            <a:r>
              <a:rPr lang="en-US" sz="1600" dirty="0" smtClean="0"/>
              <a:t>Integration Framework</a:t>
            </a:r>
          </a:p>
          <a:p>
            <a:pPr lvl="1" algn="ctr"/>
            <a:endParaRPr lang="en-US" sz="1600" dirty="0"/>
          </a:p>
        </p:txBody>
      </p:sp>
      <p:sp>
        <p:nvSpPr>
          <p:cNvPr id="16" name="Cube 15"/>
          <p:cNvSpPr/>
          <p:nvPr/>
        </p:nvSpPr>
        <p:spPr>
          <a:xfrm>
            <a:off x="5615303" y="1542199"/>
            <a:ext cx="1843273" cy="2164850"/>
          </a:xfrm>
          <a:prstGeom prst="cub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Enterprise Service Bus</a:t>
            </a:r>
          </a:p>
        </p:txBody>
      </p:sp>
      <p:sp>
        <p:nvSpPr>
          <p:cNvPr id="17" name="Cube 16"/>
          <p:cNvSpPr/>
          <p:nvPr/>
        </p:nvSpPr>
        <p:spPr>
          <a:xfrm>
            <a:off x="7964959" y="503987"/>
            <a:ext cx="3313617" cy="3093389"/>
          </a:xfrm>
          <a:prstGeom prst="cub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Integration Suite</a:t>
            </a:r>
          </a:p>
        </p:txBody>
      </p:sp>
      <p:sp>
        <p:nvSpPr>
          <p:cNvPr id="18" name="TextBox 17"/>
          <p:cNvSpPr txBox="1"/>
          <p:nvPr/>
        </p:nvSpPr>
        <p:spPr>
          <a:xfrm>
            <a:off x="645066" y="4243569"/>
            <a:ext cx="568447" cy="369332"/>
          </a:xfrm>
          <a:prstGeom prst="rect">
            <a:avLst/>
          </a:prstGeom>
          <a:noFill/>
        </p:spPr>
        <p:txBody>
          <a:bodyPr wrap="none" rtlCol="0">
            <a:spAutoFit/>
          </a:bodyPr>
          <a:lstStyle/>
          <a:p>
            <a:r>
              <a:rPr lang="en-US" dirty="0" smtClean="0">
                <a:solidFill>
                  <a:srgbClr val="3366FF"/>
                </a:solidFill>
              </a:rPr>
              <a:t>Low</a:t>
            </a:r>
            <a:endParaRPr lang="en-US" dirty="0">
              <a:solidFill>
                <a:srgbClr val="3366FF"/>
              </a:solidFill>
            </a:endParaRPr>
          </a:p>
        </p:txBody>
      </p:sp>
      <p:sp>
        <p:nvSpPr>
          <p:cNvPr id="19" name="TextBox 18"/>
          <p:cNvSpPr txBox="1"/>
          <p:nvPr/>
        </p:nvSpPr>
        <p:spPr>
          <a:xfrm>
            <a:off x="10705277" y="4243569"/>
            <a:ext cx="611390" cy="369332"/>
          </a:xfrm>
          <a:prstGeom prst="rect">
            <a:avLst/>
          </a:prstGeom>
          <a:noFill/>
        </p:spPr>
        <p:txBody>
          <a:bodyPr wrap="none" rtlCol="0">
            <a:spAutoFit/>
          </a:bodyPr>
          <a:lstStyle/>
          <a:p>
            <a:r>
              <a:rPr lang="en-US" dirty="0" smtClean="0">
                <a:solidFill>
                  <a:srgbClr val="3366FF"/>
                </a:solidFill>
              </a:rPr>
              <a:t>High</a:t>
            </a:r>
            <a:endParaRPr lang="en-US" dirty="0">
              <a:solidFill>
                <a:srgbClr val="3366FF"/>
              </a:solidFill>
            </a:endParaRPr>
          </a:p>
        </p:txBody>
      </p:sp>
      <p:sp>
        <p:nvSpPr>
          <p:cNvPr id="20" name="TextBox 19"/>
          <p:cNvSpPr txBox="1"/>
          <p:nvPr/>
        </p:nvSpPr>
        <p:spPr>
          <a:xfrm>
            <a:off x="3114459" y="4676997"/>
            <a:ext cx="1638978" cy="923330"/>
          </a:xfrm>
          <a:prstGeom prst="rect">
            <a:avLst/>
          </a:prstGeom>
          <a:noFill/>
        </p:spPr>
        <p:txBody>
          <a:bodyPr wrap="none" rtlCol="0">
            <a:spAutoFit/>
          </a:bodyPr>
          <a:lstStyle/>
          <a:p>
            <a:r>
              <a:rPr lang="en-US" dirty="0" smtClean="0"/>
              <a:t>Connectivity</a:t>
            </a:r>
          </a:p>
          <a:p>
            <a:r>
              <a:rPr lang="en-US" dirty="0" smtClean="0"/>
              <a:t>Routing</a:t>
            </a:r>
          </a:p>
          <a:p>
            <a:r>
              <a:rPr lang="en-US" dirty="0" smtClean="0"/>
              <a:t>Transformation</a:t>
            </a:r>
            <a:endParaRPr lang="en-US" dirty="0"/>
          </a:p>
        </p:txBody>
      </p:sp>
      <p:sp>
        <p:nvSpPr>
          <p:cNvPr id="21" name="TextBox 20"/>
          <p:cNvSpPr txBox="1"/>
          <p:nvPr/>
        </p:nvSpPr>
        <p:spPr>
          <a:xfrm>
            <a:off x="5665698" y="4676997"/>
            <a:ext cx="1254858" cy="1200329"/>
          </a:xfrm>
          <a:prstGeom prst="rect">
            <a:avLst/>
          </a:prstGeom>
          <a:noFill/>
        </p:spPr>
        <p:txBody>
          <a:bodyPr wrap="none" rtlCol="0">
            <a:spAutoFit/>
          </a:bodyPr>
          <a:lstStyle/>
          <a:p>
            <a:r>
              <a:rPr lang="en-US" b="1" dirty="0" smtClean="0"/>
              <a:t>Integration</a:t>
            </a:r>
          </a:p>
          <a:p>
            <a:r>
              <a:rPr lang="en-US" dirty="0" smtClean="0"/>
              <a:t>Tooling</a:t>
            </a:r>
          </a:p>
          <a:p>
            <a:r>
              <a:rPr lang="en-US" dirty="0" smtClean="0"/>
              <a:t>Monitoring</a:t>
            </a:r>
          </a:p>
          <a:p>
            <a:r>
              <a:rPr lang="en-US" dirty="0" smtClean="0"/>
              <a:t>Support</a:t>
            </a:r>
          </a:p>
        </p:txBody>
      </p:sp>
      <p:sp>
        <p:nvSpPr>
          <p:cNvPr id="22" name="TextBox 21"/>
          <p:cNvSpPr txBox="1"/>
          <p:nvPr/>
        </p:nvSpPr>
        <p:spPr>
          <a:xfrm>
            <a:off x="8397150" y="4676997"/>
            <a:ext cx="3071424" cy="1477328"/>
          </a:xfrm>
          <a:prstGeom prst="rect">
            <a:avLst/>
          </a:prstGeom>
          <a:noFill/>
        </p:spPr>
        <p:txBody>
          <a:bodyPr wrap="none" rtlCol="0">
            <a:spAutoFit/>
          </a:bodyPr>
          <a:lstStyle/>
          <a:p>
            <a:r>
              <a:rPr lang="en-US" dirty="0" smtClean="0"/>
              <a:t>Business Process Management</a:t>
            </a:r>
          </a:p>
          <a:p>
            <a:r>
              <a:rPr lang="en-US" dirty="0" smtClean="0"/>
              <a:t>Big Data / MDM</a:t>
            </a:r>
          </a:p>
          <a:p>
            <a:r>
              <a:rPr lang="en-US" dirty="0" smtClean="0"/>
              <a:t>Registry / Repository</a:t>
            </a:r>
          </a:p>
          <a:p>
            <a:r>
              <a:rPr lang="en-US" dirty="0" smtClean="0"/>
              <a:t>Rule Engine</a:t>
            </a:r>
          </a:p>
          <a:p>
            <a:r>
              <a:rPr lang="en-US" dirty="0" smtClean="0"/>
              <a:t>“You Name  It”</a:t>
            </a:r>
            <a:endParaRPr lang="en-US" dirty="0"/>
          </a:p>
        </p:txBody>
      </p:sp>
      <p:sp>
        <p:nvSpPr>
          <p:cNvPr id="24" name="Plus 23"/>
          <p:cNvSpPr/>
          <p:nvPr/>
        </p:nvSpPr>
        <p:spPr>
          <a:xfrm>
            <a:off x="4868233" y="5110425"/>
            <a:ext cx="574512" cy="491052"/>
          </a:xfrm>
          <a:prstGeom prst="mathPlus">
            <a:avLst>
              <a:gd name="adj1" fmla="val 8087"/>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Plus 24"/>
          <p:cNvSpPr/>
          <p:nvPr/>
        </p:nvSpPr>
        <p:spPr>
          <a:xfrm>
            <a:off x="7439631" y="5111629"/>
            <a:ext cx="574512" cy="491052"/>
          </a:xfrm>
          <a:prstGeom prst="mathPlus">
            <a:avLst>
              <a:gd name="adj1" fmla="val 8087"/>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1128866" y="4808034"/>
            <a:ext cx="1350607" cy="646331"/>
          </a:xfrm>
          <a:prstGeom prst="rect">
            <a:avLst/>
          </a:prstGeom>
          <a:noFill/>
        </p:spPr>
        <p:txBody>
          <a:bodyPr wrap="square" rtlCol="0">
            <a:spAutoFit/>
          </a:bodyPr>
          <a:lstStyle/>
          <a:p>
            <a:r>
              <a:rPr lang="en-US" dirty="0" smtClean="0"/>
              <a:t>Custom </a:t>
            </a:r>
            <a:r>
              <a:rPr lang="en-US" dirty="0"/>
              <a:t>integration</a:t>
            </a:r>
          </a:p>
        </p:txBody>
      </p:sp>
    </p:spTree>
    <p:extLst>
      <p:ext uri="{BB962C8B-B14F-4D97-AF65-F5344CB8AC3E}">
        <p14:creationId xmlns:p14="http://schemas.microsoft.com/office/powerpoint/2010/main" val="59256867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4634CFE-E999-4F9F-A580-5B94E5FFC17C}" type="datetime1">
              <a:rPr lang="en-US" smtClean="0"/>
              <a:t>12/6/14</a:t>
            </a:fld>
            <a:endParaRPr lang="en-US" dirty="0"/>
          </a:p>
        </p:txBody>
      </p:sp>
      <p:sp>
        <p:nvSpPr>
          <p:cNvPr id="4" name="Footer Placeholder 3"/>
          <p:cNvSpPr>
            <a:spLocks noGrp="1"/>
          </p:cNvSpPr>
          <p:nvPr>
            <p:ph type="ftr" sz="quarter" idx="11"/>
          </p:nvPr>
        </p:nvSpPr>
        <p:spPr/>
        <p:txBody>
          <a:bodyPr/>
          <a:lstStyle/>
          <a:p>
            <a:pPr algn="r"/>
            <a:r>
              <a:rPr lang="en-US" smtClean="0"/>
              <a:t>@halyph</a:t>
            </a:r>
            <a:endParaRPr lang="en-US" dirty="0" smtClean="0"/>
          </a:p>
        </p:txBody>
      </p:sp>
      <p:sp>
        <p:nvSpPr>
          <p:cNvPr id="5" name="Slide Number Placeholder 4"/>
          <p:cNvSpPr>
            <a:spLocks noGrp="1"/>
          </p:cNvSpPr>
          <p:nvPr>
            <p:ph type="sldNum" sz="quarter" idx="12"/>
          </p:nvPr>
        </p:nvSpPr>
        <p:spPr/>
        <p:txBody>
          <a:bodyPr/>
          <a:lstStyle/>
          <a:p>
            <a:fld id="{4FAB73BC-B049-4115-A692-8D63A059BFB8}" type="slidenum">
              <a:rPr lang="en-US" smtClean="0"/>
              <a:pPr/>
              <a:t>6</a:t>
            </a:fld>
            <a:endParaRPr lang="en-US" dirty="0"/>
          </a:p>
        </p:txBody>
      </p:sp>
      <p:sp>
        <p:nvSpPr>
          <p:cNvPr id="6" name="Title 5"/>
          <p:cNvSpPr>
            <a:spLocks noGrp="1"/>
          </p:cNvSpPr>
          <p:nvPr>
            <p:ph type="title"/>
          </p:nvPr>
        </p:nvSpPr>
        <p:spPr/>
        <p:txBody>
          <a:bodyPr/>
          <a:lstStyle/>
          <a:p>
            <a:r>
              <a:rPr lang="en-US" dirty="0" smtClean="0"/>
              <a:t>Message</a:t>
            </a:r>
            <a:endParaRPr lang="en-US" dirty="0"/>
          </a:p>
        </p:txBody>
      </p:sp>
      <p:pic>
        <p:nvPicPr>
          <p:cNvPr id="7" name="Picture 6"/>
          <p:cNvPicPr>
            <a:picLocks noChangeAspect="1"/>
          </p:cNvPicPr>
          <p:nvPr/>
        </p:nvPicPr>
        <p:blipFill>
          <a:blip r:embed="rId3"/>
          <a:stretch>
            <a:fillRect/>
          </a:stretch>
        </p:blipFill>
        <p:spPr>
          <a:xfrm>
            <a:off x="3572150" y="1149089"/>
            <a:ext cx="5156635" cy="1117271"/>
          </a:xfrm>
          <a:prstGeom prst="rect">
            <a:avLst/>
          </a:prstGeom>
        </p:spPr>
      </p:pic>
      <p:pic>
        <p:nvPicPr>
          <p:cNvPr id="8" name="Picture 7"/>
          <p:cNvPicPr>
            <a:picLocks noChangeAspect="1"/>
          </p:cNvPicPr>
          <p:nvPr/>
        </p:nvPicPr>
        <p:blipFill>
          <a:blip r:embed="rId4"/>
          <a:stretch>
            <a:fillRect/>
          </a:stretch>
        </p:blipFill>
        <p:spPr>
          <a:xfrm>
            <a:off x="5163424" y="3007262"/>
            <a:ext cx="2184282" cy="2933481"/>
          </a:xfrm>
          <a:prstGeom prst="rect">
            <a:avLst/>
          </a:prstGeom>
        </p:spPr>
      </p:pic>
    </p:spTree>
    <p:extLst>
      <p:ext uri="{BB962C8B-B14F-4D97-AF65-F5344CB8AC3E}">
        <p14:creationId xmlns:p14="http://schemas.microsoft.com/office/powerpoint/2010/main" val="215485779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4634CFE-E999-4F9F-A580-5B94E5FFC17C}" type="datetime1">
              <a:rPr lang="en-US" smtClean="0"/>
              <a:t>12/6/14</a:t>
            </a:fld>
            <a:endParaRPr lang="en-US" dirty="0"/>
          </a:p>
        </p:txBody>
      </p:sp>
      <p:sp>
        <p:nvSpPr>
          <p:cNvPr id="4" name="Footer Placeholder 3"/>
          <p:cNvSpPr>
            <a:spLocks noGrp="1"/>
          </p:cNvSpPr>
          <p:nvPr>
            <p:ph type="ftr" sz="quarter" idx="11"/>
          </p:nvPr>
        </p:nvSpPr>
        <p:spPr/>
        <p:txBody>
          <a:bodyPr/>
          <a:lstStyle/>
          <a:p>
            <a:pPr algn="r"/>
            <a:r>
              <a:rPr lang="en-US" smtClean="0"/>
              <a:t>@halyph</a:t>
            </a:r>
            <a:endParaRPr lang="en-US" dirty="0" smtClean="0"/>
          </a:p>
        </p:txBody>
      </p:sp>
      <p:sp>
        <p:nvSpPr>
          <p:cNvPr id="5" name="Slide Number Placeholder 4"/>
          <p:cNvSpPr>
            <a:spLocks noGrp="1"/>
          </p:cNvSpPr>
          <p:nvPr>
            <p:ph type="sldNum" sz="quarter" idx="12"/>
          </p:nvPr>
        </p:nvSpPr>
        <p:spPr/>
        <p:txBody>
          <a:bodyPr/>
          <a:lstStyle/>
          <a:p>
            <a:fld id="{4FAB73BC-B049-4115-A692-8D63A059BFB8}" type="slidenum">
              <a:rPr lang="en-US" smtClean="0"/>
              <a:pPr/>
              <a:t>7</a:t>
            </a:fld>
            <a:endParaRPr lang="en-US" dirty="0"/>
          </a:p>
        </p:txBody>
      </p:sp>
      <p:sp>
        <p:nvSpPr>
          <p:cNvPr id="6" name="Title 5"/>
          <p:cNvSpPr>
            <a:spLocks noGrp="1"/>
          </p:cNvSpPr>
          <p:nvPr>
            <p:ph type="title"/>
          </p:nvPr>
        </p:nvSpPr>
        <p:spPr/>
        <p:txBody>
          <a:bodyPr/>
          <a:lstStyle/>
          <a:p>
            <a:r>
              <a:rPr lang="en-US" dirty="0" smtClean="0"/>
              <a:t>Exchange</a:t>
            </a:r>
            <a:endParaRPr lang="en-US" dirty="0"/>
          </a:p>
        </p:txBody>
      </p:sp>
      <p:pic>
        <p:nvPicPr>
          <p:cNvPr id="7" name="Picture 6"/>
          <p:cNvPicPr>
            <a:picLocks noChangeAspect="1"/>
          </p:cNvPicPr>
          <p:nvPr/>
        </p:nvPicPr>
        <p:blipFill>
          <a:blip r:embed="rId3"/>
          <a:stretch>
            <a:fillRect/>
          </a:stretch>
        </p:blipFill>
        <p:spPr>
          <a:xfrm>
            <a:off x="4320286" y="524146"/>
            <a:ext cx="4823714" cy="5426678"/>
          </a:xfrm>
          <a:prstGeom prst="rect">
            <a:avLst/>
          </a:prstGeom>
        </p:spPr>
      </p:pic>
    </p:spTree>
    <p:extLst>
      <p:ext uri="{BB962C8B-B14F-4D97-AF65-F5344CB8AC3E}">
        <p14:creationId xmlns:p14="http://schemas.microsoft.com/office/powerpoint/2010/main" val="211325518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4634CFE-E999-4F9F-A580-5B94E5FFC17C}" type="datetime1">
              <a:rPr lang="en-US" smtClean="0"/>
              <a:t>12/6/14</a:t>
            </a:fld>
            <a:endParaRPr lang="en-US" dirty="0"/>
          </a:p>
        </p:txBody>
      </p:sp>
      <p:sp>
        <p:nvSpPr>
          <p:cNvPr id="4" name="Footer Placeholder 3"/>
          <p:cNvSpPr>
            <a:spLocks noGrp="1"/>
          </p:cNvSpPr>
          <p:nvPr>
            <p:ph type="ftr" sz="quarter" idx="11"/>
          </p:nvPr>
        </p:nvSpPr>
        <p:spPr/>
        <p:txBody>
          <a:bodyPr/>
          <a:lstStyle/>
          <a:p>
            <a:pPr algn="r"/>
            <a:r>
              <a:rPr lang="en-US" smtClean="0"/>
              <a:t>@halyph</a:t>
            </a:r>
            <a:endParaRPr lang="en-US" dirty="0" smtClean="0"/>
          </a:p>
        </p:txBody>
      </p:sp>
      <p:sp>
        <p:nvSpPr>
          <p:cNvPr id="5" name="Slide Number Placeholder 4"/>
          <p:cNvSpPr>
            <a:spLocks noGrp="1"/>
          </p:cNvSpPr>
          <p:nvPr>
            <p:ph type="sldNum" sz="quarter" idx="12"/>
          </p:nvPr>
        </p:nvSpPr>
        <p:spPr/>
        <p:txBody>
          <a:bodyPr/>
          <a:lstStyle/>
          <a:p>
            <a:fld id="{4FAB73BC-B049-4115-A692-8D63A059BFB8}" type="slidenum">
              <a:rPr lang="en-US" smtClean="0"/>
              <a:pPr/>
              <a:t>8</a:t>
            </a:fld>
            <a:endParaRPr lang="en-US" dirty="0"/>
          </a:p>
        </p:txBody>
      </p:sp>
      <p:sp>
        <p:nvSpPr>
          <p:cNvPr id="6" name="Title 5"/>
          <p:cNvSpPr>
            <a:spLocks noGrp="1"/>
          </p:cNvSpPr>
          <p:nvPr>
            <p:ph type="title"/>
          </p:nvPr>
        </p:nvSpPr>
        <p:spPr/>
        <p:txBody>
          <a:bodyPr/>
          <a:lstStyle/>
          <a:p>
            <a:r>
              <a:rPr lang="en-US" dirty="0" err="1" smtClean="0"/>
              <a:t>CamelContext</a:t>
            </a:r>
            <a:endParaRPr lang="en-US" dirty="0"/>
          </a:p>
        </p:txBody>
      </p:sp>
      <p:pic>
        <p:nvPicPr>
          <p:cNvPr id="8" name="Picture 7"/>
          <p:cNvPicPr>
            <a:picLocks noChangeAspect="1"/>
          </p:cNvPicPr>
          <p:nvPr/>
        </p:nvPicPr>
        <p:blipFill>
          <a:blip r:embed="rId3"/>
          <a:stretch>
            <a:fillRect/>
          </a:stretch>
        </p:blipFill>
        <p:spPr>
          <a:xfrm>
            <a:off x="3686403" y="1380922"/>
            <a:ext cx="5931990" cy="4559821"/>
          </a:xfrm>
          <a:prstGeom prst="rect">
            <a:avLst/>
          </a:prstGeom>
        </p:spPr>
      </p:pic>
    </p:spTree>
    <p:extLst>
      <p:ext uri="{BB962C8B-B14F-4D97-AF65-F5344CB8AC3E}">
        <p14:creationId xmlns:p14="http://schemas.microsoft.com/office/powerpoint/2010/main" val="3237493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4634CFE-E999-4F9F-A580-5B94E5FFC17C}" type="datetime1">
              <a:rPr lang="en-US" smtClean="0"/>
              <a:t>12/6/14</a:t>
            </a:fld>
            <a:endParaRPr lang="en-US" dirty="0"/>
          </a:p>
        </p:txBody>
      </p:sp>
      <p:sp>
        <p:nvSpPr>
          <p:cNvPr id="4" name="Footer Placeholder 3"/>
          <p:cNvSpPr>
            <a:spLocks noGrp="1"/>
          </p:cNvSpPr>
          <p:nvPr>
            <p:ph type="ftr" sz="quarter" idx="11"/>
          </p:nvPr>
        </p:nvSpPr>
        <p:spPr/>
        <p:txBody>
          <a:bodyPr/>
          <a:lstStyle/>
          <a:p>
            <a:pPr algn="r"/>
            <a:r>
              <a:rPr lang="en-US" smtClean="0"/>
              <a:t>@halyph</a:t>
            </a:r>
            <a:endParaRPr lang="en-US" dirty="0" smtClean="0"/>
          </a:p>
        </p:txBody>
      </p:sp>
      <p:sp>
        <p:nvSpPr>
          <p:cNvPr id="5" name="Slide Number Placeholder 4"/>
          <p:cNvSpPr>
            <a:spLocks noGrp="1"/>
          </p:cNvSpPr>
          <p:nvPr>
            <p:ph type="sldNum" sz="quarter" idx="12"/>
          </p:nvPr>
        </p:nvSpPr>
        <p:spPr/>
        <p:txBody>
          <a:bodyPr/>
          <a:lstStyle/>
          <a:p>
            <a:fld id="{4FAB73BC-B049-4115-A692-8D63A059BFB8}" type="slidenum">
              <a:rPr lang="en-US" smtClean="0"/>
              <a:pPr/>
              <a:t>9</a:t>
            </a:fld>
            <a:endParaRPr lang="en-US" dirty="0"/>
          </a:p>
        </p:txBody>
      </p:sp>
      <p:sp>
        <p:nvSpPr>
          <p:cNvPr id="6" name="Title 5"/>
          <p:cNvSpPr>
            <a:spLocks noGrp="1"/>
          </p:cNvSpPr>
          <p:nvPr>
            <p:ph type="title"/>
          </p:nvPr>
        </p:nvSpPr>
        <p:spPr/>
        <p:txBody>
          <a:bodyPr/>
          <a:lstStyle/>
          <a:p>
            <a:r>
              <a:rPr lang="en-US" dirty="0" smtClean="0"/>
              <a:t>Camel Architecture</a:t>
            </a:r>
            <a:endParaRPr lang="en-US" dirty="0"/>
          </a:p>
        </p:txBody>
      </p:sp>
      <p:pic>
        <p:nvPicPr>
          <p:cNvPr id="9" name="Picture 8"/>
          <p:cNvPicPr>
            <a:picLocks noChangeAspect="1"/>
          </p:cNvPicPr>
          <p:nvPr/>
        </p:nvPicPr>
        <p:blipFill>
          <a:blip r:embed="rId2"/>
          <a:stretch>
            <a:fillRect/>
          </a:stretch>
        </p:blipFill>
        <p:spPr>
          <a:xfrm>
            <a:off x="1721567" y="1118000"/>
            <a:ext cx="8760756" cy="5198049"/>
          </a:xfrm>
          <a:prstGeom prst="rect">
            <a:avLst/>
          </a:prstGeom>
        </p:spPr>
      </p:pic>
    </p:spTree>
    <p:extLst>
      <p:ext uri="{BB962C8B-B14F-4D97-AF65-F5344CB8AC3E}">
        <p14:creationId xmlns:p14="http://schemas.microsoft.com/office/powerpoint/2010/main" val="28194017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686</TotalTime>
  <Words>1126</Words>
  <Application>Microsoft Macintosh PowerPoint</Application>
  <PresentationFormat>Custom</PresentationFormat>
  <Paragraphs>204</Paragraphs>
  <Slides>19</Slides>
  <Notes>9</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Retrospect</vt:lpstr>
      <vt:lpstr>When Camel Smiles</vt:lpstr>
      <vt:lpstr>Agenda</vt:lpstr>
      <vt:lpstr>What is Apache Camel?</vt:lpstr>
      <vt:lpstr>Distributed Applications vs. Integration</vt:lpstr>
      <vt:lpstr>Complexity of Integration</vt:lpstr>
      <vt:lpstr>Message</vt:lpstr>
      <vt:lpstr>Exchange</vt:lpstr>
      <vt:lpstr>CamelContext</vt:lpstr>
      <vt:lpstr>Camel Architecture</vt:lpstr>
      <vt:lpstr>Component Categories</vt:lpstr>
      <vt:lpstr>ls camel/components</vt:lpstr>
      <vt:lpstr>How to use a component</vt:lpstr>
      <vt:lpstr>Sample Route</vt:lpstr>
      <vt:lpstr>Sample Route (cont.)</vt:lpstr>
      <vt:lpstr>Top Camel contributors</vt:lpstr>
      <vt:lpstr>Camel initial commit</vt:lpstr>
      <vt:lpstr>Books</vt:lpstr>
      <vt:lpstr>Conferences</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Orest Ivasiv</dc:creator>
  <cp:lastModifiedBy>Orest Ivasiv</cp:lastModifiedBy>
  <cp:revision>29</cp:revision>
  <dcterms:created xsi:type="dcterms:W3CDTF">2014-12-05T17:41:46Z</dcterms:created>
  <dcterms:modified xsi:type="dcterms:W3CDTF">2014-12-06T07:55:19Z</dcterms:modified>
</cp:coreProperties>
</file>