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59" r:id="rId8"/>
    <p:sldId id="260" r:id="rId9"/>
    <p:sldId id="261" r:id="rId10"/>
    <p:sldId id="269" r:id="rId11"/>
    <p:sldId id="265" r:id="rId12"/>
    <p:sldId id="258" r:id="rId13"/>
    <p:sldId id="262" r:id="rId14"/>
    <p:sldId id="263" r:id="rId15"/>
    <p:sldId id="268" r:id="rId16"/>
    <p:sldId id="264" r:id="rId17"/>
    <p:sldId id="270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EEFE"/>
    <a:srgbClr val="96EAFE"/>
    <a:srgbClr val="7C5989"/>
    <a:srgbClr val="000066"/>
    <a:srgbClr val="333399"/>
    <a:srgbClr val="FFFFFF"/>
    <a:srgbClr val="336699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4" autoAdjust="0"/>
  </p:normalViewPr>
  <p:slideViewPr>
    <p:cSldViewPr>
      <p:cViewPr varScale="1">
        <p:scale>
          <a:sx n="98" d="100"/>
          <a:sy n="98" d="100"/>
        </p:scale>
        <p:origin x="-19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048000"/>
            <a:ext cx="91440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88" y="3810000"/>
            <a:ext cx="9104312" cy="457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b="0"/>
            </a:lvl1pPr>
          </a:lstStyle>
          <a:p>
            <a:fld id="{D1F25F4A-0006-4A3A-8CD5-C8C6DE24D7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9A9A0-A386-41BE-977B-5D0C05E616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76200"/>
            <a:ext cx="22860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76200"/>
            <a:ext cx="67056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F81FF-DBFA-4047-BFEB-22B98B1557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90910-84BE-44AB-A828-1974396E71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11C8B-CC13-4ECD-8521-69977EB39B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5FC8A-C6E7-425E-BEA3-05413B54BB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A6516-221A-4FD8-927D-FF0E182E4A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60E8C-6C89-48DE-84D5-F01A900959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97196-2E18-40E1-A412-EA8B2D8DF4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5A068-E61F-403A-9833-C977C50CFF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475C6-B9D8-4105-9721-BD027C5F8B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0"/>
            <a:ext cx="9144000" cy="49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/>
            </a:lvl1pPr>
          </a:lstStyle>
          <a:p>
            <a:fld id="{1414986E-9DCF-467A-A119-8047535640B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762000"/>
          </a:xfrm>
        </p:spPr>
        <p:txBody>
          <a:bodyPr/>
          <a:lstStyle/>
          <a:p>
            <a:r>
              <a:rPr lang="en-US" dirty="0" smtClean="0"/>
              <a:t>SOLR</a:t>
            </a:r>
            <a:br>
              <a:rPr lang="en-US" dirty="0" smtClean="0"/>
            </a:br>
            <a:r>
              <a:rPr lang="en-US" sz="1600" dirty="0" smtClean="0"/>
              <a:t>open source enterprise search platform based on Apache </a:t>
            </a:r>
            <a:r>
              <a:rPr lang="en-US" sz="1600" dirty="0" err="1" smtClean="0"/>
              <a:t>Lucene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88" y="3124200"/>
            <a:ext cx="9104312" cy="990600"/>
          </a:xfrm>
        </p:spPr>
        <p:txBody>
          <a:bodyPr/>
          <a:lstStyle/>
          <a:p>
            <a:r>
              <a:rPr lang="en-US" dirty="0" smtClean="0"/>
              <a:t>Arsen Miemietov</a:t>
            </a:r>
            <a:br>
              <a:rPr lang="en-US" dirty="0" smtClean="0"/>
            </a:br>
            <a:r>
              <a:rPr lang="en-US" dirty="0" smtClean="0"/>
              <a:t>amiem@softserveinc.com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228600" y="1112178"/>
            <a:ext cx="2819400" cy="228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err="1">
                <a:latin typeface="Trebuchet MS" pitchFamily="34" charset="0"/>
              </a:rPr>
              <a:t>WhitespaceTokenizer</a:t>
            </a:r>
            <a:endParaRPr lang="en-US" sz="1600" dirty="0">
              <a:latin typeface="Trebuchet MS" pitchFamily="34" charset="0"/>
            </a:endParaRP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228600" y="1699520"/>
            <a:ext cx="4038600" cy="228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err="1" smtClean="0">
                <a:latin typeface="Trebuchet MS" pitchFamily="34" charset="0"/>
              </a:rPr>
              <a:t>WordDelimiterFilter</a:t>
            </a:r>
            <a:endParaRPr lang="en-US" sz="1600" dirty="0">
              <a:latin typeface="Trebuchet MS" pitchFamily="34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381000" y="1400712"/>
            <a:ext cx="8072438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 smtClean="0"/>
              <a:t>A | </a:t>
            </a:r>
            <a:r>
              <a:rPr lang="en-US" sz="1400" dirty="0" err="1" smtClean="0"/>
              <a:t>thermotolerant</a:t>
            </a:r>
            <a:r>
              <a:rPr lang="en-US" sz="1400" dirty="0" smtClean="0"/>
              <a:t> | and | high | acetic | acid-producing | </a:t>
            </a:r>
            <a:r>
              <a:rPr lang="en-US" sz="1400" dirty="0" err="1" smtClean="0"/>
              <a:t>Acetobacter</a:t>
            </a:r>
            <a:endParaRPr lang="en-US" sz="1400" dirty="0">
              <a:latin typeface="Trebuchet MS" pitchFamily="34" charset="0"/>
            </a:endParaRPr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228600" y="2307410"/>
            <a:ext cx="2819400" cy="228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err="1" smtClean="0">
                <a:latin typeface="Trebuchet MS" pitchFamily="34" charset="0"/>
              </a:rPr>
              <a:t>LowerCaseFilter</a:t>
            </a:r>
            <a:endParaRPr lang="en-US" sz="1600" dirty="0">
              <a:latin typeface="Trebuchet MS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381000" y="762000"/>
            <a:ext cx="8072438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 smtClean="0"/>
              <a:t>A </a:t>
            </a:r>
            <a:r>
              <a:rPr lang="en-US" sz="1400" dirty="0" err="1" smtClean="0"/>
              <a:t>thermotolerant</a:t>
            </a:r>
            <a:r>
              <a:rPr lang="en-US" sz="1400" dirty="0" smtClean="0"/>
              <a:t> and high acetic acid-producing </a:t>
            </a:r>
            <a:r>
              <a:rPr lang="en-US" sz="1400" dirty="0" err="1" smtClean="0"/>
              <a:t>Acetobacter</a:t>
            </a:r>
            <a:endParaRPr lang="en-US" sz="1400" dirty="0">
              <a:latin typeface="Trebuchet MS" pitchFamily="34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381000" y="2008602"/>
            <a:ext cx="8072438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 smtClean="0"/>
              <a:t>A | </a:t>
            </a:r>
            <a:r>
              <a:rPr lang="en-US" sz="1400" dirty="0" err="1" smtClean="0"/>
              <a:t>thermotolerant</a:t>
            </a:r>
            <a:r>
              <a:rPr lang="en-US" sz="1400" dirty="0" smtClean="0"/>
              <a:t> | and | high | acetic | </a:t>
            </a:r>
            <a:r>
              <a:rPr lang="en-US" sz="1400" b="1" dirty="0" smtClean="0"/>
              <a:t>acid-producing | acid | producing </a:t>
            </a:r>
            <a:r>
              <a:rPr lang="en-US" sz="1400" dirty="0" smtClean="0"/>
              <a:t>| </a:t>
            </a:r>
            <a:r>
              <a:rPr lang="en-US" sz="1400" dirty="0" err="1" smtClean="0"/>
              <a:t>Acetobacter</a:t>
            </a:r>
            <a:endParaRPr lang="en-US" sz="1400" dirty="0">
              <a:latin typeface="Trebuchet MS" pitchFamily="34" charset="0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381000" y="2606218"/>
            <a:ext cx="8072438" cy="28339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 smtClean="0"/>
              <a:t>a | </a:t>
            </a:r>
            <a:r>
              <a:rPr lang="en-US" sz="1400" dirty="0" err="1" smtClean="0"/>
              <a:t>thermotolerant</a:t>
            </a:r>
            <a:r>
              <a:rPr lang="en-US" sz="1400" dirty="0" smtClean="0"/>
              <a:t> | and | high | acetic | acid-producing | acid | producing | </a:t>
            </a:r>
            <a:r>
              <a:rPr lang="en-US" sz="1400" dirty="0" err="1"/>
              <a:t>a</a:t>
            </a:r>
            <a:r>
              <a:rPr lang="en-US" sz="1400" dirty="0" err="1" smtClean="0"/>
              <a:t>cetobacter</a:t>
            </a:r>
            <a:endParaRPr lang="en-US" sz="1400" dirty="0">
              <a:latin typeface="Trebuchet MS" pitchFamily="34" charset="0"/>
            </a:endParaRPr>
          </a:p>
        </p:txBody>
      </p:sp>
      <p:sp>
        <p:nvSpPr>
          <p:cNvPr id="34" name="AutoShape 18"/>
          <p:cNvSpPr>
            <a:spLocks noChangeArrowheads="1"/>
          </p:cNvSpPr>
          <p:nvPr/>
        </p:nvSpPr>
        <p:spPr bwMode="auto">
          <a:xfrm>
            <a:off x="228600" y="2956396"/>
            <a:ext cx="2819400" cy="228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err="1" smtClean="0">
                <a:latin typeface="Trebuchet MS" pitchFamily="34" charset="0"/>
              </a:rPr>
              <a:t>SynonymFilter</a:t>
            </a:r>
            <a:endParaRPr lang="en-US" sz="1600" dirty="0">
              <a:latin typeface="Trebuchet MS" pitchFamily="34" charset="0"/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381000" y="3275752"/>
            <a:ext cx="8072438" cy="45804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 smtClean="0"/>
              <a:t>a | </a:t>
            </a:r>
            <a:r>
              <a:rPr lang="en-US" sz="1400" dirty="0" err="1" smtClean="0"/>
              <a:t>thermotolerant</a:t>
            </a:r>
            <a:r>
              <a:rPr lang="en-US" sz="1400" dirty="0" smtClean="0"/>
              <a:t> | and | high | acetic | acid-producing | </a:t>
            </a:r>
            <a:r>
              <a:rPr lang="en-US" sz="1400" b="1" dirty="0" smtClean="0"/>
              <a:t>acid | acerbic | sulfurous | acidic </a:t>
            </a:r>
            <a:br>
              <a:rPr lang="en-US" sz="1400" b="1" dirty="0" smtClean="0"/>
            </a:br>
            <a:r>
              <a:rPr lang="en-US" sz="1400" b="1" dirty="0" smtClean="0"/>
              <a:t>| biting</a:t>
            </a:r>
            <a:r>
              <a:rPr lang="en-US" sz="1400" dirty="0" smtClean="0"/>
              <a:t> | producing | </a:t>
            </a:r>
            <a:r>
              <a:rPr lang="en-US" sz="1400" dirty="0" err="1"/>
              <a:t>a</a:t>
            </a:r>
            <a:r>
              <a:rPr lang="en-US" sz="1400" dirty="0" err="1" smtClean="0"/>
              <a:t>cetobacter</a:t>
            </a:r>
            <a:endParaRPr lang="en-US" sz="1400" dirty="0">
              <a:latin typeface="Trebuchet MS" pitchFamily="34" charset="0"/>
            </a:endParaRPr>
          </a:p>
        </p:txBody>
      </p:sp>
      <p:sp>
        <p:nvSpPr>
          <p:cNvPr id="36" name="AutoShape 18"/>
          <p:cNvSpPr>
            <a:spLocks noChangeArrowheads="1"/>
          </p:cNvSpPr>
          <p:nvPr/>
        </p:nvSpPr>
        <p:spPr bwMode="auto">
          <a:xfrm>
            <a:off x="304800" y="3782612"/>
            <a:ext cx="2819400" cy="228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err="1" smtClean="0">
                <a:latin typeface="Trebuchet MS" pitchFamily="34" charset="0"/>
              </a:rPr>
              <a:t>StopFilter</a:t>
            </a:r>
            <a:endParaRPr lang="en-US" sz="1600" dirty="0">
              <a:latin typeface="Trebuchet MS" pitchFamily="34" charset="0"/>
            </a:endParaRPr>
          </a:p>
        </p:txBody>
      </p:sp>
      <p:sp>
        <p:nvSpPr>
          <p:cNvPr id="37" name="AutoShape 18"/>
          <p:cNvSpPr>
            <a:spLocks noChangeArrowheads="1"/>
          </p:cNvSpPr>
          <p:nvPr/>
        </p:nvSpPr>
        <p:spPr bwMode="auto">
          <a:xfrm>
            <a:off x="304800" y="4476976"/>
            <a:ext cx="2819400" cy="228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err="1" smtClean="0">
                <a:latin typeface="Trebuchet MS" pitchFamily="34" charset="0"/>
              </a:rPr>
              <a:t>SnowballPorterFilter</a:t>
            </a:r>
            <a:endParaRPr lang="en-US" sz="1600" dirty="0">
              <a:latin typeface="Trebuchet MS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381000" y="4091694"/>
            <a:ext cx="8610600" cy="285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 err="1" smtClean="0"/>
              <a:t>thermotolerant</a:t>
            </a:r>
            <a:r>
              <a:rPr lang="en-US" sz="1400" dirty="0" smtClean="0"/>
              <a:t> | acetic | acid-producing | </a:t>
            </a:r>
            <a:r>
              <a:rPr lang="en-US" sz="1200" b="1" dirty="0" smtClean="0"/>
              <a:t>acid</a:t>
            </a:r>
            <a:r>
              <a:rPr lang="en-US" sz="1400" b="1" dirty="0" smtClean="0"/>
              <a:t> | acerbic | sulfurous | acidic | biting</a:t>
            </a:r>
            <a:r>
              <a:rPr lang="en-US" sz="1400" dirty="0" smtClean="0"/>
              <a:t> | producing | </a:t>
            </a:r>
            <a:r>
              <a:rPr lang="en-US" sz="1400" dirty="0" err="1"/>
              <a:t>a</a:t>
            </a:r>
            <a:r>
              <a:rPr lang="en-US" sz="1400" dirty="0" err="1" smtClean="0"/>
              <a:t>cetobacter</a:t>
            </a:r>
            <a:endParaRPr lang="en-US" sz="1400" dirty="0">
              <a:latin typeface="Trebuchet MS" pitchFamily="34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81000" y="4806606"/>
            <a:ext cx="7086600" cy="285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 err="1" smtClean="0"/>
              <a:t>thermotoler</a:t>
            </a:r>
            <a:r>
              <a:rPr lang="en-US" sz="1400" dirty="0" smtClean="0"/>
              <a:t> | </a:t>
            </a:r>
            <a:r>
              <a:rPr lang="en-US" sz="1400" dirty="0" err="1" smtClean="0"/>
              <a:t>acet</a:t>
            </a:r>
            <a:r>
              <a:rPr lang="en-US" sz="1400" dirty="0" smtClean="0"/>
              <a:t> | acid-</a:t>
            </a:r>
            <a:r>
              <a:rPr lang="en-US" sz="1400" dirty="0" err="1" smtClean="0"/>
              <a:t>produc</a:t>
            </a:r>
            <a:r>
              <a:rPr lang="en-US" sz="1400" dirty="0" smtClean="0"/>
              <a:t> | </a:t>
            </a:r>
            <a:r>
              <a:rPr lang="en-US" sz="1200" b="1" dirty="0" smtClean="0"/>
              <a:t>acid</a:t>
            </a:r>
            <a:r>
              <a:rPr lang="en-US" sz="1400" b="1" dirty="0" smtClean="0"/>
              <a:t> | acerb | sulfur | acid | bite</a:t>
            </a:r>
            <a:r>
              <a:rPr lang="en-US" sz="1400" dirty="0" smtClean="0"/>
              <a:t> | </a:t>
            </a:r>
            <a:r>
              <a:rPr lang="en-US" sz="1400" dirty="0" err="1" smtClean="0"/>
              <a:t>produc</a:t>
            </a:r>
            <a:r>
              <a:rPr lang="en-US" sz="1400" dirty="0" smtClean="0"/>
              <a:t> | </a:t>
            </a:r>
            <a:r>
              <a:rPr lang="en-US" sz="1400" dirty="0" err="1" smtClean="0"/>
              <a:t>acetobact</a:t>
            </a:r>
            <a:endParaRPr lang="en-US" sz="1400" dirty="0">
              <a:latin typeface="Trebuchet MS" pitchFamily="34" charset="0"/>
            </a:endParaRPr>
          </a:p>
        </p:txBody>
      </p:sp>
      <p:sp>
        <p:nvSpPr>
          <p:cNvPr id="40" name="AutoShape 18"/>
          <p:cNvSpPr>
            <a:spLocks noChangeArrowheads="1"/>
          </p:cNvSpPr>
          <p:nvPr/>
        </p:nvSpPr>
        <p:spPr bwMode="auto">
          <a:xfrm>
            <a:off x="304800" y="5181600"/>
            <a:ext cx="3276600" cy="228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err="1" smtClean="0">
                <a:latin typeface="Trebuchet MS" pitchFamily="34" charset="0"/>
              </a:rPr>
              <a:t>RemoveDuplicatesTokenFilter</a:t>
            </a:r>
            <a:endParaRPr lang="en-US" sz="1600" dirty="0">
              <a:latin typeface="Trebuchet MS" pitchFamily="34" charset="0"/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381000" y="5486400"/>
            <a:ext cx="7086600" cy="285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dirty="0" err="1" smtClean="0"/>
              <a:t>thermotoler</a:t>
            </a:r>
            <a:r>
              <a:rPr lang="en-US" sz="1400" dirty="0" smtClean="0"/>
              <a:t> | </a:t>
            </a:r>
            <a:r>
              <a:rPr lang="en-US" sz="1400" dirty="0" err="1" smtClean="0"/>
              <a:t>acet</a:t>
            </a:r>
            <a:r>
              <a:rPr lang="en-US" sz="1400" dirty="0" smtClean="0"/>
              <a:t> | acid-</a:t>
            </a:r>
            <a:r>
              <a:rPr lang="en-US" sz="1400" dirty="0" err="1" smtClean="0"/>
              <a:t>produc</a:t>
            </a:r>
            <a:r>
              <a:rPr lang="en-US" sz="1400" dirty="0" smtClean="0"/>
              <a:t> | </a:t>
            </a:r>
            <a:r>
              <a:rPr lang="en-US" sz="1200" b="1" dirty="0" smtClean="0"/>
              <a:t>acid</a:t>
            </a:r>
            <a:r>
              <a:rPr lang="en-US" sz="1400" b="1" dirty="0" smtClean="0"/>
              <a:t> | acerb | sulfur | bite</a:t>
            </a:r>
            <a:r>
              <a:rPr lang="en-US" sz="1400" dirty="0" smtClean="0"/>
              <a:t> | </a:t>
            </a:r>
            <a:r>
              <a:rPr lang="en-US" sz="1400" dirty="0" err="1" smtClean="0"/>
              <a:t>produc</a:t>
            </a:r>
            <a:r>
              <a:rPr lang="en-US" sz="1400" dirty="0" smtClean="0"/>
              <a:t> | </a:t>
            </a:r>
            <a:r>
              <a:rPr lang="en-US" sz="1400" dirty="0" err="1" smtClean="0"/>
              <a:t>acetobact</a:t>
            </a:r>
            <a:endParaRPr lang="en-US" sz="1400" dirty="0">
              <a:latin typeface="Trebuchet MS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Query </a:t>
            </a:r>
            <a:r>
              <a:rPr lang="en-US" dirty="0"/>
              <a:t>types</a:t>
            </a: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Term</a:t>
            </a:r>
            <a:endParaRPr lang="en-US" dirty="0"/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Phrase (“</a:t>
            </a:r>
            <a:r>
              <a:rPr lang="en-US" dirty="0"/>
              <a:t>bad wolf</a:t>
            </a:r>
            <a:r>
              <a:rPr lang="en-US" dirty="0" smtClean="0"/>
              <a:t>”)</a:t>
            </a:r>
            <a:endParaRPr lang="en-US" dirty="0"/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Proximity (“</a:t>
            </a:r>
            <a:r>
              <a:rPr lang="en-US" dirty="0"/>
              <a:t>quick fox”~</a:t>
            </a:r>
            <a:r>
              <a:rPr lang="en-US" dirty="0" smtClean="0"/>
              <a:t>4)</a:t>
            </a:r>
            <a:endParaRPr lang="en-US" dirty="0"/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Prefix (</a:t>
            </a:r>
            <a:r>
              <a:rPr lang="en-US" dirty="0" err="1" smtClean="0"/>
              <a:t>pla?e</a:t>
            </a:r>
            <a:r>
              <a:rPr lang="en-US" dirty="0" smtClean="0"/>
              <a:t>, </a:t>
            </a:r>
            <a:r>
              <a:rPr lang="en-US" dirty="0" err="1" smtClean="0"/>
              <a:t>practic</a:t>
            </a:r>
            <a:r>
              <a:rPr lang="en-US" dirty="0" smtClean="0"/>
              <a:t>*)</a:t>
            </a:r>
            <a:endParaRPr lang="en-US" dirty="0"/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/>
              <a:t>Fuzzy (edit distance</a:t>
            </a:r>
            <a:r>
              <a:rPr lang="en-US" dirty="0" smtClean="0"/>
              <a:t>) (planting~0.75)</a:t>
            </a: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Range </a:t>
            </a:r>
            <a:br>
              <a:rPr lang="en-US" dirty="0" smtClean="0"/>
            </a:br>
            <a:r>
              <a:rPr lang="en-US" dirty="0" smtClean="0"/>
              <a:t>(date:[</a:t>
            </a:r>
            <a:r>
              <a:rPr lang="en-US" dirty="0" smtClean="0"/>
              <a:t>NOW/DAY-7DAYS </a:t>
            </a:r>
            <a:r>
              <a:rPr lang="en-US" dirty="0"/>
              <a:t>TO </a:t>
            </a:r>
            <a:r>
              <a:rPr lang="en-US" dirty="0" smtClean="0"/>
              <a:t>NOW],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author</a:t>
            </a:r>
            <a:r>
              <a:rPr lang="en-US" dirty="0"/>
              <a:t>: {king TO mason</a:t>
            </a:r>
            <a:r>
              <a:rPr lang="en-US" dirty="0" smtClean="0"/>
              <a:t>})</a:t>
            </a:r>
          </a:p>
          <a:p>
            <a:pPr marL="398463" lvl="1" indent="-279400"/>
            <a:r>
              <a:rPr lang="en-US" dirty="0" smtClean="0"/>
              <a:t>May have different analyzers for indexing and searching on each field</a:t>
            </a: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endParaRPr lang="en-US" dirty="0" smtClean="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</a:t>
            </a:r>
            <a:r>
              <a:rPr lang="en-US" dirty="0" err="1" smtClean="0"/>
              <a:t>vs</a:t>
            </a:r>
            <a:r>
              <a:rPr lang="en-US" dirty="0" smtClean="0"/>
              <a:t> Query analyzers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454628" y="1330947"/>
            <a:ext cx="19050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 err="1"/>
              <a:t>PowerShot</a:t>
            </a:r>
            <a:r>
              <a:rPr lang="en-US" sz="1400" dirty="0"/>
              <a:t> SD 500</a:t>
            </a:r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54628" y="2397747"/>
            <a:ext cx="12192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 err="1"/>
              <a:t>PowerShot</a:t>
            </a:r>
            <a:endParaRPr lang="en-US" sz="1400" dirty="0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1673828" y="2397747"/>
            <a:ext cx="685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SD</a:t>
            </a:r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2359628" y="2397747"/>
            <a:ext cx="6096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500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2816828" y="3388347"/>
            <a:ext cx="685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SD</a:t>
            </a: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3502628" y="3388347"/>
            <a:ext cx="6096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500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454628" y="3388347"/>
            <a:ext cx="685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Power</a:t>
            </a: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1140428" y="3388347"/>
            <a:ext cx="6096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Shot</a:t>
            </a:r>
          </a:p>
        </p:txBody>
      </p:sp>
      <p:sp>
        <p:nvSpPr>
          <p:cNvPr id="59" name="Rectangle 24"/>
          <p:cNvSpPr>
            <a:spLocks noChangeArrowheads="1"/>
          </p:cNvSpPr>
          <p:nvPr/>
        </p:nvSpPr>
        <p:spPr bwMode="auto">
          <a:xfrm>
            <a:off x="1750028" y="3388347"/>
            <a:ext cx="1066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 err="1"/>
              <a:t>PowerShot</a:t>
            </a:r>
            <a:endParaRPr lang="en-US" sz="1400" dirty="0"/>
          </a:p>
        </p:txBody>
      </p:sp>
      <p:sp>
        <p:nvSpPr>
          <p:cNvPr id="65" name="AutoShape 30"/>
          <p:cNvSpPr>
            <a:spLocks noChangeArrowheads="1"/>
          </p:cNvSpPr>
          <p:nvPr/>
        </p:nvSpPr>
        <p:spPr bwMode="auto">
          <a:xfrm>
            <a:off x="454628" y="1864347"/>
            <a:ext cx="3352800" cy="304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 err="1"/>
              <a:t>WhitespaceTokenizer</a:t>
            </a:r>
            <a:endParaRPr lang="en-US" sz="1400" dirty="0"/>
          </a:p>
        </p:txBody>
      </p:sp>
      <p:sp>
        <p:nvSpPr>
          <p:cNvPr id="66" name="AutoShape 31"/>
          <p:cNvSpPr>
            <a:spLocks noChangeArrowheads="1"/>
          </p:cNvSpPr>
          <p:nvPr/>
        </p:nvSpPr>
        <p:spPr bwMode="auto">
          <a:xfrm>
            <a:off x="454628" y="2931147"/>
            <a:ext cx="3352800" cy="304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 err="1"/>
              <a:t>WordDelimiterFilter</a:t>
            </a:r>
            <a:r>
              <a:rPr lang="en-US" sz="1400" dirty="0"/>
              <a:t> </a:t>
            </a:r>
            <a:r>
              <a:rPr lang="en-US" sz="1400" dirty="0" err="1"/>
              <a:t>catenateWords</a:t>
            </a:r>
            <a:r>
              <a:rPr lang="en-US" sz="1400" dirty="0"/>
              <a:t>=1 </a:t>
            </a:r>
          </a:p>
        </p:txBody>
      </p:sp>
      <p:sp>
        <p:nvSpPr>
          <p:cNvPr id="67" name="AutoShape 32"/>
          <p:cNvSpPr>
            <a:spLocks noChangeArrowheads="1"/>
          </p:cNvSpPr>
          <p:nvPr/>
        </p:nvSpPr>
        <p:spPr bwMode="auto">
          <a:xfrm>
            <a:off x="454628" y="3845547"/>
            <a:ext cx="3352800" cy="304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LowercaseFilter</a:t>
            </a:r>
          </a:p>
        </p:txBody>
      </p:sp>
      <p:sp>
        <p:nvSpPr>
          <p:cNvPr id="68" name="AutoShape 33"/>
          <p:cNvSpPr>
            <a:spLocks noChangeArrowheads="1"/>
          </p:cNvSpPr>
          <p:nvPr/>
        </p:nvSpPr>
        <p:spPr bwMode="auto">
          <a:xfrm>
            <a:off x="378428" y="1638724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0" name="AutoShape 35"/>
          <p:cNvSpPr>
            <a:spLocks noChangeArrowheads="1"/>
          </p:cNvSpPr>
          <p:nvPr/>
        </p:nvSpPr>
        <p:spPr bwMode="auto">
          <a:xfrm>
            <a:off x="378428" y="2705524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" name="AutoShape 36"/>
          <p:cNvSpPr>
            <a:spLocks noChangeArrowheads="1"/>
          </p:cNvSpPr>
          <p:nvPr/>
        </p:nvSpPr>
        <p:spPr bwMode="auto">
          <a:xfrm>
            <a:off x="378428" y="3238924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2" name="AutoShape 37"/>
          <p:cNvSpPr>
            <a:spLocks noChangeArrowheads="1"/>
          </p:cNvSpPr>
          <p:nvPr/>
        </p:nvSpPr>
        <p:spPr bwMode="auto">
          <a:xfrm>
            <a:off x="378428" y="3696124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3" name="AutoShape 38"/>
          <p:cNvSpPr>
            <a:spLocks noChangeArrowheads="1"/>
          </p:cNvSpPr>
          <p:nvPr/>
        </p:nvSpPr>
        <p:spPr bwMode="auto">
          <a:xfrm>
            <a:off x="378428" y="4153324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4" name="Rectangle 39"/>
          <p:cNvSpPr>
            <a:spLocks noChangeArrowheads="1"/>
          </p:cNvSpPr>
          <p:nvPr/>
        </p:nvSpPr>
        <p:spPr bwMode="auto">
          <a:xfrm>
            <a:off x="5026628" y="1330947"/>
            <a:ext cx="19050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power-shot sd500</a:t>
            </a:r>
          </a:p>
        </p:txBody>
      </p:sp>
      <p:sp>
        <p:nvSpPr>
          <p:cNvPr id="75" name="Rectangle 40"/>
          <p:cNvSpPr>
            <a:spLocks noChangeArrowheads="1"/>
          </p:cNvSpPr>
          <p:nvPr/>
        </p:nvSpPr>
        <p:spPr bwMode="auto">
          <a:xfrm>
            <a:off x="5026628" y="2397747"/>
            <a:ext cx="12192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power-shot</a:t>
            </a:r>
          </a:p>
        </p:txBody>
      </p:sp>
      <p:sp>
        <p:nvSpPr>
          <p:cNvPr id="76" name="Rectangle 41"/>
          <p:cNvSpPr>
            <a:spLocks noChangeArrowheads="1"/>
          </p:cNvSpPr>
          <p:nvPr/>
        </p:nvSpPr>
        <p:spPr bwMode="auto">
          <a:xfrm>
            <a:off x="6245828" y="2397747"/>
            <a:ext cx="685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sd500</a:t>
            </a:r>
          </a:p>
        </p:txBody>
      </p:sp>
      <p:sp>
        <p:nvSpPr>
          <p:cNvPr id="77" name="Rectangle 43"/>
          <p:cNvSpPr>
            <a:spLocks noChangeArrowheads="1"/>
          </p:cNvSpPr>
          <p:nvPr/>
        </p:nvSpPr>
        <p:spPr bwMode="auto">
          <a:xfrm>
            <a:off x="6550628" y="3388347"/>
            <a:ext cx="685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sd</a:t>
            </a:r>
          </a:p>
        </p:txBody>
      </p:sp>
      <p:sp>
        <p:nvSpPr>
          <p:cNvPr id="78" name="Rectangle 44"/>
          <p:cNvSpPr>
            <a:spLocks noChangeArrowheads="1"/>
          </p:cNvSpPr>
          <p:nvPr/>
        </p:nvSpPr>
        <p:spPr bwMode="auto">
          <a:xfrm>
            <a:off x="7236428" y="3388347"/>
            <a:ext cx="6096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500</a:t>
            </a:r>
          </a:p>
        </p:txBody>
      </p:sp>
      <p:sp>
        <p:nvSpPr>
          <p:cNvPr id="79" name="Rectangle 45"/>
          <p:cNvSpPr>
            <a:spLocks noChangeArrowheads="1"/>
          </p:cNvSpPr>
          <p:nvPr/>
        </p:nvSpPr>
        <p:spPr bwMode="auto">
          <a:xfrm>
            <a:off x="5026628" y="3388347"/>
            <a:ext cx="685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power</a:t>
            </a:r>
          </a:p>
        </p:txBody>
      </p:sp>
      <p:sp>
        <p:nvSpPr>
          <p:cNvPr id="80" name="Rectangle 46"/>
          <p:cNvSpPr>
            <a:spLocks noChangeArrowheads="1"/>
          </p:cNvSpPr>
          <p:nvPr/>
        </p:nvSpPr>
        <p:spPr bwMode="auto">
          <a:xfrm>
            <a:off x="5712428" y="3388347"/>
            <a:ext cx="8382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shot</a:t>
            </a:r>
          </a:p>
        </p:txBody>
      </p:sp>
      <p:sp>
        <p:nvSpPr>
          <p:cNvPr id="81" name="Rectangle 48"/>
          <p:cNvSpPr>
            <a:spLocks noChangeArrowheads="1"/>
          </p:cNvSpPr>
          <p:nvPr/>
        </p:nvSpPr>
        <p:spPr bwMode="auto">
          <a:xfrm>
            <a:off x="6931628" y="4302747"/>
            <a:ext cx="685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sd</a:t>
            </a:r>
          </a:p>
        </p:txBody>
      </p:sp>
      <p:sp>
        <p:nvSpPr>
          <p:cNvPr id="82" name="Rectangle 49"/>
          <p:cNvSpPr>
            <a:spLocks noChangeArrowheads="1"/>
          </p:cNvSpPr>
          <p:nvPr/>
        </p:nvSpPr>
        <p:spPr bwMode="auto">
          <a:xfrm>
            <a:off x="7617428" y="4302747"/>
            <a:ext cx="6096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500</a:t>
            </a:r>
          </a:p>
        </p:txBody>
      </p:sp>
      <p:sp>
        <p:nvSpPr>
          <p:cNvPr id="83" name="Rectangle 50"/>
          <p:cNvSpPr>
            <a:spLocks noChangeArrowheads="1"/>
          </p:cNvSpPr>
          <p:nvPr/>
        </p:nvSpPr>
        <p:spPr bwMode="auto">
          <a:xfrm>
            <a:off x="5026628" y="4302747"/>
            <a:ext cx="685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power</a:t>
            </a:r>
          </a:p>
        </p:txBody>
      </p:sp>
      <p:sp>
        <p:nvSpPr>
          <p:cNvPr id="84" name="Rectangle 51"/>
          <p:cNvSpPr>
            <a:spLocks noChangeArrowheads="1"/>
          </p:cNvSpPr>
          <p:nvPr/>
        </p:nvSpPr>
        <p:spPr bwMode="auto">
          <a:xfrm>
            <a:off x="5712428" y="4302747"/>
            <a:ext cx="12192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shot</a:t>
            </a:r>
          </a:p>
        </p:txBody>
      </p:sp>
      <p:sp>
        <p:nvSpPr>
          <p:cNvPr id="85" name="AutoShape 53"/>
          <p:cNvSpPr>
            <a:spLocks noChangeArrowheads="1"/>
          </p:cNvSpPr>
          <p:nvPr/>
        </p:nvSpPr>
        <p:spPr bwMode="auto">
          <a:xfrm>
            <a:off x="4950428" y="1864347"/>
            <a:ext cx="2819400" cy="304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 err="1"/>
              <a:t>WhitespaceTokenizer</a:t>
            </a:r>
            <a:endParaRPr lang="en-US" sz="1400" dirty="0"/>
          </a:p>
        </p:txBody>
      </p:sp>
      <p:sp>
        <p:nvSpPr>
          <p:cNvPr id="86" name="AutoShape 54"/>
          <p:cNvSpPr>
            <a:spLocks noChangeArrowheads="1"/>
          </p:cNvSpPr>
          <p:nvPr/>
        </p:nvSpPr>
        <p:spPr bwMode="auto">
          <a:xfrm>
            <a:off x="5026628" y="2931147"/>
            <a:ext cx="4114800" cy="304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 err="1"/>
              <a:t>WordDelimiterFilter</a:t>
            </a:r>
            <a:r>
              <a:rPr lang="en-US" sz="1400" dirty="0"/>
              <a:t> </a:t>
            </a:r>
            <a:r>
              <a:rPr lang="en-US" sz="1400" dirty="0" err="1"/>
              <a:t>catenateWords</a:t>
            </a:r>
            <a:r>
              <a:rPr lang="en-US" sz="1400" dirty="0"/>
              <a:t>=0 </a:t>
            </a:r>
          </a:p>
        </p:txBody>
      </p:sp>
      <p:sp>
        <p:nvSpPr>
          <p:cNvPr id="87" name="AutoShape 55"/>
          <p:cNvSpPr>
            <a:spLocks noChangeArrowheads="1"/>
          </p:cNvSpPr>
          <p:nvPr/>
        </p:nvSpPr>
        <p:spPr bwMode="auto">
          <a:xfrm>
            <a:off x="5026628" y="3845547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LowercaseFilter</a:t>
            </a:r>
          </a:p>
        </p:txBody>
      </p:sp>
      <p:sp>
        <p:nvSpPr>
          <p:cNvPr id="88" name="AutoShape 56"/>
          <p:cNvSpPr>
            <a:spLocks noChangeArrowheads="1"/>
          </p:cNvSpPr>
          <p:nvPr/>
        </p:nvSpPr>
        <p:spPr bwMode="auto">
          <a:xfrm>
            <a:off x="4950428" y="1635747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89" name="AutoShape 57"/>
          <p:cNvSpPr>
            <a:spLocks noChangeArrowheads="1"/>
          </p:cNvSpPr>
          <p:nvPr/>
        </p:nvSpPr>
        <p:spPr bwMode="auto">
          <a:xfrm>
            <a:off x="4950428" y="2169147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90" name="AutoShape 58"/>
          <p:cNvSpPr>
            <a:spLocks noChangeArrowheads="1"/>
          </p:cNvSpPr>
          <p:nvPr/>
        </p:nvSpPr>
        <p:spPr bwMode="auto">
          <a:xfrm>
            <a:off x="4950428" y="2702547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92" name="AutoShape 60"/>
          <p:cNvSpPr>
            <a:spLocks noChangeArrowheads="1"/>
          </p:cNvSpPr>
          <p:nvPr/>
        </p:nvSpPr>
        <p:spPr bwMode="auto">
          <a:xfrm>
            <a:off x="4950428" y="3693147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93" name="AutoShape 61"/>
          <p:cNvSpPr>
            <a:spLocks noChangeArrowheads="1"/>
          </p:cNvSpPr>
          <p:nvPr/>
        </p:nvSpPr>
        <p:spPr bwMode="auto">
          <a:xfrm>
            <a:off x="5026628" y="4150347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94" name="Text Box 64"/>
          <p:cNvSpPr txBox="1">
            <a:spLocks noChangeArrowheads="1"/>
          </p:cNvSpPr>
          <p:nvPr/>
        </p:nvSpPr>
        <p:spPr bwMode="auto">
          <a:xfrm>
            <a:off x="5026628" y="1029124"/>
            <a:ext cx="21336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Query Analysis</a:t>
            </a:r>
          </a:p>
        </p:txBody>
      </p:sp>
      <p:sp>
        <p:nvSpPr>
          <p:cNvPr id="95" name="Text Box 65"/>
          <p:cNvSpPr txBox="1">
            <a:spLocks noChangeArrowheads="1"/>
          </p:cNvSpPr>
          <p:nvPr/>
        </p:nvSpPr>
        <p:spPr bwMode="auto">
          <a:xfrm>
            <a:off x="4036028" y="5293347"/>
            <a:ext cx="990600" cy="307777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A Match!</a:t>
            </a:r>
          </a:p>
        </p:txBody>
      </p:sp>
      <p:sp>
        <p:nvSpPr>
          <p:cNvPr id="96" name="Line 66"/>
          <p:cNvSpPr>
            <a:spLocks noChangeShapeType="1"/>
          </p:cNvSpPr>
          <p:nvPr/>
        </p:nvSpPr>
        <p:spPr bwMode="auto">
          <a:xfrm flipH="1" flipV="1">
            <a:off x="2359628" y="4759947"/>
            <a:ext cx="1678972" cy="6502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97" name="Line 67"/>
          <p:cNvSpPr>
            <a:spLocks noChangeShapeType="1"/>
          </p:cNvSpPr>
          <p:nvPr/>
        </p:nvSpPr>
        <p:spPr bwMode="auto">
          <a:xfrm flipV="1">
            <a:off x="5029200" y="4683747"/>
            <a:ext cx="1750028" cy="7264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98" name="Text Box 68"/>
          <p:cNvSpPr txBox="1">
            <a:spLocks noChangeArrowheads="1"/>
          </p:cNvSpPr>
          <p:nvPr/>
        </p:nvSpPr>
        <p:spPr bwMode="auto">
          <a:xfrm>
            <a:off x="454628" y="1029124"/>
            <a:ext cx="28194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Document </a:t>
            </a:r>
            <a:r>
              <a:rPr lang="en-US" sz="1400" dirty="0" smtClean="0"/>
              <a:t>Analysis (Indexing)</a:t>
            </a:r>
            <a:endParaRPr lang="en-US" sz="1400" dirty="0"/>
          </a:p>
        </p:txBody>
      </p:sp>
      <p:sp>
        <p:nvSpPr>
          <p:cNvPr id="69" name="AutoShape 34"/>
          <p:cNvSpPr>
            <a:spLocks noChangeArrowheads="1"/>
          </p:cNvSpPr>
          <p:nvPr/>
        </p:nvSpPr>
        <p:spPr bwMode="auto">
          <a:xfrm>
            <a:off x="378428" y="2172124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99" name="Rectangle 9"/>
          <p:cNvSpPr>
            <a:spLocks noChangeArrowheads="1"/>
          </p:cNvSpPr>
          <p:nvPr/>
        </p:nvSpPr>
        <p:spPr bwMode="auto">
          <a:xfrm>
            <a:off x="2816828" y="4302747"/>
            <a:ext cx="685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 err="1" smtClean="0"/>
              <a:t>sd</a:t>
            </a:r>
            <a:endParaRPr lang="en-US" sz="1400" dirty="0"/>
          </a:p>
        </p:txBody>
      </p:sp>
      <p:sp>
        <p:nvSpPr>
          <p:cNvPr id="100" name="Rectangle 10"/>
          <p:cNvSpPr>
            <a:spLocks noChangeArrowheads="1"/>
          </p:cNvSpPr>
          <p:nvPr/>
        </p:nvSpPr>
        <p:spPr bwMode="auto">
          <a:xfrm>
            <a:off x="3502628" y="4302747"/>
            <a:ext cx="6096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500</a:t>
            </a:r>
          </a:p>
        </p:txBody>
      </p: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454628" y="4302747"/>
            <a:ext cx="685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 smtClean="0"/>
              <a:t>power</a:t>
            </a:r>
            <a:endParaRPr lang="en-US" sz="1400" dirty="0"/>
          </a:p>
        </p:txBody>
      </p: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1140428" y="4302747"/>
            <a:ext cx="6096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 smtClean="0"/>
              <a:t>shot</a:t>
            </a:r>
            <a:endParaRPr lang="en-US" sz="1400" dirty="0"/>
          </a:p>
        </p:txBody>
      </p:sp>
      <p:sp>
        <p:nvSpPr>
          <p:cNvPr id="103" name="Rectangle 24"/>
          <p:cNvSpPr>
            <a:spLocks noChangeArrowheads="1"/>
          </p:cNvSpPr>
          <p:nvPr/>
        </p:nvSpPr>
        <p:spPr bwMode="auto">
          <a:xfrm>
            <a:off x="1750028" y="4302747"/>
            <a:ext cx="1066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 err="1" smtClean="0"/>
              <a:t>powershot</a:t>
            </a:r>
            <a:endParaRPr lang="en-US" sz="1400" dirty="0"/>
          </a:p>
        </p:txBody>
      </p:sp>
      <p:sp>
        <p:nvSpPr>
          <p:cNvPr id="104" name="AutoShape 36"/>
          <p:cNvSpPr>
            <a:spLocks noChangeArrowheads="1"/>
          </p:cNvSpPr>
          <p:nvPr/>
        </p:nvSpPr>
        <p:spPr bwMode="auto">
          <a:xfrm>
            <a:off x="4950428" y="3235947"/>
            <a:ext cx="3810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Solr</a:t>
            </a:r>
            <a:r>
              <a:rPr lang="en-US" dirty="0" smtClean="0"/>
              <a:t> UI</a:t>
            </a:r>
            <a:endParaRPr lang="en-US" dirty="0"/>
          </a:p>
        </p:txBody>
      </p:sp>
      <p:pic>
        <p:nvPicPr>
          <p:cNvPr id="829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445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819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639064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</a:p>
          <a:p>
            <a:pPr lvl="1"/>
            <a:r>
              <a:rPr lang="en-US" sz="1600" dirty="0" smtClean="0"/>
              <a:t>http://lucene.apache.org/</a:t>
            </a:r>
          </a:p>
          <a:p>
            <a:pPr lvl="1"/>
            <a:r>
              <a:rPr lang="en-US" sz="1600" dirty="0" smtClean="0"/>
              <a:t>http://lucene.apache.org/solr/</a:t>
            </a:r>
          </a:p>
          <a:p>
            <a:pPr lvl="1"/>
            <a:r>
              <a:rPr lang="en-US" sz="1600" dirty="0" smtClean="0"/>
              <a:t>http://people.apache.org/~yonik/presentations/</a:t>
            </a:r>
            <a:endParaRPr lang="en-US" dirty="0" smtClean="0"/>
          </a:p>
          <a:p>
            <a:r>
              <a:rPr lang="en-US" dirty="0" smtClean="0"/>
              <a:t>Live project </a:t>
            </a:r>
          </a:p>
          <a:p>
            <a:pPr lvl="1"/>
            <a:r>
              <a:rPr lang="en-US" sz="1800" dirty="0" smtClean="0"/>
              <a:t>http://qa.1xtrm.calavista.com/solr</a:t>
            </a:r>
          </a:p>
          <a:p>
            <a:pPr lvl="1"/>
            <a:r>
              <a:rPr lang="en-US" sz="1800" dirty="0" smtClean="0"/>
              <a:t>http://qa.1xtrm.calavista.com/ixtrm</a:t>
            </a:r>
          </a:p>
          <a:p>
            <a:r>
              <a:rPr lang="en-US" dirty="0" smtClean="0"/>
              <a:t>Q &amp; A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Client: </a:t>
            </a:r>
            <a:r>
              <a:rPr lang="en-US" dirty="0" err="1" smtClean="0"/>
              <a:t>Calavista</a:t>
            </a:r>
            <a:r>
              <a:rPr lang="en-US" dirty="0" smtClean="0"/>
              <a:t> (Austin, Texas)</a:t>
            </a:r>
          </a:p>
          <a:p>
            <a:r>
              <a:rPr lang="en-US" dirty="0" smtClean="0"/>
              <a:t>Project Name: 1XTRM</a:t>
            </a:r>
          </a:p>
          <a:p>
            <a:r>
              <a:rPr lang="en-US" dirty="0" smtClean="0"/>
              <a:t>Scope: Intellectual Property (IP) Exchange</a:t>
            </a:r>
          </a:p>
          <a:p>
            <a:r>
              <a:rPr lang="en-US" dirty="0" smtClean="0"/>
              <a:t>Key point: Matching IP with Potential Buyers</a:t>
            </a:r>
          </a:p>
          <a:p>
            <a:r>
              <a:rPr lang="en-US" dirty="0" smtClean="0"/>
              <a:t>Time Allocated: ~ 2 years</a:t>
            </a:r>
          </a:p>
          <a:p>
            <a:r>
              <a:rPr lang="en-US" dirty="0" smtClean="0"/>
              <a:t>Spent: ~ 4 months (research, proof-of-concept)</a:t>
            </a:r>
          </a:p>
          <a:p>
            <a:r>
              <a:rPr lang="en-US" dirty="0" smtClean="0"/>
              <a:t>Former project: VIPEX (IPZONE) for AMEX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Intellectual Property (Asset)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IP: (Patents, Trade Marks, Software, etc)</a:t>
            </a:r>
          </a:p>
          <a:p>
            <a:pPr lvl="1"/>
            <a:r>
              <a:rPr lang="en-US" dirty="0" err="1" smtClean="0"/>
              <a:t>Tynax</a:t>
            </a:r>
            <a:r>
              <a:rPr lang="en-US" dirty="0" smtClean="0"/>
              <a:t> (www.tynax.com)</a:t>
            </a:r>
          </a:p>
          <a:p>
            <a:pPr lvl="1"/>
            <a:r>
              <a:rPr lang="en-US" dirty="0" err="1" smtClean="0"/>
              <a:t>iBridge</a:t>
            </a:r>
            <a:r>
              <a:rPr lang="en-US" dirty="0" smtClean="0"/>
              <a:t> (www.ibridgenetwork.org)</a:t>
            </a:r>
          </a:p>
          <a:p>
            <a:pPr lvl="1"/>
            <a:r>
              <a:rPr lang="en-US" dirty="0" smtClean="0"/>
              <a:t>Yet2 (www.yet2.com)</a:t>
            </a:r>
          </a:p>
          <a:p>
            <a:pPr lvl="1"/>
            <a:r>
              <a:rPr lang="en-US" dirty="0" smtClean="0"/>
              <a:t>Landon IP (www.landon-ip.com)</a:t>
            </a:r>
          </a:p>
          <a:p>
            <a:pPr lvl="1"/>
            <a:r>
              <a:rPr lang="en-US" dirty="0" err="1" smtClean="0"/>
              <a:t>TechTransferOnline</a:t>
            </a:r>
            <a:r>
              <a:rPr lang="en-US" dirty="0" smtClean="0"/>
              <a:t> (www.techtransferonline.com)</a:t>
            </a:r>
          </a:p>
          <a:p>
            <a:pPr lvl="1"/>
            <a:r>
              <a:rPr lang="en-US" dirty="0" smtClean="0"/>
              <a:t>Life Sciences Link (www.lifescienceslink.org)</a:t>
            </a:r>
          </a:p>
          <a:p>
            <a:pPr lvl="1"/>
            <a:r>
              <a:rPr lang="en-US" dirty="0" err="1" smtClean="0"/>
              <a:t>FlintBox</a:t>
            </a:r>
            <a:r>
              <a:rPr lang="en-US" dirty="0" smtClean="0"/>
              <a:t>, </a:t>
            </a:r>
            <a:r>
              <a:rPr lang="en-US" dirty="0" err="1" smtClean="0"/>
              <a:t>InnoGet</a:t>
            </a:r>
            <a:r>
              <a:rPr lang="en-US" dirty="0" smtClean="0"/>
              <a:t>, ICAP Patent Brokerage</a:t>
            </a:r>
          </a:p>
          <a:p>
            <a:pPr lvl="1"/>
            <a:r>
              <a:rPr lang="en-US" dirty="0" smtClean="0"/>
              <a:t>Patents (~10.000.000 from USPTO) </a:t>
            </a:r>
            <a:br>
              <a:rPr lang="en-US" dirty="0" smtClean="0"/>
            </a:br>
            <a:r>
              <a:rPr lang="en-US" sz="1600" dirty="0" smtClean="0"/>
              <a:t>United States Patent and Trademark Office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Buyers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</a:p>
          <a:p>
            <a:pPr lvl="1"/>
            <a:r>
              <a:rPr lang="en-US" dirty="0" smtClean="0"/>
              <a:t>F500 (Fortune 500)</a:t>
            </a:r>
          </a:p>
          <a:p>
            <a:pPr lvl="1"/>
            <a:r>
              <a:rPr lang="en-US" dirty="0" smtClean="0"/>
              <a:t>Forbes Global 2000</a:t>
            </a:r>
          </a:p>
          <a:p>
            <a:pPr lvl="1"/>
            <a:r>
              <a:rPr lang="en-US" dirty="0" smtClean="0"/>
              <a:t>Top Universities</a:t>
            </a:r>
          </a:p>
          <a:p>
            <a:pPr lvl="1"/>
            <a:r>
              <a:rPr lang="en-US" dirty="0" smtClean="0"/>
              <a:t>Non Practicing Entities (NPE)</a:t>
            </a:r>
          </a:p>
          <a:p>
            <a:pPr lvl="1"/>
            <a:r>
              <a:rPr lang="en-US" dirty="0" smtClean="0"/>
              <a:t>~ 30.000 companies (Fluid Innovation)</a:t>
            </a:r>
          </a:p>
          <a:p>
            <a:pPr lvl="1"/>
            <a:r>
              <a:rPr lang="en-US" dirty="0" smtClean="0"/>
              <a:t>~ 300.000 companies (Fluid Innovation v2)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Bulk Import (XLS, CSV, XML, JSON files)</a:t>
            </a:r>
          </a:p>
          <a:p>
            <a:pPr lvl="1"/>
            <a:r>
              <a:rPr lang="en-US" dirty="0" smtClean="0"/>
              <a:t>Provided by Client</a:t>
            </a:r>
          </a:p>
          <a:p>
            <a:pPr lvl="1"/>
            <a:r>
              <a:rPr lang="en-US" dirty="0" smtClean="0"/>
              <a:t>Obtained by scraping web</a:t>
            </a:r>
          </a:p>
          <a:p>
            <a:r>
              <a:rPr lang="en-US" dirty="0" smtClean="0"/>
              <a:t>Web Harvesting (Scraping)</a:t>
            </a:r>
          </a:p>
          <a:p>
            <a:pPr lvl="1"/>
            <a:r>
              <a:rPr lang="en-US" dirty="0" smtClean="0"/>
              <a:t>Part of development (tynax.com, ip.com)</a:t>
            </a:r>
            <a:br>
              <a:rPr lang="en-US" dirty="0" smtClean="0"/>
            </a:br>
            <a:r>
              <a:rPr lang="en-US" dirty="0" smtClean="0"/>
              <a:t>Implemented JavaScript scraper </a:t>
            </a:r>
            <a:br>
              <a:rPr lang="en-US" dirty="0" smtClean="0"/>
            </a:br>
            <a:r>
              <a:rPr lang="en-US" dirty="0" smtClean="0"/>
              <a:t>~ DOM parser/analyzer</a:t>
            </a:r>
            <a:br>
              <a:rPr lang="en-US" dirty="0" smtClean="0"/>
            </a:br>
            <a:r>
              <a:rPr lang="en-US" dirty="0" smtClean="0"/>
              <a:t>~ HTML5 </a:t>
            </a:r>
            <a:r>
              <a:rPr lang="en-US" dirty="0" err="1" smtClean="0"/>
              <a:t>LocalStorage</a:t>
            </a:r>
            <a:r>
              <a:rPr lang="en-US" dirty="0" smtClean="0"/>
              <a:t> (</a:t>
            </a:r>
            <a:r>
              <a:rPr lang="en-US" dirty="0" err="1" smtClean="0"/>
              <a:t>SQLite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Sync from 1XTRM DB</a:t>
            </a:r>
          </a:p>
          <a:p>
            <a:pPr lvl="1"/>
            <a:r>
              <a:rPr lang="en-US" dirty="0" smtClean="0"/>
              <a:t>One-way sync data from MS SQL Server</a:t>
            </a:r>
          </a:p>
          <a:p>
            <a:pPr lvl="1"/>
            <a:r>
              <a:rPr lang="en-US" dirty="0" err="1" smtClean="0"/>
              <a:t>DataImportHandler</a:t>
            </a:r>
            <a:r>
              <a:rPr lang="en-US" dirty="0" smtClean="0"/>
              <a:t> (near future)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using Apache </a:t>
            </a:r>
            <a:r>
              <a:rPr lang="en-US" dirty="0" err="1" smtClean="0"/>
              <a:t>Solr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Features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/>
              <a:t>Servlet</a:t>
            </a:r>
            <a:endParaRPr lang="en-US" dirty="0"/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Web Administration Interface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XML/HTTP, JSON Interfaces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Faceting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Schema to define types and fields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Highlighting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Caching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Index Replication (Master / Slaves)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Pluggable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Java </a:t>
            </a:r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05155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05804F2-6A26-45B9-801E-B5999CF84EF5}" type="slidenum">
              <a:rPr lang="en-US" smtClean="0">
                <a:latin typeface="+mn-lt"/>
                <a:ea typeface="MS PGothic" pitchFamily="34" charset="-128"/>
              </a:rPr>
              <a:pPr/>
              <a:t>7</a:t>
            </a:fld>
            <a:endParaRPr lang="en-US" smtClean="0">
              <a:latin typeface="+mn-lt"/>
              <a:ea typeface="MS PGothic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5029200"/>
            <a:ext cx="6934200" cy="121920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Apache Lucene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43000" y="8382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/select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33600" y="8382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/spell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324600" y="838200"/>
            <a:ext cx="914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XML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239000" y="838200"/>
            <a:ext cx="762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CSV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29000" y="83820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XML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114800" y="838200"/>
            <a:ext cx="838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Binary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53000" y="838200"/>
            <a:ext cx="838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JSON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15200" y="3505200"/>
            <a:ext cx="1600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Data Import Handler (SQL/RSS)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315200" y="1295400"/>
            <a:ext cx="16002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Extracting Request</a:t>
            </a:r>
          </a:p>
          <a:p>
            <a:pPr algn="ctr">
              <a:defRPr/>
            </a:pPr>
            <a:r>
              <a:rPr lang="en-US" sz="1000" dirty="0"/>
              <a:t>Handler (PDF/WORD)</a:t>
            </a:r>
          </a:p>
          <a:p>
            <a:pPr algn="ctr">
              <a:defRPr/>
            </a:pPr>
            <a:endParaRPr lang="en-US" sz="1000" dirty="0"/>
          </a:p>
        </p:txBody>
      </p:sp>
      <p:sp>
        <p:nvSpPr>
          <p:cNvPr id="15" name="Oval 14"/>
          <p:cNvSpPr/>
          <p:nvPr/>
        </p:nvSpPr>
        <p:spPr>
          <a:xfrm>
            <a:off x="4114800" y="4267200"/>
            <a:ext cx="1524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Caching</a:t>
            </a:r>
          </a:p>
        </p:txBody>
      </p:sp>
      <p:sp>
        <p:nvSpPr>
          <p:cNvPr id="16" name="Oval 15"/>
          <p:cNvSpPr/>
          <p:nvPr/>
        </p:nvSpPr>
        <p:spPr>
          <a:xfrm>
            <a:off x="228600" y="4267200"/>
            <a:ext cx="1524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Faceting</a:t>
            </a:r>
          </a:p>
        </p:txBody>
      </p:sp>
      <p:sp>
        <p:nvSpPr>
          <p:cNvPr id="17" name="Oval 16"/>
          <p:cNvSpPr/>
          <p:nvPr/>
        </p:nvSpPr>
        <p:spPr>
          <a:xfrm>
            <a:off x="5410200" y="2971800"/>
            <a:ext cx="1524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Query Parsing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391400" y="2819400"/>
            <a:ext cx="1447800" cy="53340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Apache </a:t>
            </a:r>
            <a:r>
              <a:rPr lang="en-US" sz="1000" dirty="0" err="1"/>
              <a:t>Tika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8001000" y="838200"/>
            <a:ext cx="838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binary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2400" y="8382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/admin</a:t>
            </a:r>
          </a:p>
        </p:txBody>
      </p:sp>
      <p:sp>
        <p:nvSpPr>
          <p:cNvPr id="21" name="Oval 20"/>
          <p:cNvSpPr/>
          <p:nvPr/>
        </p:nvSpPr>
        <p:spPr>
          <a:xfrm>
            <a:off x="5410200" y="4267200"/>
            <a:ext cx="1524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High-lighting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505200" y="1447800"/>
            <a:ext cx="1828800" cy="1600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Schema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15200" y="4419600"/>
            <a:ext cx="16002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Index Replication</a:t>
            </a:r>
          </a:p>
          <a:p>
            <a:pPr algn="ctr">
              <a:defRPr/>
            </a:pPr>
            <a:endParaRPr lang="en-US" sz="1000" dirty="0"/>
          </a:p>
        </p:txBody>
      </p:sp>
      <p:sp>
        <p:nvSpPr>
          <p:cNvPr id="24" name="TextBox 28"/>
          <p:cNvSpPr txBox="1">
            <a:spLocks noChangeArrowheads="1"/>
          </p:cNvSpPr>
          <p:nvPr/>
        </p:nvSpPr>
        <p:spPr bwMode="auto">
          <a:xfrm>
            <a:off x="152400" y="4572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Request Handlers</a:t>
            </a:r>
          </a:p>
        </p:txBody>
      </p:sp>
      <p:sp>
        <p:nvSpPr>
          <p:cNvPr id="25" name="TextBox 29"/>
          <p:cNvSpPr txBox="1">
            <a:spLocks noChangeArrowheads="1"/>
          </p:cNvSpPr>
          <p:nvPr/>
        </p:nvSpPr>
        <p:spPr bwMode="auto">
          <a:xfrm>
            <a:off x="6324600" y="4572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Update Handlers</a:t>
            </a:r>
          </a:p>
        </p:txBody>
      </p:sp>
      <p:sp>
        <p:nvSpPr>
          <p:cNvPr id="26" name="TextBox 30"/>
          <p:cNvSpPr txBox="1">
            <a:spLocks noChangeArrowheads="1"/>
          </p:cNvSpPr>
          <p:nvPr/>
        </p:nvSpPr>
        <p:spPr bwMode="auto">
          <a:xfrm>
            <a:off x="3429000" y="4572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Response Writers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28600" y="1752600"/>
            <a:ext cx="1600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Query</a:t>
            </a:r>
          </a:p>
        </p:txBody>
      </p:sp>
      <p:sp>
        <p:nvSpPr>
          <p:cNvPr id="28" name="TextBox 32"/>
          <p:cNvSpPr txBox="1">
            <a:spLocks noChangeArrowheads="1"/>
          </p:cNvSpPr>
          <p:nvPr/>
        </p:nvSpPr>
        <p:spPr bwMode="auto">
          <a:xfrm>
            <a:off x="152400" y="1447800"/>
            <a:ext cx="2514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latin typeface="+mn-lt"/>
              </a:rPr>
              <a:t>Search Components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28600" y="2133600"/>
            <a:ext cx="1600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Spelling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28600" y="2514600"/>
            <a:ext cx="1600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Faceting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905000" y="1752600"/>
            <a:ext cx="1371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Highlighting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562600" y="1828800"/>
            <a:ext cx="1600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Signature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562600" y="2209800"/>
            <a:ext cx="1600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Logging</a:t>
            </a:r>
          </a:p>
        </p:txBody>
      </p:sp>
      <p:sp>
        <p:nvSpPr>
          <p:cNvPr id="34" name="TextBox 38"/>
          <p:cNvSpPr txBox="1">
            <a:spLocks noChangeArrowheads="1"/>
          </p:cNvSpPr>
          <p:nvPr/>
        </p:nvSpPr>
        <p:spPr bwMode="auto">
          <a:xfrm>
            <a:off x="5562600" y="1524000"/>
            <a:ext cx="1752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latin typeface="+mn-lt"/>
              </a:rPr>
              <a:t>Update Processors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562600" y="2590800"/>
            <a:ext cx="1600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Indexing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505200" y="3124200"/>
            <a:ext cx="1828800" cy="990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Config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905000" y="2514600"/>
            <a:ext cx="1371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Debug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905000" y="2133600"/>
            <a:ext cx="1371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Statistics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28600" y="2895600"/>
            <a:ext cx="1600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More like this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28600" y="3276600"/>
            <a:ext cx="304800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Distributed Search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905000" y="2895600"/>
            <a:ext cx="1371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Clustering</a:t>
            </a:r>
          </a:p>
        </p:txBody>
      </p:sp>
      <p:sp>
        <p:nvSpPr>
          <p:cNvPr id="42" name="Oval 41"/>
          <p:cNvSpPr/>
          <p:nvPr/>
        </p:nvSpPr>
        <p:spPr>
          <a:xfrm>
            <a:off x="1447800" y="4267200"/>
            <a:ext cx="1524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Filtering</a:t>
            </a:r>
          </a:p>
        </p:txBody>
      </p:sp>
      <p:sp>
        <p:nvSpPr>
          <p:cNvPr id="43" name="Oval 42"/>
          <p:cNvSpPr/>
          <p:nvPr/>
        </p:nvSpPr>
        <p:spPr>
          <a:xfrm>
            <a:off x="2819400" y="4267200"/>
            <a:ext cx="1524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Search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81000" y="5410200"/>
            <a:ext cx="2362200" cy="762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Core Search</a:t>
            </a:r>
          </a:p>
          <a:p>
            <a:pPr algn="ctr">
              <a:defRPr/>
            </a:pPr>
            <a:r>
              <a:rPr lang="en-US" sz="1000" dirty="0" err="1"/>
              <a:t>IndexReader</a:t>
            </a:r>
            <a:r>
              <a:rPr lang="en-US" sz="1000" dirty="0"/>
              <a:t>/Searcher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800600" y="5410200"/>
            <a:ext cx="2362200" cy="762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Indexing</a:t>
            </a:r>
          </a:p>
          <a:p>
            <a:pPr algn="ctr">
              <a:defRPr/>
            </a:pPr>
            <a:r>
              <a:rPr lang="en-US" sz="1000" dirty="0" err="1"/>
              <a:t>IndexWriter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2743200" y="5791200"/>
            <a:ext cx="20574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Text Analysis</a:t>
            </a:r>
          </a:p>
        </p:txBody>
      </p:sp>
      <p:sp>
        <p:nvSpPr>
          <p:cNvPr id="47" name="Oval 46"/>
          <p:cNvSpPr/>
          <p:nvPr/>
        </p:nvSpPr>
        <p:spPr>
          <a:xfrm>
            <a:off x="5410200" y="3657600"/>
            <a:ext cx="1524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/>
              <a:t>Analysis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using Apache </a:t>
            </a:r>
            <a:r>
              <a:rPr lang="en-US" dirty="0" err="1" smtClean="0"/>
              <a:t>Solr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Feed with data</a:t>
            </a:r>
          </a:p>
          <a:p>
            <a:pPr marL="765810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Flattened version</a:t>
            </a:r>
          </a:p>
          <a:p>
            <a:pPr marL="765810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Mainly CSV and JSON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Logical </a:t>
            </a:r>
            <a:r>
              <a:rPr lang="en-US" dirty="0"/>
              <a:t>structure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Index is collection of documents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Documents are a collection of fields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Fields are the content</a:t>
            </a: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/>
              <a:t>Stored – Stored verbatim for retrieval with results</a:t>
            </a: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/>
              <a:t>Indexed – Tokenized and made searchable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Indexed terms stored in inverted </a:t>
            </a:r>
            <a:r>
              <a:rPr lang="en-US" dirty="0" smtClean="0"/>
              <a:t>index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1524000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Gill Sans MT" pitchFamily="34" charset="0"/>
              </a:rPr>
              <a:t>…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8600" y="1219200"/>
            <a:ext cx="1524000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Gill Sans MT" pitchFamily="34" charset="0"/>
              </a:rPr>
              <a:t>software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8600" y="1600200"/>
            <a:ext cx="1524000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Gill Sans MT" pitchFamily="34" charset="0"/>
              </a:rPr>
              <a:t>distribution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28600" y="2362200"/>
            <a:ext cx="1524000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Gill Sans MT" pitchFamily="34" charset="0"/>
              </a:rPr>
              <a:t>digital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28600" y="2743200"/>
            <a:ext cx="1524000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Gill Sans MT" pitchFamily="34" charset="0"/>
              </a:rPr>
              <a:t>management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28600" y="1981200"/>
            <a:ext cx="1524000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Gill Sans MT" pitchFamily="34" charset="0"/>
              </a:rPr>
              <a:t>solution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1524000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Gill Sans MT" pitchFamily="34" charset="0"/>
              </a:rPr>
              <a:t>rights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28600" y="3505200"/>
            <a:ext cx="1524000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Gill Sans MT" pitchFamily="34" charset="0"/>
              </a:rPr>
              <a:t>…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3276600" y="1066800"/>
            <a:ext cx="3048000" cy="4572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Gill Sans MT" pitchFamily="34" charset="0"/>
              </a:rPr>
              <a:t>Software Distribution Solution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3276600" y="1828800"/>
            <a:ext cx="3048000" cy="4572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Gill Sans MT" pitchFamily="34" charset="0"/>
              </a:rPr>
              <a:t>Digital Management Solution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3276600" y="2743200"/>
            <a:ext cx="3048000" cy="3810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Gill Sans MT" pitchFamily="34" charset="0"/>
              </a:rPr>
              <a:t>Digital Rights Management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752600" y="1219200"/>
            <a:ext cx="762000" cy="369332"/>
          </a:xfrm>
          <a:prstGeom prst="rect">
            <a:avLst/>
          </a:prstGeom>
          <a:solidFill>
            <a:srgbClr val="66FF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Gill Sans MT" pitchFamily="34" charset="0"/>
              </a:rPr>
              <a:t>0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752600" y="1981200"/>
            <a:ext cx="762000" cy="369332"/>
          </a:xfrm>
          <a:prstGeom prst="rect">
            <a:avLst/>
          </a:prstGeom>
          <a:solidFill>
            <a:srgbClr val="66FF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Gill Sans MT" pitchFamily="34" charset="0"/>
              </a:rPr>
              <a:t>0, 1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752600" y="2743200"/>
            <a:ext cx="762000" cy="369332"/>
          </a:xfrm>
          <a:prstGeom prst="rect">
            <a:avLst/>
          </a:prstGeom>
          <a:solidFill>
            <a:srgbClr val="66FF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Gill Sans MT" pitchFamily="34" charset="0"/>
              </a:rPr>
              <a:t>1, 2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1752600" y="3124200"/>
            <a:ext cx="762000" cy="369332"/>
          </a:xfrm>
          <a:prstGeom prst="rect">
            <a:avLst/>
          </a:prstGeom>
          <a:solidFill>
            <a:srgbClr val="66FF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Gill Sans MT" pitchFamily="34" charset="0"/>
              </a:rPr>
              <a:t>2</a:t>
            </a:r>
            <a:endParaRPr lang="en-US" dirty="0">
              <a:latin typeface="Gill Sans MT" pitchFamily="34" charset="0"/>
            </a:endParaRPr>
          </a:p>
        </p:txBody>
      </p:sp>
      <p:cxnSp>
        <p:nvCxnSpPr>
          <p:cNvPr id="30" name="AutoShape 30"/>
          <p:cNvCxnSpPr>
            <a:cxnSpLocks noChangeShapeType="1"/>
            <a:stCxn id="23" idx="3"/>
            <a:endCxn id="17" idx="1"/>
          </p:cNvCxnSpPr>
          <p:nvPr/>
        </p:nvCxnSpPr>
        <p:spPr bwMode="auto">
          <a:xfrm flipV="1">
            <a:off x="2514600" y="2057400"/>
            <a:ext cx="762000" cy="1084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31" name="AutoShape 31"/>
          <p:cNvCxnSpPr>
            <a:cxnSpLocks noChangeShapeType="1"/>
            <a:stCxn id="27" idx="3"/>
            <a:endCxn id="18" idx="1"/>
          </p:cNvCxnSpPr>
          <p:nvPr/>
        </p:nvCxnSpPr>
        <p:spPr bwMode="auto">
          <a:xfrm flipV="1">
            <a:off x="2514600" y="2933700"/>
            <a:ext cx="762000" cy="3751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33" name="AutoShape 33"/>
          <p:cNvCxnSpPr>
            <a:cxnSpLocks noChangeShapeType="1"/>
            <a:stCxn id="23" idx="3"/>
            <a:endCxn id="16" idx="1"/>
          </p:cNvCxnSpPr>
          <p:nvPr/>
        </p:nvCxnSpPr>
        <p:spPr bwMode="auto">
          <a:xfrm flipV="1">
            <a:off x="2514600" y="1295400"/>
            <a:ext cx="762000" cy="8704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34" name="AutoShape 34"/>
          <p:cNvCxnSpPr>
            <a:cxnSpLocks noChangeShapeType="1"/>
            <a:stCxn id="59" idx="3"/>
            <a:endCxn id="18" idx="1"/>
          </p:cNvCxnSpPr>
          <p:nvPr/>
        </p:nvCxnSpPr>
        <p:spPr bwMode="auto">
          <a:xfrm>
            <a:off x="2514600" y="2546866"/>
            <a:ext cx="762000" cy="386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5791200" y="838200"/>
            <a:ext cx="533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latin typeface="Gill Sans MT" pitchFamily="34" charset="0"/>
              </a:rPr>
              <a:t>#0</a:t>
            </a:r>
            <a:endParaRPr lang="en-US" sz="1200" dirty="0">
              <a:latin typeface="Gill Sans MT" pitchFamily="34" charset="0"/>
            </a:endParaRP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5791200" y="1600200"/>
            <a:ext cx="533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latin typeface="Gill Sans MT" pitchFamily="34" charset="0"/>
              </a:rPr>
              <a:t>#1</a:t>
            </a:r>
            <a:endParaRPr lang="en-US" sz="1200" dirty="0">
              <a:latin typeface="Gill Sans MT" pitchFamily="34" charset="0"/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5791200" y="2514600"/>
            <a:ext cx="533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latin typeface="Gill Sans MT" pitchFamily="34" charset="0"/>
              </a:rPr>
              <a:t>#2</a:t>
            </a:r>
            <a:endParaRPr lang="en-US" sz="1200" dirty="0">
              <a:latin typeface="Gill Sans MT" pitchFamily="34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1752600" y="1600200"/>
            <a:ext cx="762000" cy="369332"/>
          </a:xfrm>
          <a:prstGeom prst="rect">
            <a:avLst/>
          </a:prstGeom>
          <a:solidFill>
            <a:srgbClr val="66FF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Gill Sans MT" pitchFamily="34" charset="0"/>
              </a:rPr>
              <a:t>0</a:t>
            </a:r>
          </a:p>
        </p:txBody>
      </p:sp>
      <p:cxnSp>
        <p:nvCxnSpPr>
          <p:cNvPr id="25" name="AutoShape 25"/>
          <p:cNvCxnSpPr>
            <a:cxnSpLocks noChangeShapeType="1"/>
            <a:stCxn id="39" idx="3"/>
            <a:endCxn id="16" idx="1"/>
          </p:cNvCxnSpPr>
          <p:nvPr/>
        </p:nvCxnSpPr>
        <p:spPr bwMode="auto">
          <a:xfrm flipV="1">
            <a:off x="2514600" y="1295400"/>
            <a:ext cx="762000" cy="4894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48" name="AutoShape 25"/>
          <p:cNvCxnSpPr>
            <a:cxnSpLocks noChangeShapeType="1"/>
            <a:stCxn id="19" idx="3"/>
            <a:endCxn id="16" idx="1"/>
          </p:cNvCxnSpPr>
          <p:nvPr/>
        </p:nvCxnSpPr>
        <p:spPr bwMode="auto">
          <a:xfrm flipV="1">
            <a:off x="2514600" y="1295400"/>
            <a:ext cx="762000" cy="1084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59" name="Text Box 19"/>
          <p:cNvSpPr txBox="1">
            <a:spLocks noChangeArrowheads="1"/>
          </p:cNvSpPr>
          <p:nvPr/>
        </p:nvSpPr>
        <p:spPr bwMode="auto">
          <a:xfrm>
            <a:off x="1752600" y="2362200"/>
            <a:ext cx="762000" cy="369332"/>
          </a:xfrm>
          <a:prstGeom prst="rect">
            <a:avLst/>
          </a:prstGeom>
          <a:solidFill>
            <a:srgbClr val="66FF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Gill Sans MT" pitchFamily="34" charset="0"/>
              </a:rPr>
              <a:t>1, 2</a:t>
            </a:r>
            <a:endParaRPr lang="en-US" dirty="0">
              <a:latin typeface="Gill Sans MT" pitchFamily="34" charset="0"/>
            </a:endParaRPr>
          </a:p>
        </p:txBody>
      </p:sp>
      <p:cxnSp>
        <p:nvCxnSpPr>
          <p:cNvPr id="61" name="AutoShape 30"/>
          <p:cNvCxnSpPr>
            <a:cxnSpLocks noChangeShapeType="1"/>
            <a:stCxn id="59" idx="3"/>
            <a:endCxn id="17" idx="1"/>
          </p:cNvCxnSpPr>
          <p:nvPr/>
        </p:nvCxnSpPr>
        <p:spPr bwMode="auto">
          <a:xfrm flipV="1">
            <a:off x="2514600" y="2057400"/>
            <a:ext cx="762000" cy="4894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64" name="AutoShape 30"/>
          <p:cNvCxnSpPr>
            <a:cxnSpLocks noChangeShapeType="1"/>
            <a:stCxn id="26" idx="3"/>
            <a:endCxn id="17" idx="1"/>
          </p:cNvCxnSpPr>
          <p:nvPr/>
        </p:nvCxnSpPr>
        <p:spPr bwMode="auto">
          <a:xfrm flipV="1">
            <a:off x="2514600" y="2057400"/>
            <a:ext cx="762000" cy="8704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5" name="AutoShape 34"/>
          <p:cNvCxnSpPr>
            <a:cxnSpLocks noChangeShapeType="1"/>
            <a:stCxn id="26" idx="3"/>
            <a:endCxn id="18" idx="1"/>
          </p:cNvCxnSpPr>
          <p:nvPr/>
        </p:nvCxnSpPr>
        <p:spPr bwMode="auto">
          <a:xfrm>
            <a:off x="2514600" y="2927866"/>
            <a:ext cx="762000" cy="58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49" name="TextBox 148"/>
          <p:cNvSpPr txBox="1"/>
          <p:nvPr/>
        </p:nvSpPr>
        <p:spPr>
          <a:xfrm>
            <a:off x="228600" y="4038600"/>
            <a:ext cx="601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119063">
              <a:buFont typeface="Arial" pitchFamily="34" charset="0"/>
              <a:buChar char="•"/>
            </a:pPr>
            <a:r>
              <a:rPr lang="en-US" dirty="0" smtClean="0"/>
              <a:t>Extract tokens from text (</a:t>
            </a:r>
            <a:r>
              <a:rPr lang="en-US" dirty="0" err="1" smtClean="0"/>
              <a:t>tokenizer</a:t>
            </a:r>
            <a:r>
              <a:rPr lang="en-US" dirty="0" smtClean="0"/>
              <a:t>)</a:t>
            </a:r>
          </a:p>
          <a:p>
            <a:pPr marL="457200" lvl="2" indent="119063">
              <a:buFont typeface="Arial" pitchFamily="34" charset="0"/>
              <a:buChar char="•"/>
            </a:pPr>
            <a:r>
              <a:rPr lang="en-US" dirty="0" smtClean="0"/>
              <a:t>Whitespace</a:t>
            </a:r>
          </a:p>
          <a:p>
            <a:pPr marL="457200" lvl="2" indent="119063">
              <a:buFont typeface="Arial" pitchFamily="34" charset="0"/>
              <a:buChar char="•"/>
            </a:pPr>
            <a:r>
              <a:rPr lang="en-US" dirty="0" smtClean="0"/>
              <a:t>Hyphens</a:t>
            </a:r>
          </a:p>
          <a:p>
            <a:pPr marL="0" lvl="1" indent="119063">
              <a:buFont typeface="Arial" pitchFamily="34" charset="0"/>
              <a:buChar char="•"/>
            </a:pPr>
            <a:r>
              <a:rPr lang="en-US" dirty="0" smtClean="0"/>
              <a:t>Manipulate or modify tokens (token filter)</a:t>
            </a:r>
          </a:p>
          <a:p>
            <a:pPr marL="457200" lvl="2" indent="119063">
              <a:buFont typeface="Arial" pitchFamily="34" charset="0"/>
              <a:buChar char="•"/>
            </a:pPr>
            <a:r>
              <a:rPr lang="en-US" dirty="0" smtClean="0"/>
              <a:t>Stemming</a:t>
            </a:r>
          </a:p>
          <a:p>
            <a:pPr marL="457200" lvl="2" indent="119063">
              <a:buFont typeface="Arial" pitchFamily="34" charset="0"/>
              <a:buChar char="•"/>
            </a:pPr>
            <a:r>
              <a:rPr lang="en-US" dirty="0" smtClean="0"/>
              <a:t>Removal</a:t>
            </a:r>
          </a:p>
          <a:p>
            <a:pPr marL="0" lvl="1" indent="119063">
              <a:buFont typeface="Arial" pitchFamily="34" charset="0"/>
              <a:buChar char="•"/>
            </a:pPr>
            <a:r>
              <a:rPr lang="en-US" dirty="0" err="1" smtClean="0"/>
              <a:t>Tokenizer</a:t>
            </a:r>
            <a:r>
              <a:rPr lang="en-US" dirty="0" smtClean="0"/>
              <a:t> / Token Filter chains are called analyzers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01090290">
  <a:themeElements>
    <a:clrScheme name="Default Design 7">
      <a:dk1>
        <a:srgbClr val="969696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7F7F7F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969696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7F7F7F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NumericAssetId xmlns="145c5697-5eb5-440b-b2f1-a8273fb59250" xsi:nil="true"/>
    <AssetType xmlns="145c5697-5eb5-440b-b2f1-a8273fb59250" xsi:nil="true"/>
    <Markets xmlns="145c5697-5eb5-440b-b2f1-a8273fb59250" xsi:nil="true"/>
    <AppVer xmlns="145c5697-5eb5-440b-b2f1-a8273fb59250" xsi:nil="true"/>
    <AuthoringAssetId xmlns="145c5697-5eb5-440b-b2f1-a8273fb59250" xsi:nil="true"/>
    <AssetId xmlns="145c5697-5eb5-440b-b2f1-a8273fb59250" xsi:nil="true"/>
  </documentManagement>
</p:properties>
</file>

<file path=customXml/itemProps1.xml><?xml version="1.0" encoding="utf-8"?>
<ds:datastoreItem xmlns:ds="http://schemas.openxmlformats.org/officeDocument/2006/customXml" ds:itemID="{FB8FA02E-9F83-4188-B55D-0D4B0BC8FB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BB9FEC3-A7A8-4A01-B786-A68C5C181CA6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76B5E8C5-AC43-4FF7-B33A-DA5188FBD2E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D95D045-6AD1-46EE-B2E2-D41795FC67A7}">
  <ds:schemaRefs>
    <ds:schemaRef ds:uri="http://schemas.microsoft.com/office/2006/metadata/properties"/>
    <ds:schemaRef ds:uri="145c5697-5eb5-440b-b2f1-a8273fb5925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TS001090290</Template>
  <TotalTime>1475</TotalTime>
  <Words>650</Words>
  <Application>Microsoft Office PowerPoint</Application>
  <PresentationFormat>On-screen Show (4:3)</PresentationFormat>
  <Paragraphs>208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TS001090290</vt:lpstr>
      <vt:lpstr>SOLR open source enterprise search platform based on Apache Lucene</vt:lpstr>
      <vt:lpstr>Project</vt:lpstr>
      <vt:lpstr>Intellectual Property (Asset)</vt:lpstr>
      <vt:lpstr>Potential Buyers</vt:lpstr>
      <vt:lpstr>Input Data</vt:lpstr>
      <vt:lpstr>Matching using Apache Solr</vt:lpstr>
      <vt:lpstr>SOLR Architecture</vt:lpstr>
      <vt:lpstr>Matching using Apache Solr</vt:lpstr>
      <vt:lpstr>Indexing</vt:lpstr>
      <vt:lpstr>Analyzer</vt:lpstr>
      <vt:lpstr>Searching</vt:lpstr>
      <vt:lpstr>Index vs Query analyzers</vt:lpstr>
      <vt:lpstr>Solr UI</vt:lpstr>
      <vt:lpstr>Result</vt:lpstr>
      <vt:lpstr>Thanks</vt:lpstr>
    </vt:vector>
  </TitlesOfParts>
  <Company>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SOLR</dc:title>
  <dc:creator>amiem</dc:creator>
  <cp:lastModifiedBy>amiem</cp:lastModifiedBy>
  <cp:revision>146</cp:revision>
  <cp:lastPrinted>1601-01-01T00:00:00Z</cp:lastPrinted>
  <dcterms:created xsi:type="dcterms:W3CDTF">2013-02-26T15:21:14Z</dcterms:created>
  <dcterms:modified xsi:type="dcterms:W3CDTF">2013-03-04T15:32:12Z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457897L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TS001090290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Technological awakening design template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EY001077968</vt:lpwstr>
  </property>
  <property fmtid="{D5CDD505-2E9C-101B-9397-08002B2CF9AE}" pid="21" name="SourceTitle">
    <vt:lpwstr>Technological awakening design template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12;#184;#Office 2000;#67;#PowerPoint - Design Templt 12;#182;#Office XP;#66;#PowerPoint - Design Templt 2003;#65;#Microsoft Office PowerPoint 2007;#64;#PowerPoint 2003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UANotes">
    <vt:lpwstr>June 2003 retrofit. 457897L</vt:lpwstr>
  </property>
  <property fmtid="{D5CDD505-2E9C-101B-9397-08002B2CF9AE}" pid="34" name="PublishStatusLookup">
    <vt:lpwstr>258928</vt:lpwstr>
  </property>
  <property fmtid="{D5CDD505-2E9C-101B-9397-08002B2CF9AE}" pid="35" name="TPClientViewer">
    <vt:lpwstr>Microsoft Office PowerPoint</vt:lpwstr>
  </property>
  <property fmtid="{D5CDD505-2E9C-101B-9397-08002B2CF9AE}" pid="36" name="TPComponent">
    <vt:lpwstr>PPTFiles</vt:lpwstr>
  </property>
  <property fmtid="{D5CDD505-2E9C-101B-9397-08002B2CF9AE}" pid="37" name="TPNamespace">
    <vt:lpwstr>POWERPNT</vt:lpwstr>
  </property>
  <property fmtid="{D5CDD505-2E9C-101B-9397-08002B2CF9AE}" pid="38" name="APTrustLevel">
    <vt:lpwstr>1.00000000000000</vt:lpwstr>
  </property>
  <property fmtid="{D5CDD505-2E9C-101B-9397-08002B2CF9AE}" pid="39" name="TrustLevel">
    <vt:lpwstr>Microsoft Managed Content</vt:lpwstr>
  </property>
  <property fmtid="{D5CDD505-2E9C-101B-9397-08002B2CF9AE}" pid="40" name="Content Type">
    <vt:lpwstr>OOFile</vt:lpwstr>
  </property>
  <property fmtid="{D5CDD505-2E9C-101B-9397-08002B2CF9AE}" pid="41" name="AuthoringAssetId">
    <vt:lpwstr>TP001090290</vt:lpwstr>
  </property>
  <property fmtid="{D5CDD505-2E9C-101B-9397-08002B2CF9AE}" pid="42" name="NumericAssetId">
    <vt:lpwstr/>
  </property>
  <property fmtid="{D5CDD505-2E9C-101B-9397-08002B2CF9AE}" pid="43" name="AppVer">
    <vt:lpwstr/>
  </property>
</Properties>
</file>