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46" r:id="rId4"/>
  </p:sldMasterIdLst>
  <p:notesMasterIdLst>
    <p:notesMasterId r:id="rId20"/>
  </p:notesMasterIdLst>
  <p:handoutMasterIdLst>
    <p:handoutMasterId r:id="rId21"/>
  </p:handoutMasterIdLst>
  <p:sldIdLst>
    <p:sldId id="329" r:id="rId5"/>
    <p:sldId id="336" r:id="rId6"/>
    <p:sldId id="332" r:id="rId7"/>
    <p:sldId id="340" r:id="rId8"/>
    <p:sldId id="333" r:id="rId9"/>
    <p:sldId id="344" r:id="rId10"/>
    <p:sldId id="337" r:id="rId11"/>
    <p:sldId id="341" r:id="rId12"/>
    <p:sldId id="334" r:id="rId13"/>
    <p:sldId id="342" r:id="rId14"/>
    <p:sldId id="335" r:id="rId15"/>
    <p:sldId id="343" r:id="rId16"/>
    <p:sldId id="338" r:id="rId17"/>
    <p:sldId id="339" r:id="rId18"/>
    <p:sldId id="326" r:id="rId19"/>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FFFFFF"/>
    <a:srgbClr val="505050"/>
    <a:srgbClr val="000000"/>
    <a:srgbClr val="969696"/>
    <a:srgbClr val="002050"/>
    <a:srgbClr val="442359"/>
    <a:srgbClr val="333333"/>
    <a:srgbClr val="00FF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5" autoAdjust="0"/>
    <p:restoredTop sz="75000" autoAdjust="0"/>
  </p:normalViewPr>
  <p:slideViewPr>
    <p:cSldViewPr>
      <p:cViewPr>
        <p:scale>
          <a:sx n="50" d="100"/>
          <a:sy n="50" d="100"/>
        </p:scale>
        <p:origin x="1992" y="1626"/>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200" d="100"/>
        <a:sy n="200" d="100"/>
      </p:scale>
      <p:origin x="0" y="0"/>
    </p:cViewPr>
  </p:notesTextViewPr>
  <p:sorterViewPr>
    <p:cViewPr>
      <p:scale>
        <a:sx n="20" d="100"/>
        <a:sy n="20" d="100"/>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3/2/2013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3/2/2013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F2003FD-2DB2-4B58-BA44-AD634BD87DE6}"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04308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68786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b="0" dirty="0" smtClean="0"/>
          </a:p>
          <a:p>
            <a:endParaRPr lang="uk-UA" b="1" dirty="0" smtClean="0"/>
          </a:p>
          <a:p>
            <a:r>
              <a:rPr lang="en-US" b="1" dirty="0" smtClean="0"/>
              <a:t>Database:</a:t>
            </a:r>
            <a:r>
              <a:rPr lang="en-US" dirty="0" smtClean="0"/>
              <a:t> SQL Azure with most of the features in SQL </a:t>
            </a:r>
            <a:r>
              <a:rPr lang="en-US" b="0" dirty="0" smtClean="0"/>
              <a:t>Server. Up to 150GB.</a:t>
            </a:r>
            <a:r>
              <a:rPr lang="en-US" b="0" baseline="0" dirty="0" smtClean="0"/>
              <a:t> </a:t>
            </a:r>
          </a:p>
          <a:p>
            <a:r>
              <a:rPr lang="en-US" b="0" baseline="0" dirty="0" smtClean="0"/>
              <a:t>no service broker, mirroring, data compression, table partitioning.</a:t>
            </a:r>
          </a:p>
          <a:p>
            <a:r>
              <a:rPr lang="en-US" b="0" baseline="0" dirty="0" err="1" smtClean="0"/>
              <a:t>Buil</a:t>
            </a:r>
            <a:r>
              <a:rPr lang="en-US" b="0" baseline="0" dirty="0" smtClean="0"/>
              <a:t>-in </a:t>
            </a:r>
            <a:r>
              <a:rPr lang="en-US" b="0" baseline="0" dirty="0" err="1" smtClean="0"/>
              <a:t>resilency</a:t>
            </a:r>
            <a:r>
              <a:rPr lang="en-US" b="0" baseline="0" dirty="0" smtClean="0"/>
              <a:t> to node-level failure. Automatically replicated. But can be fails.</a:t>
            </a:r>
          </a:p>
          <a:p>
            <a:r>
              <a:rPr lang="en-US" b="0" baseline="0" dirty="0" err="1" smtClean="0"/>
              <a:t>Sharding</a:t>
            </a:r>
            <a:r>
              <a:rPr lang="en-US" b="0" baseline="0" dirty="0" smtClean="0"/>
              <a:t> support (federation). </a:t>
            </a:r>
          </a:p>
          <a:p>
            <a:r>
              <a:rPr lang="en-US" b="0" baseline="0" dirty="0" smtClean="0"/>
              <a:t>Because of size limitation, when building architecture, you need to think about scaling out </a:t>
            </a:r>
          </a:p>
          <a:p>
            <a:r>
              <a:rPr lang="en-US" b="1" baseline="0" dirty="0" smtClean="0"/>
              <a:t>Storage: </a:t>
            </a:r>
            <a:r>
              <a:rPr lang="en-US" b="0" baseline="0" dirty="0" smtClean="0"/>
              <a:t>Table – partitions, 500 requests. Very cheep, 100TB. Queue - , Blob. </a:t>
            </a:r>
          </a:p>
          <a:p>
            <a:r>
              <a:rPr lang="en-US" b="0" baseline="0" dirty="0" smtClean="0"/>
              <a:t>Storage analysis feature available. </a:t>
            </a:r>
          </a:p>
          <a:p>
            <a:r>
              <a:rPr lang="en-US" b="1" baseline="0" dirty="0" smtClean="0"/>
              <a:t>Cloud services</a:t>
            </a:r>
            <a:r>
              <a:rPr lang="en-US" b="0" baseline="0" dirty="0" smtClean="0"/>
              <a:t>: I will talk about it later. This is from the </a:t>
            </a:r>
            <a:r>
              <a:rPr lang="en-US" b="0" baseline="0" dirty="0" err="1" smtClean="0"/>
              <a:t>begining</a:t>
            </a:r>
            <a:r>
              <a:rPr lang="en-US" b="0" baseline="0" dirty="0" smtClean="0"/>
              <a:t>. Provides </a:t>
            </a:r>
            <a:r>
              <a:rPr lang="en-US" b="0" baseline="0" dirty="0" err="1" smtClean="0"/>
              <a:t>infinit</a:t>
            </a:r>
            <a:r>
              <a:rPr lang="en-US" b="0" baseline="0" dirty="0" smtClean="0"/>
              <a:t> scaling capabilities.</a:t>
            </a:r>
          </a:p>
          <a:p>
            <a:r>
              <a:rPr lang="en-US" b="1" baseline="0" dirty="0" smtClean="0"/>
              <a:t>Caching: </a:t>
            </a:r>
            <a:r>
              <a:rPr lang="en-US" b="0" baseline="0" dirty="0" smtClean="0"/>
              <a:t>With cloud services, can create distributed caching. </a:t>
            </a:r>
            <a:r>
              <a:rPr lang="en-US" b="0" baseline="0" dirty="0" err="1" smtClean="0"/>
              <a:t>Infinit</a:t>
            </a:r>
            <a:r>
              <a:rPr lang="en-US" b="0" baseline="0" dirty="0" smtClean="0"/>
              <a:t>.</a:t>
            </a:r>
          </a:p>
          <a:p>
            <a:r>
              <a:rPr lang="en-US" b="1" baseline="0" dirty="0" smtClean="0"/>
              <a:t>Big data: </a:t>
            </a:r>
            <a:r>
              <a:rPr lang="en-US" b="0" baseline="0" dirty="0" err="1" smtClean="0"/>
              <a:t>Hadoop</a:t>
            </a:r>
            <a:r>
              <a:rPr lang="en-US" b="0" baseline="0" dirty="0" smtClean="0"/>
              <a:t>, </a:t>
            </a:r>
          </a:p>
          <a:p>
            <a:r>
              <a:rPr lang="en-US" b="1" baseline="0" dirty="0" smtClean="0"/>
              <a:t>Messaging</a:t>
            </a:r>
            <a:r>
              <a:rPr lang="en-US" b="0" baseline="0" dirty="0" smtClean="0"/>
              <a:t> – service bus</a:t>
            </a:r>
          </a:p>
          <a:p>
            <a:pPr marL="0" marR="0" indent="0" algn="l" defTabSz="932503" rtl="0" eaLnBrk="1" fontAlgn="auto" latinLnBrk="0" hangingPunct="1">
              <a:lnSpc>
                <a:spcPct val="90000"/>
              </a:lnSpc>
              <a:spcBef>
                <a:spcPts val="0"/>
              </a:spcBef>
              <a:spcAft>
                <a:spcPts val="340"/>
              </a:spcAft>
              <a:buClrTx/>
              <a:buSzTx/>
              <a:buFontTx/>
              <a:buNone/>
              <a:tabLst/>
              <a:defRPr/>
            </a:pPr>
            <a:r>
              <a:rPr lang="en-US" b="1" baseline="0" dirty="0" smtClean="0"/>
              <a:t>Identity </a:t>
            </a:r>
            <a:r>
              <a:rPr lang="en-US" b="0" baseline="0" dirty="0" smtClean="0"/>
              <a:t>– active directory. </a:t>
            </a:r>
            <a:r>
              <a:rPr lang="en-US" sz="1000" b="0" i="0" kern="1200" dirty="0" smtClean="0">
                <a:solidFill>
                  <a:schemeClr val="tx1"/>
                </a:solidFill>
                <a:effectLst/>
                <a:latin typeface="Segoe UI Light" pitchFamily="34" charset="0"/>
                <a:ea typeface="+mn-ea"/>
                <a:cs typeface="+mn-cs"/>
              </a:rPr>
              <a:t>Provide single sign-on across your cloud applications</a:t>
            </a:r>
            <a:endParaRPr lang="ru-RU" sz="1000" b="0" i="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r>
              <a:rPr lang="en-US" sz="1000" b="1" i="0" kern="1200" dirty="0" smtClean="0">
                <a:solidFill>
                  <a:schemeClr val="tx1"/>
                </a:solidFill>
                <a:effectLst/>
                <a:latin typeface="Segoe UI Light" pitchFamily="34" charset="0"/>
                <a:ea typeface="+mn-ea"/>
                <a:cs typeface="+mn-cs"/>
              </a:rPr>
              <a:t>Media</a:t>
            </a:r>
            <a:r>
              <a:rPr lang="en-US" sz="1000" b="0" i="0" kern="1200" baseline="0" dirty="0" smtClean="0">
                <a:solidFill>
                  <a:schemeClr val="tx1"/>
                </a:solidFill>
                <a:effectLst/>
                <a:latin typeface="Segoe UI Light" pitchFamily="34" charset="0"/>
                <a:ea typeface="+mn-ea"/>
                <a:cs typeface="+mn-cs"/>
              </a:rPr>
              <a:t> - </a:t>
            </a:r>
            <a:r>
              <a:rPr lang="en-US" sz="1000" b="0" i="0" kern="1200" dirty="0" smtClean="0">
                <a:solidFill>
                  <a:schemeClr val="tx1"/>
                </a:solidFill>
                <a:effectLst/>
                <a:latin typeface="Segoe UI Light" pitchFamily="34" charset="0"/>
                <a:ea typeface="+mn-ea"/>
                <a:cs typeface="+mn-cs"/>
              </a:rPr>
              <a:t> flexibility, scalability and reliability of a cloud platform to handle high quality media experiences.</a:t>
            </a:r>
            <a:r>
              <a:rPr lang="en-US" sz="1000" b="0" i="0" kern="1200" baseline="0" dirty="0" smtClean="0">
                <a:solidFill>
                  <a:schemeClr val="tx1"/>
                </a:solidFill>
                <a:effectLst/>
                <a:latin typeface="Segoe UI Light" pitchFamily="34" charset="0"/>
                <a:ea typeface="+mn-ea"/>
                <a:cs typeface="+mn-cs"/>
              </a:rPr>
              <a:t> MS </a:t>
            </a:r>
            <a:r>
              <a:rPr lang="en-US" sz="1000" b="0" i="0" kern="1200" dirty="0" smtClean="0">
                <a:solidFill>
                  <a:schemeClr val="tx1"/>
                </a:solidFill>
                <a:effectLst/>
                <a:latin typeface="Segoe UI Light" pitchFamily="34" charset="0"/>
                <a:ea typeface="+mn-ea"/>
                <a:cs typeface="+mn-cs"/>
              </a:rPr>
              <a:t>media partners, including ingest, encoding, format conversion, content protection and both on-demand and live streaming capabilities.</a:t>
            </a:r>
          </a:p>
          <a:p>
            <a:pPr marL="0" marR="0" indent="0" algn="l" defTabSz="932503" rtl="0" eaLnBrk="1" fontAlgn="auto" latinLnBrk="0" hangingPunct="1">
              <a:lnSpc>
                <a:spcPct val="90000"/>
              </a:lnSpc>
              <a:spcBef>
                <a:spcPts val="0"/>
              </a:spcBef>
              <a:spcAft>
                <a:spcPts val="340"/>
              </a:spcAft>
              <a:buClrTx/>
              <a:buSzTx/>
              <a:buFontTx/>
              <a:buNone/>
              <a:tabLst/>
              <a:defRPr/>
            </a:pPr>
            <a:r>
              <a:rPr lang="en-US" sz="1000" b="1" i="0" kern="1200" dirty="0" smtClean="0">
                <a:solidFill>
                  <a:schemeClr val="tx1"/>
                </a:solidFill>
                <a:effectLst/>
                <a:latin typeface="Segoe UI Light" pitchFamily="34" charset="0"/>
                <a:ea typeface="+mn-ea"/>
                <a:cs typeface="+mn-cs"/>
              </a:rPr>
              <a:t>CDN</a:t>
            </a:r>
            <a:r>
              <a:rPr lang="en-US" sz="1000" b="0" i="0" kern="1200" dirty="0" smtClean="0">
                <a:solidFill>
                  <a:schemeClr val="tx1"/>
                </a:solidFill>
                <a:effectLst/>
                <a:latin typeface="Segoe UI Light" pitchFamily="34" charset="0"/>
                <a:ea typeface="+mn-ea"/>
                <a:cs typeface="+mn-cs"/>
              </a:rPr>
              <a:t> - caching blobs and static content of compute instances at physical nodes across the globe.</a:t>
            </a:r>
          </a:p>
          <a:p>
            <a:pPr marL="0" marR="0" indent="0" algn="l" defTabSz="932503" rtl="0" eaLnBrk="1" fontAlgn="auto" latinLnBrk="0" hangingPunct="1">
              <a:lnSpc>
                <a:spcPct val="90000"/>
              </a:lnSpc>
              <a:spcBef>
                <a:spcPts val="0"/>
              </a:spcBef>
              <a:spcAft>
                <a:spcPts val="340"/>
              </a:spcAft>
              <a:buClrTx/>
              <a:buSzTx/>
              <a:buFontTx/>
              <a:buNone/>
              <a:tabLst/>
              <a:defRPr/>
            </a:pPr>
            <a:r>
              <a:rPr lang="en-US" sz="1000" b="1" i="0" kern="1200" dirty="0" smtClean="0">
                <a:solidFill>
                  <a:schemeClr val="tx1"/>
                </a:solidFill>
                <a:effectLst/>
                <a:latin typeface="Segoe UI Light" pitchFamily="34" charset="0"/>
                <a:ea typeface="+mn-ea"/>
                <a:cs typeface="+mn-cs"/>
              </a:rPr>
              <a:t>Networking</a:t>
            </a:r>
            <a:r>
              <a:rPr lang="en-US" sz="1000" b="1" i="0" kern="1200" baseline="0" dirty="0" smtClean="0">
                <a:solidFill>
                  <a:schemeClr val="tx1"/>
                </a:solidFill>
                <a:effectLst/>
                <a:latin typeface="Segoe UI Light" pitchFamily="34" charset="0"/>
                <a:ea typeface="+mn-ea"/>
                <a:cs typeface="+mn-cs"/>
              </a:rPr>
              <a:t>: </a:t>
            </a:r>
            <a:r>
              <a:rPr lang="en-US" sz="1000" b="0" i="0" kern="1200" dirty="0" smtClean="0">
                <a:solidFill>
                  <a:schemeClr val="tx1"/>
                </a:solidFill>
                <a:effectLst/>
                <a:latin typeface="Segoe UI Light" pitchFamily="34" charset="0"/>
                <a:ea typeface="+mn-ea"/>
                <a:cs typeface="+mn-cs"/>
              </a:rPr>
              <a:t>IT administrators can extend on-premises networks into the cloud with control over network topology, including configuration of DNS and IP address ranges for Virtual Machines.</a:t>
            </a:r>
          </a:p>
          <a:p>
            <a:pPr marL="0" marR="0" indent="0" algn="l" defTabSz="932503" rtl="0" eaLnBrk="1" fontAlgn="auto" latinLnBrk="0" hangingPunct="1">
              <a:lnSpc>
                <a:spcPct val="90000"/>
              </a:lnSpc>
              <a:spcBef>
                <a:spcPts val="0"/>
              </a:spcBef>
              <a:spcAft>
                <a:spcPts val="340"/>
              </a:spcAft>
              <a:buClrTx/>
              <a:buSzTx/>
              <a:buFontTx/>
              <a:buNone/>
              <a:tabLst/>
              <a:defRPr/>
            </a:pPr>
            <a:r>
              <a:rPr lang="en-US" sz="1000" b="1" i="0" kern="1200" dirty="0" smtClean="0">
                <a:solidFill>
                  <a:schemeClr val="tx1"/>
                </a:solidFill>
                <a:effectLst/>
                <a:latin typeface="Segoe UI Light" pitchFamily="34" charset="0"/>
                <a:ea typeface="+mn-ea"/>
                <a:cs typeface="+mn-cs"/>
              </a:rPr>
              <a:t>Traffic Manager - </a:t>
            </a:r>
            <a:r>
              <a:rPr lang="en-US" sz="1000" b="0" i="0" kern="1200" dirty="0" smtClean="0">
                <a:solidFill>
                  <a:schemeClr val="tx1"/>
                </a:solidFill>
                <a:effectLst/>
                <a:latin typeface="Segoe UI Light" pitchFamily="34" charset="0"/>
                <a:ea typeface="+mn-ea"/>
                <a:cs typeface="+mn-cs"/>
              </a:rPr>
              <a:t>By serving end-users with the hosted service that is closest to them in terms of network latency.</a:t>
            </a:r>
            <a:endParaRPr lang="en-US" sz="1000" b="1" i="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b="1" i="0" kern="1200" dirty="0" smtClean="0">
              <a:solidFill>
                <a:schemeClr val="tx1"/>
              </a:solidFill>
              <a:effectLst/>
              <a:latin typeface="Segoe UI Light" pitchFamily="34" charset="0"/>
              <a:ea typeface="+mn-ea"/>
              <a:cs typeface="+mn-cs"/>
            </a:endParaRPr>
          </a:p>
          <a:p>
            <a:endParaRPr lang="en-US" b="1" baseline="0" dirty="0" smtClean="0"/>
          </a:p>
          <a:p>
            <a:endParaRPr lang="en-US" b="1"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AA5781E-B4DA-4087-B9CF-FB0CF08F788C}"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102752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Segoe UI Light" pitchFamily="34" charset="0"/>
                <a:ea typeface="+mn-ea"/>
                <a:cs typeface="+mn-cs"/>
              </a:rPr>
              <a:t>Build highly scalable web sites on Windows Azure.</a:t>
            </a:r>
          </a:p>
          <a:p>
            <a:r>
              <a:rPr lang="en-US" sz="1000" b="0" i="0" kern="1200" dirty="0" smtClean="0">
                <a:solidFill>
                  <a:schemeClr val="tx1"/>
                </a:solidFill>
                <a:effectLst/>
                <a:latin typeface="Segoe UI Light" pitchFamily="34" charset="0"/>
                <a:ea typeface="+mn-ea"/>
                <a:cs typeface="+mn-cs"/>
              </a:rPr>
              <a:t>Quickly and easily deploy sites to a highly scalable cloud environment that allows you to start small and scale as needed.</a:t>
            </a:r>
          </a:p>
          <a:p>
            <a:r>
              <a:rPr lang="en-US" sz="1000" b="0" i="0" kern="1200" dirty="0" smtClean="0">
                <a:solidFill>
                  <a:schemeClr val="tx1"/>
                </a:solidFill>
                <a:effectLst/>
                <a:latin typeface="Segoe UI Light" pitchFamily="34" charset="0"/>
                <a:ea typeface="+mn-ea"/>
                <a:cs typeface="+mn-cs"/>
              </a:rPr>
              <a:t>Use the languages and open source applications of your choice then deploy with FTP, </a:t>
            </a:r>
            <a:r>
              <a:rPr lang="en-US" sz="1000" b="0" i="0" kern="1200" dirty="0" err="1" smtClean="0">
                <a:solidFill>
                  <a:schemeClr val="tx1"/>
                </a:solidFill>
                <a:effectLst/>
                <a:latin typeface="Segoe UI Light" pitchFamily="34" charset="0"/>
                <a:ea typeface="+mn-ea"/>
                <a:cs typeface="+mn-cs"/>
              </a:rPr>
              <a:t>Git</a:t>
            </a:r>
            <a:r>
              <a:rPr lang="en-US" sz="1000" b="0" i="0" kern="1200" dirty="0" smtClean="0">
                <a:solidFill>
                  <a:schemeClr val="tx1"/>
                </a:solidFill>
                <a:effectLst/>
                <a:latin typeface="Segoe UI Light" pitchFamily="34" charset="0"/>
                <a:ea typeface="+mn-ea"/>
                <a:cs typeface="+mn-cs"/>
              </a:rPr>
              <a:t> or TFS, and easily integrate Windows Azure services like SQL Database, Caching, CDN and Storage.</a:t>
            </a: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34D719A-7D37-492E-BB98-B4E166DAF56B}"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240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Segoe UI Light" pitchFamily="34" charset="0"/>
                <a:ea typeface="+mn-ea"/>
                <a:cs typeface="+mn-cs"/>
              </a:rPr>
              <a:t>Build or extend your enterprise applications on Windows Azure.</a:t>
            </a:r>
          </a:p>
          <a:p>
            <a:r>
              <a:rPr lang="en-US" sz="1000" b="0" i="0" kern="1200" dirty="0" smtClean="0">
                <a:solidFill>
                  <a:schemeClr val="tx1"/>
                </a:solidFill>
                <a:effectLst/>
                <a:latin typeface="Segoe UI Light" pitchFamily="34" charset="0"/>
                <a:ea typeface="+mn-ea"/>
                <a:cs typeface="+mn-cs"/>
              </a:rPr>
              <a:t>Create highly-available, scalable applications and services using a rich </a:t>
            </a:r>
            <a:r>
              <a:rPr lang="en-US" sz="1000" b="0" i="0" kern="1200" dirty="0" err="1" smtClean="0">
                <a:solidFill>
                  <a:schemeClr val="tx1"/>
                </a:solidFill>
                <a:effectLst/>
                <a:latin typeface="Segoe UI Light" pitchFamily="34" charset="0"/>
                <a:ea typeface="+mn-ea"/>
                <a:cs typeface="+mn-cs"/>
              </a:rPr>
              <a:t>PaaS</a:t>
            </a:r>
            <a:r>
              <a:rPr lang="en-US" sz="1000" b="0" i="0" kern="1200" dirty="0" smtClean="0">
                <a:solidFill>
                  <a:schemeClr val="tx1"/>
                </a:solidFill>
                <a:effectLst/>
                <a:latin typeface="Segoe UI Light" pitchFamily="34" charset="0"/>
                <a:ea typeface="+mn-ea"/>
                <a:cs typeface="+mn-cs"/>
              </a:rPr>
              <a:t> environment. Support advanced multi-tier scenarios, automated deployments and elastic scale. Deliver great </a:t>
            </a:r>
            <a:r>
              <a:rPr lang="en-US" sz="1000" b="0" i="0" kern="1200" dirty="0" err="1" smtClean="0">
                <a:solidFill>
                  <a:schemeClr val="tx1"/>
                </a:solidFill>
                <a:effectLst/>
                <a:latin typeface="Segoe UI Light" pitchFamily="34" charset="0"/>
                <a:ea typeface="+mn-ea"/>
                <a:cs typeface="+mn-cs"/>
              </a:rPr>
              <a:t>SaaS</a:t>
            </a:r>
            <a:r>
              <a:rPr lang="en-US" sz="1000" b="0" i="0" kern="1200" dirty="0" smtClean="0">
                <a:solidFill>
                  <a:schemeClr val="tx1"/>
                </a:solidFill>
                <a:effectLst/>
                <a:latin typeface="Segoe UI Light" pitchFamily="34" charset="0"/>
                <a:ea typeface="+mn-ea"/>
                <a:cs typeface="+mn-cs"/>
              </a:rPr>
              <a:t> solutions to customers anywhere around the world.</a:t>
            </a:r>
            <a:endParaRPr lang="uk-UA" sz="1000" b="0" i="0" kern="1200" dirty="0" smtClean="0">
              <a:solidFill>
                <a:schemeClr val="tx1"/>
              </a:solidFill>
              <a:effectLst/>
              <a:latin typeface="Segoe UI Light" pitchFamily="34" charset="0"/>
              <a:ea typeface="+mn-ea"/>
              <a:cs typeface="+mn-cs"/>
            </a:endParaRPr>
          </a:p>
          <a:p>
            <a:r>
              <a:rPr lang="en-US" sz="1000" b="0" i="0" kern="1200" dirty="0" smtClean="0">
                <a:solidFill>
                  <a:schemeClr val="tx1"/>
                </a:solidFill>
                <a:effectLst/>
                <a:latin typeface="Segoe UI Light" pitchFamily="34" charset="0"/>
                <a:ea typeface="+mn-ea"/>
                <a:cs typeface="+mn-cs"/>
              </a:rPr>
              <a:t>Load balancer,</a:t>
            </a:r>
            <a:r>
              <a:rPr lang="en-US" sz="1000" b="0" i="0" kern="1200" baseline="0" dirty="0" smtClean="0">
                <a:solidFill>
                  <a:schemeClr val="tx1"/>
                </a:solidFill>
                <a:effectLst/>
                <a:latin typeface="Segoe UI Light" pitchFamily="34" charset="0"/>
                <a:ea typeface="+mn-ea"/>
                <a:cs typeface="+mn-cs"/>
              </a:rPr>
              <a:t> Web Roles, Worker Roles.</a:t>
            </a:r>
          </a:p>
          <a:p>
            <a:r>
              <a:rPr lang="en-US" sz="1000" b="0" i="0" kern="1200" baseline="0" dirty="0" smtClean="0">
                <a:solidFill>
                  <a:schemeClr val="tx1"/>
                </a:solidFill>
                <a:effectLst/>
                <a:latin typeface="Segoe UI Light" pitchFamily="34" charset="0"/>
                <a:ea typeface="+mn-ea"/>
                <a:cs typeface="+mn-cs"/>
              </a:rPr>
              <a:t>Real life example</a:t>
            </a:r>
            <a:endParaRPr lang="en-US" sz="1000" b="0" i="0" kern="1200" dirty="0" smtClean="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3F7B19D-5F5D-4A62-AEA9-781B854F56F5}"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3601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Segoe UI Light" pitchFamily="34" charset="0"/>
                <a:ea typeface="+mn-ea"/>
                <a:cs typeface="+mn-cs"/>
              </a:rPr>
              <a:t>Build infrastructure on your terms.</a:t>
            </a:r>
          </a:p>
          <a:p>
            <a:r>
              <a:rPr lang="en-US" sz="1000" b="0" i="0" kern="1200" dirty="0" smtClean="0">
                <a:solidFill>
                  <a:schemeClr val="tx1"/>
                </a:solidFill>
                <a:effectLst/>
                <a:latin typeface="Segoe UI Light" pitchFamily="34" charset="0"/>
                <a:ea typeface="+mn-ea"/>
                <a:cs typeface="+mn-cs"/>
              </a:rPr>
              <a:t>Easily deploy and run Windows Server and Linux virtual machines in minutes, and migrate workloads without having to change existing code.</a:t>
            </a:r>
          </a:p>
          <a:p>
            <a:r>
              <a:rPr lang="en-US" sz="1000" b="0" i="0" kern="1200" dirty="0" smtClean="0">
                <a:solidFill>
                  <a:schemeClr val="tx1"/>
                </a:solidFill>
                <a:effectLst/>
                <a:latin typeface="Segoe UI Light" pitchFamily="34" charset="0"/>
                <a:ea typeface="+mn-ea"/>
                <a:cs typeface="+mn-cs"/>
              </a:rPr>
              <a:t>Securely connect your on-premises corporate network to virtual machines running in the public cloud.</a:t>
            </a:r>
          </a:p>
          <a:p>
            <a:endParaRPr lang="en-US" sz="1000" b="0" i="0" kern="1200" dirty="0" smtClean="0">
              <a:solidFill>
                <a:schemeClr val="tx1"/>
              </a:solidFill>
              <a:effectLst/>
              <a:latin typeface="Segoe UI Light" pitchFamily="34" charset="0"/>
              <a:ea typeface="+mn-ea"/>
              <a:cs typeface="+mn-cs"/>
            </a:endParaRPr>
          </a:p>
          <a:p>
            <a:r>
              <a:rPr lang="en-US" sz="1000" b="0" i="0" kern="1200" dirty="0" smtClean="0">
                <a:solidFill>
                  <a:schemeClr val="tx1"/>
                </a:solidFill>
                <a:effectLst/>
                <a:latin typeface="Segoe UI Light" pitchFamily="34" charset="0"/>
                <a:ea typeface="+mn-ea"/>
                <a:cs typeface="+mn-cs"/>
              </a:rPr>
              <a:t>You can attach disk, that</a:t>
            </a:r>
            <a:r>
              <a:rPr lang="en-US" sz="1000" b="0" i="0" kern="1200" baseline="0" dirty="0" smtClean="0">
                <a:solidFill>
                  <a:schemeClr val="tx1"/>
                </a:solidFill>
                <a:effectLst/>
                <a:latin typeface="Segoe UI Light" pitchFamily="34" charset="0"/>
                <a:ea typeface="+mn-ea"/>
                <a:cs typeface="+mn-cs"/>
              </a:rPr>
              <a:t> will be redundant. Geo replicated. Linux. Can use ruby with </a:t>
            </a:r>
            <a:r>
              <a:rPr lang="en-US" sz="1000" b="0" i="0" kern="1200" baseline="0" dirty="0" err="1" smtClean="0">
                <a:solidFill>
                  <a:schemeClr val="tx1"/>
                </a:solidFill>
                <a:effectLst/>
                <a:latin typeface="Segoe UI Light" pitchFamily="34" charset="0"/>
                <a:ea typeface="+mn-ea"/>
                <a:cs typeface="+mn-cs"/>
              </a:rPr>
              <a:t>mongoDB</a:t>
            </a:r>
            <a:r>
              <a:rPr lang="en-US" sz="1000" b="0" i="0" kern="1200" baseline="0" dirty="0" smtClean="0">
                <a:solidFill>
                  <a:schemeClr val="tx1"/>
                </a:solidFill>
                <a:effectLst/>
                <a:latin typeface="Segoe UI Light" pitchFamily="34" charset="0"/>
                <a:ea typeface="+mn-ea"/>
                <a:cs typeface="+mn-cs"/>
              </a:rPr>
              <a:t>.</a:t>
            </a:r>
          </a:p>
          <a:p>
            <a:endParaRPr lang="en-US" sz="1000" b="0" i="0" kern="1200" dirty="0" smtClean="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937AA2A-FAB2-4F73-925E-A87E365F5129}"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000618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458D99-B01B-44BA-8F87-2A54614CA4A6}"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00324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Segoe UI Light" pitchFamily="34" charset="0"/>
                <a:ea typeface="+mn-ea"/>
                <a:cs typeface="+mn-cs"/>
              </a:rPr>
              <a:t>With Windows Azure Mobile Services, you can streamline common development tasks like structuring storage, integrating push notifications and configuring user authentication.</a:t>
            </a:r>
          </a:p>
          <a:p>
            <a:r>
              <a:rPr lang="en-US" sz="1000" b="0" i="0" kern="1200" dirty="0" smtClean="0">
                <a:solidFill>
                  <a:schemeClr val="tx1"/>
                </a:solidFill>
                <a:effectLst/>
                <a:latin typeface="Segoe UI Light" pitchFamily="34" charset="0"/>
                <a:ea typeface="+mn-ea"/>
                <a:cs typeface="+mn-cs"/>
              </a:rPr>
              <a:t>Simple server-side scripting allows you to augment your data operations with custom logic like sending push notifications, SMS, and email. You can also set your scripts to run on a fixed schedule, which allows you to periodically purge old or duplicate data from tables, process and resize user submitted images, as well as query aggregate data from an external web service.</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6E36B24-92B2-4A87-A895-FD3DDAEEC6C2}"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540142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Purchase data ready to analyze. Database services.</a:t>
            </a:r>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961E5EE-5910-4718-B693-E21D1B5829DE}"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51826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architecture. </a:t>
            </a:r>
          </a:p>
          <a:p>
            <a:r>
              <a:rPr lang="en-US" dirty="0" smtClean="0"/>
              <a:t>99.9 monthly SLA, but need two instances. Instance at any time can</a:t>
            </a:r>
            <a:r>
              <a:rPr lang="en-US" baseline="0" dirty="0" smtClean="0"/>
              <a:t> stop working. So need to handle </a:t>
            </a:r>
            <a:r>
              <a:rPr lang="en-US" baseline="0" dirty="0" err="1" smtClean="0"/>
              <a:t>filure</a:t>
            </a:r>
            <a:r>
              <a:rPr lang="en-US" baseline="0" dirty="0" smtClean="0"/>
              <a:t> gracefully.</a:t>
            </a:r>
          </a:p>
          <a:p>
            <a:r>
              <a:rPr lang="en-US" baseline="0" dirty="0" smtClean="0"/>
              <a:t>Performance counter for diagnostics. Can create own counters.</a:t>
            </a:r>
          </a:p>
          <a:p>
            <a:r>
              <a:rPr lang="en-US" baseline="0" dirty="0" smtClean="0"/>
              <a:t>Use libraries to auto scale using performance counters.</a:t>
            </a:r>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05A72D0-0298-4E4A-9652-220FDCCD9F59}" type="datetime1">
              <a:rPr lang="en-US" smtClean="0"/>
              <a:t>3/2/2013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6720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72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4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6101583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llouts - JB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212715" y="1820862"/>
            <a:ext cx="6348790" cy="963021"/>
          </a:xfrm>
        </p:spPr>
        <p:txBody>
          <a:bodyPr/>
          <a:lstStyle>
            <a:lvl1pPr marL="3238" indent="0">
              <a:spcBef>
                <a:spcPts val="0"/>
              </a:spcBef>
              <a:spcAft>
                <a:spcPts val="918"/>
              </a:spcAft>
              <a:buSzPct val="80000"/>
              <a:buFont typeface="Arial" pitchFamily="34" charset="0"/>
              <a:buNone/>
              <a:defRPr sz="6000" spc="-102" baseline="0">
                <a:solidFill>
                  <a:schemeClr val="tx1"/>
                </a:solidFill>
                <a:latin typeface="Segoe UI Light" pitchFamily="34" charset="0"/>
              </a:defRPr>
            </a:lvl1pPr>
            <a:lvl2pPr marL="3238" indent="0">
              <a:spcBef>
                <a:spcPts val="0"/>
              </a:spcBef>
              <a:buSzPct val="80000"/>
              <a:buFont typeface="Arial" pitchFamily="34" charset="0"/>
              <a:buNone/>
              <a:defRPr sz="2400" spc="-51" baseline="0">
                <a:solidFill>
                  <a:schemeClr val="tx1"/>
                </a:solidFill>
              </a:defRPr>
            </a:lvl2pPr>
            <a:lvl3pPr marL="1283940" indent="-41124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36902" indent="-352962">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80149" indent="-343247">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a:t>
            </a:r>
            <a:r>
              <a:rPr lang="en-US" dirty="0" smtClean="0"/>
              <a:t>styles</a:t>
            </a:r>
          </a:p>
        </p:txBody>
      </p:sp>
      <p:sp>
        <p:nvSpPr>
          <p:cNvPr id="4" name="Text Placeholder 3"/>
          <p:cNvSpPr>
            <a:spLocks noGrp="1"/>
          </p:cNvSpPr>
          <p:nvPr>
            <p:ph type="body" sz="quarter" idx="11" hasCustomPrompt="1"/>
          </p:nvPr>
        </p:nvSpPr>
        <p:spPr>
          <a:xfrm>
            <a:off x="5212715" y="2963862"/>
            <a:ext cx="6272212" cy="2590800"/>
          </a:xfrm>
        </p:spPr>
        <p:txBody>
          <a:bodyPr/>
          <a:lstStyle>
            <a:lvl1pPr>
              <a:defRPr sz="3200"/>
            </a:lvl1pPr>
            <a:lvl2pPr marL="342900" indent="-342900">
              <a:buFont typeface="Arial" panose="020B0604020202020204" pitchFamily="34" charset="0"/>
              <a:buChar char="•"/>
              <a:defRPr sz="2400"/>
            </a:lvl2pPr>
            <a:lvl3pPr>
              <a:defRPr sz="2000"/>
            </a:lvl3pPr>
            <a:lvl4pPr>
              <a:defRPr sz="1800"/>
            </a:lvl4pPr>
            <a:lvl5pPr>
              <a:defRPr sz="1600"/>
            </a:lvl5pPr>
          </a:lstStyle>
          <a:p>
            <a:pPr lvl="1"/>
            <a:r>
              <a:rPr lang="en-US" dirty="0" smtClean="0"/>
              <a:t>Second level</a:t>
            </a:r>
            <a:endParaRPr lang="en-US" dirty="0"/>
          </a:p>
        </p:txBody>
      </p:sp>
    </p:spTree>
    <p:extLst>
      <p:ext uri="{BB962C8B-B14F-4D97-AF65-F5344CB8AC3E}">
        <p14:creationId xmlns:p14="http://schemas.microsoft.com/office/powerpoint/2010/main" val="292350352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sp>
        <p:nvSpPr>
          <p:cNvPr id="12" name="Rectangle 11"/>
          <p:cNvSpPr/>
          <p:nvPr userDrawn="1"/>
        </p:nvSpPr>
        <p:spPr bwMode="auto">
          <a:xfrm>
            <a:off x="2299595" y="2504109"/>
            <a:ext cx="10136880" cy="2146739"/>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59562" tIns="46628" rIns="93256" bIns="46628" numCol="1" rtlCol="0" anchor="ctr" anchorCtr="0" compatLnSpc="1">
            <a:prstTxWarp prst="textNoShape">
              <a:avLst/>
            </a:prstTxWarp>
          </a:bodyPr>
          <a:lstStyle/>
          <a:p>
            <a:pPr defTabSz="932290" fontAlgn="base">
              <a:spcBef>
                <a:spcPct val="0"/>
              </a:spcBef>
              <a:spcAft>
                <a:spcPct val="0"/>
              </a:spcAft>
            </a:pPr>
            <a:endParaRPr lang="en-US" sz="6731"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1" y="2504108"/>
            <a:ext cx="2299595" cy="2146739"/>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32290" fontAlgn="base">
                <a:spcBef>
                  <a:spcPct val="0"/>
                </a:spcBef>
                <a:spcAft>
                  <a:spcPct val="0"/>
                </a:spcAft>
              </a:pPr>
              <a:r>
                <a:rPr lang="en-US" sz="2244"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
        <p:nvSpPr>
          <p:cNvPr id="4" name="Text Placeholder 3"/>
          <p:cNvSpPr>
            <a:spLocks noGrp="1"/>
          </p:cNvSpPr>
          <p:nvPr>
            <p:ph type="body" sz="quarter" idx="10"/>
          </p:nvPr>
        </p:nvSpPr>
        <p:spPr>
          <a:xfrm>
            <a:off x="2299594" y="2503488"/>
            <a:ext cx="9862244" cy="2147359"/>
          </a:xfrm>
        </p:spPr>
        <p:txBody>
          <a:bodyPr anchor="ctr"/>
          <a:lstStyle>
            <a:lvl1pPr algn="l">
              <a:defRPr sz="5400"/>
            </a:lvl1pPr>
          </a:lstStyle>
          <a:p>
            <a:pPr lvl="0"/>
            <a:r>
              <a:rPr lang="en-US" dirty="0" smtClean="0"/>
              <a:t>Click to edit Master text styles</a:t>
            </a:r>
          </a:p>
        </p:txBody>
      </p:sp>
    </p:spTree>
    <p:extLst>
      <p:ext uri="{BB962C8B-B14F-4D97-AF65-F5344CB8AC3E}">
        <p14:creationId xmlns:p14="http://schemas.microsoft.com/office/powerpoint/2010/main" val="63796751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B0F0"/>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360" r:id="rId16"/>
    <p:sldLayoutId id="2147484361" r:id="rId17"/>
    <p:sldLayoutId id="2147484362" r:id="rId18"/>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WINDOWS AZURE</a:t>
            </a:r>
            <a:endParaRPr lang="en-US" sz="9600" dirty="0"/>
          </a:p>
        </p:txBody>
      </p:sp>
      <p:sp>
        <p:nvSpPr>
          <p:cNvPr id="3" name="Subtitle 2"/>
          <p:cNvSpPr>
            <a:spLocks noGrp="1"/>
          </p:cNvSpPr>
          <p:nvPr>
            <p:ph type="subTitle" idx="1"/>
          </p:nvPr>
        </p:nvSpPr>
        <p:spPr/>
        <p:txBody>
          <a:bodyPr/>
          <a:lstStyle/>
          <a:p>
            <a:r>
              <a:rPr lang="en-US" dirty="0" smtClean="0"/>
              <a:t>Borys Korobeinikov</a:t>
            </a:r>
          </a:p>
          <a:p>
            <a:r>
              <a:rPr lang="en-US" sz="1800" dirty="0" err="1" smtClean="0"/>
              <a:t>SoftServe</a:t>
            </a:r>
            <a:endParaRPr lang="en-US" sz="1800" dirty="0" smtClean="0"/>
          </a:p>
          <a:p>
            <a:endParaRPr lang="en-US" dirty="0"/>
          </a:p>
          <a:p>
            <a:r>
              <a:rPr lang="en-US" dirty="0" smtClean="0"/>
              <a:t>email: korobeinikov@outlook.com</a:t>
            </a:r>
            <a:endParaRPr lang="en-US" dirty="0"/>
          </a:p>
        </p:txBody>
      </p:sp>
    </p:spTree>
    <p:extLst>
      <p:ext uri="{BB962C8B-B14F-4D97-AF65-F5344CB8AC3E}">
        <p14:creationId xmlns:p14="http://schemas.microsoft.com/office/powerpoint/2010/main" val="2631290086"/>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Virtual Machines</a:t>
            </a:r>
            <a:endParaRPr lang="en-US" dirty="0"/>
          </a:p>
        </p:txBody>
      </p:sp>
    </p:spTree>
    <p:extLst>
      <p:ext uri="{BB962C8B-B14F-4D97-AF65-F5344CB8AC3E}">
        <p14:creationId xmlns:p14="http://schemas.microsoft.com/office/powerpoint/2010/main" val="38865769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Mobile Services</a:t>
            </a:r>
            <a:endParaRPr lang="en-US" dirty="0"/>
          </a:p>
        </p:txBody>
      </p:sp>
      <p:sp>
        <p:nvSpPr>
          <p:cNvPr id="3" name="Text Placeholder 2"/>
          <p:cNvSpPr>
            <a:spLocks noGrp="1"/>
          </p:cNvSpPr>
          <p:nvPr>
            <p:ph type="body" sz="quarter" idx="11"/>
          </p:nvPr>
        </p:nvSpPr>
        <p:spPr>
          <a:xfrm>
            <a:off x="5212715" y="3192462"/>
            <a:ext cx="6272212" cy="2590800"/>
          </a:xfrm>
        </p:spPr>
        <p:txBody>
          <a:bodyPr/>
          <a:lstStyle/>
          <a:p>
            <a:pPr marL="460438" indent="-457200">
              <a:buFont typeface="Arial" panose="020B0604020202020204" pitchFamily="34" charset="0"/>
              <a:buChar char="•"/>
            </a:pPr>
            <a:r>
              <a:rPr lang="en-US" sz="2400" dirty="0">
                <a:solidFill>
                  <a:schemeClr val="tx1">
                    <a:alpha val="99000"/>
                  </a:schemeClr>
                </a:solidFill>
              </a:rPr>
              <a:t>Windows 8, Windows Phone, </a:t>
            </a:r>
            <a:r>
              <a:rPr lang="en-US" sz="2400" dirty="0" err="1">
                <a:solidFill>
                  <a:schemeClr val="tx1">
                    <a:alpha val="99000"/>
                  </a:schemeClr>
                </a:solidFill>
              </a:rPr>
              <a:t>iOS</a:t>
            </a:r>
            <a:endParaRPr lang="en-US" sz="2400" dirty="0">
              <a:solidFill>
                <a:schemeClr val="tx1">
                  <a:alpha val="99000"/>
                </a:schemeClr>
              </a:solidFill>
            </a:endParaRPr>
          </a:p>
          <a:p>
            <a:pPr marL="460438" indent="-457200">
              <a:buFont typeface="Arial" panose="020B0604020202020204" pitchFamily="34" charset="0"/>
              <a:buChar char="•"/>
            </a:pPr>
            <a:r>
              <a:rPr lang="en-US" sz="2400" dirty="0" smtClean="0">
                <a:solidFill>
                  <a:schemeClr val="tx1">
                    <a:alpha val="99000"/>
                  </a:schemeClr>
                </a:solidFill>
              </a:rPr>
              <a:t>Data, push notification, identity management</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0037" y="1363662"/>
            <a:ext cx="2834640" cy="4668820"/>
          </a:xfrm>
          <a:prstGeom prst="rect">
            <a:avLst/>
          </a:prstGeom>
        </p:spPr>
      </p:pic>
      <p:sp>
        <p:nvSpPr>
          <p:cNvPr id="5" name="Rectangle 4"/>
          <p:cNvSpPr/>
          <p:nvPr/>
        </p:nvSpPr>
        <p:spPr>
          <a:xfrm>
            <a:off x="5359717" y="2689207"/>
            <a:ext cx="2908168" cy="369332"/>
          </a:xfrm>
          <a:prstGeom prst="rect">
            <a:avLst/>
          </a:prstGeom>
        </p:spPr>
        <p:txBody>
          <a:bodyPr wrap="none">
            <a:spAutoFit/>
          </a:bodyPr>
          <a:lstStyle/>
          <a:p>
            <a:pPr marL="3238">
              <a:lnSpc>
                <a:spcPct val="100000"/>
              </a:lnSpc>
            </a:pPr>
            <a:r>
              <a:rPr lang="en-US" dirty="0">
                <a:latin typeface="+mj-lt"/>
                <a:cs typeface="Segoe UI Light" panose="020B0502040204020203" pitchFamily="34" charset="0"/>
              </a:rPr>
              <a:t>Easily build cloud back-ends</a:t>
            </a:r>
            <a:endParaRPr lang="en-US" dirty="0">
              <a:latin typeface="+mj-lt"/>
              <a:cs typeface="Segoe UI Light" panose="020B0502040204020203" pitchFamily="34" charset="0"/>
            </a:endParaRPr>
          </a:p>
        </p:txBody>
      </p:sp>
    </p:spTree>
    <p:extLst>
      <p:ext uri="{BB962C8B-B14F-4D97-AF65-F5344CB8AC3E}">
        <p14:creationId xmlns:p14="http://schemas.microsoft.com/office/powerpoint/2010/main" val="135494699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Mobile Services</a:t>
            </a:r>
            <a:endParaRPr lang="en-US" dirty="0"/>
          </a:p>
        </p:txBody>
      </p:sp>
    </p:spTree>
    <p:extLst>
      <p:ext uri="{BB962C8B-B14F-4D97-AF65-F5344CB8AC3E}">
        <p14:creationId xmlns:p14="http://schemas.microsoft.com/office/powerpoint/2010/main" val="258905948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Azure Store</a:t>
            </a:r>
            <a:endParaRPr lang="en-US" dirty="0"/>
          </a:p>
        </p:txBody>
      </p:sp>
      <p:sp>
        <p:nvSpPr>
          <p:cNvPr id="3" name="Text Placeholder 2"/>
          <p:cNvSpPr>
            <a:spLocks noGrp="1"/>
          </p:cNvSpPr>
          <p:nvPr>
            <p:ph type="body" sz="quarter" idx="11"/>
          </p:nvPr>
        </p:nvSpPr>
        <p:spPr/>
        <p:txBody>
          <a:bodyPr/>
          <a:lstStyle/>
          <a:p>
            <a:pPr marL="460438" indent="-457200">
              <a:lnSpc>
                <a:spcPct val="100000"/>
              </a:lnSpc>
              <a:buFont typeface="Arial" panose="020B0604020202020204" pitchFamily="34" charset="0"/>
              <a:buChar char="•"/>
            </a:pPr>
            <a:r>
              <a:rPr lang="en-US" sz="2400" dirty="0">
                <a:solidFill>
                  <a:schemeClr val="tx1"/>
                </a:solidFill>
              </a:rPr>
              <a:t>Easily try and purchase</a:t>
            </a:r>
          </a:p>
          <a:p>
            <a:pPr marL="460438" indent="-457200">
              <a:lnSpc>
                <a:spcPct val="100000"/>
              </a:lnSpc>
              <a:buFont typeface="Arial" panose="020B0604020202020204" pitchFamily="34" charset="0"/>
              <a:buChar char="•"/>
            </a:pPr>
            <a:r>
              <a:rPr lang="en-US" sz="2400" dirty="0">
                <a:solidFill>
                  <a:schemeClr val="tx1"/>
                </a:solidFill>
              </a:rPr>
              <a:t>Billing integrated within your Azure bill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037" y="2125662"/>
            <a:ext cx="2834640" cy="2834640"/>
          </a:xfrm>
          <a:prstGeom prst="rect">
            <a:avLst/>
          </a:prstGeom>
        </p:spPr>
      </p:pic>
    </p:spTree>
    <p:extLst>
      <p:ext uri="{BB962C8B-B14F-4D97-AF65-F5344CB8AC3E}">
        <p14:creationId xmlns:p14="http://schemas.microsoft.com/office/powerpoint/2010/main" val="12898900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Developing</a:t>
            </a:r>
            <a:endParaRPr lang="en-US"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dirty="0" smtClean="0"/>
              <a:t>Scale-out not Scale-up</a:t>
            </a:r>
          </a:p>
          <a:p>
            <a:pPr marL="457200" indent="-457200">
              <a:buFont typeface="Arial" panose="020B0604020202020204" pitchFamily="34" charset="0"/>
              <a:buChar char="•"/>
            </a:pPr>
            <a:r>
              <a:rPr lang="en-US" dirty="0" smtClean="0"/>
              <a:t>Handle </a:t>
            </a:r>
            <a:r>
              <a:rPr lang="en-US" dirty="0"/>
              <a:t>failure </a:t>
            </a:r>
            <a:r>
              <a:rPr lang="en-US" dirty="0" smtClean="0"/>
              <a:t>gracefully</a:t>
            </a:r>
          </a:p>
          <a:p>
            <a:pPr marL="457200" indent="-457200">
              <a:buFont typeface="Arial" panose="020B0604020202020204" pitchFamily="34" charset="0"/>
              <a:buChar char="•"/>
            </a:pPr>
            <a:r>
              <a:rPr lang="en-US" dirty="0"/>
              <a:t>Azure </a:t>
            </a:r>
            <a:r>
              <a:rPr lang="en-US" dirty="0" smtClean="0"/>
              <a:t>Diagnostics</a:t>
            </a:r>
          </a:p>
          <a:p>
            <a:pPr marL="457200" indent="-457200">
              <a:buFont typeface="Arial" panose="020B0604020202020204" pitchFamily="34" charset="0"/>
              <a:buChar char="•"/>
            </a:pPr>
            <a:r>
              <a:rPr lang="en-US" dirty="0" smtClean="0"/>
              <a:t>Auto scaling</a:t>
            </a:r>
          </a:p>
          <a:p>
            <a:pPr marL="457200" indent="-457200">
              <a:buFont typeface="Arial" panose="020B0604020202020204" pitchFamily="34" charset="0"/>
              <a:buChar char="•"/>
            </a:pPr>
            <a:endParaRPr lang="en-US" dirty="0"/>
          </a:p>
        </p:txBody>
      </p:sp>
      <p:grpSp>
        <p:nvGrpSpPr>
          <p:cNvPr id="4" name="Group 3"/>
          <p:cNvGrpSpPr/>
          <p:nvPr/>
        </p:nvGrpSpPr>
        <p:grpSpPr>
          <a:xfrm>
            <a:off x="2027237" y="2506662"/>
            <a:ext cx="2607624" cy="2247949"/>
            <a:chOff x="328301" y="3881331"/>
            <a:chExt cx="722921" cy="623207"/>
          </a:xfrm>
          <a:solidFill>
            <a:srgbClr val="92D050"/>
          </a:solidFill>
        </p:grpSpPr>
        <p:sp>
          <p:nvSpPr>
            <p:cNvPr id="5" name="Hexagon 4"/>
            <p:cNvSpPr/>
            <p:nvPr/>
          </p:nvSpPr>
          <p:spPr bwMode="auto">
            <a:xfrm rot="19780699">
              <a:off x="328301" y="3881331"/>
              <a:ext cx="722921" cy="623207"/>
            </a:xfrm>
            <a:prstGeom prst="hexagon">
              <a:avLst>
                <a:gd name="adj" fmla="val 28905"/>
                <a:gd name="vf" fmla="val 11547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298" y="4066827"/>
              <a:ext cx="314925" cy="284870"/>
            </a:xfrm>
            <a:prstGeom prst="rect">
              <a:avLst/>
            </a:prstGeom>
            <a:grpFill/>
          </p:spPr>
        </p:pic>
      </p:grpSp>
    </p:spTree>
    <p:extLst>
      <p:ext uri="{BB962C8B-B14F-4D97-AF65-F5344CB8AC3E}">
        <p14:creationId xmlns:p14="http://schemas.microsoft.com/office/powerpoint/2010/main" val="52106580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0B0F0"/>
        </a:solidFill>
        <a:effectLst/>
      </p:bgPr>
    </p:bg>
    <p:spTree>
      <p:nvGrpSpPr>
        <p:cNvPr id="1" name=""/>
        <p:cNvGrpSpPr/>
        <p:nvPr/>
      </p:nvGrpSpPr>
      <p:grpSpPr>
        <a:xfrm>
          <a:off x="0" y="0"/>
          <a:ext cx="0" cy="0"/>
          <a:chOff x="0" y="0"/>
          <a:chExt cx="0" cy="0"/>
        </a:xfrm>
      </p:grpSpPr>
      <p:sp>
        <p:nvSpPr>
          <p:cNvPr id="7" name="Rectangle 6"/>
          <p:cNvSpPr/>
          <p:nvPr/>
        </p:nvSpPr>
        <p:spPr>
          <a:xfrm>
            <a:off x="2834725" y="2990524"/>
            <a:ext cx="8171339" cy="923330"/>
          </a:xfrm>
          <a:prstGeom prst="rect">
            <a:avLst/>
          </a:prstGeom>
        </p:spPr>
        <p:txBody>
          <a:bodyPr wrap="none">
            <a:spAutoFit/>
          </a:bodyPr>
          <a:lstStyle/>
          <a:p>
            <a:r>
              <a:rPr lang="en-US" sz="5400" dirty="0"/>
              <a:t>http://WindowsAzure.com</a:t>
            </a:r>
            <a:endParaRPr lang="en-US" sz="5400" dirty="0"/>
          </a:p>
        </p:txBody>
      </p:sp>
      <p:sp>
        <p:nvSpPr>
          <p:cNvPr id="2" name="Rectangle 1"/>
          <p:cNvSpPr/>
          <p:nvPr/>
        </p:nvSpPr>
        <p:spPr bwMode="auto">
          <a:xfrm>
            <a:off x="-1" y="2487788"/>
            <a:ext cx="2332037" cy="213360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p:cNvSpPr txBox="1"/>
          <p:nvPr/>
        </p:nvSpPr>
        <p:spPr>
          <a:xfrm>
            <a:off x="99217" y="3092923"/>
            <a:ext cx="2133600" cy="923330"/>
          </a:xfrm>
          <a:prstGeom prst="rect">
            <a:avLst/>
          </a:prstGeom>
          <a:noFill/>
        </p:spPr>
        <p:txBody>
          <a:bodyPr wrap="square" rtlCol="0">
            <a:spAutoFit/>
          </a:bodyPr>
          <a:lstStyle/>
          <a:p>
            <a:pPr algn="ctr"/>
            <a:r>
              <a:rPr lang="en-US" sz="5400" dirty="0" smtClean="0"/>
              <a:t>Q &amp; A</a:t>
            </a:r>
          </a:p>
        </p:txBody>
      </p:sp>
    </p:spTree>
    <p:extLst>
      <p:ext uri="{BB962C8B-B14F-4D97-AF65-F5344CB8AC3E}">
        <p14:creationId xmlns:p14="http://schemas.microsoft.com/office/powerpoint/2010/main" val="329978410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678490" y="2660186"/>
            <a:ext cx="4858929" cy="1526814"/>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pPr algn="r"/>
            <a:r>
              <a:rPr lang="en-US" dirty="0" smtClean="0">
                <a:solidFill>
                  <a:schemeClr val="tx1"/>
                </a:solidFill>
              </a:rPr>
              <a:t>application</a:t>
            </a:r>
            <a:br>
              <a:rPr lang="en-US" dirty="0" smtClean="0">
                <a:solidFill>
                  <a:schemeClr val="tx1"/>
                </a:solidFill>
              </a:rPr>
            </a:br>
            <a:r>
              <a:rPr lang="en-US" dirty="0" smtClean="0">
                <a:solidFill>
                  <a:schemeClr val="tx1"/>
                </a:solidFill>
              </a:rPr>
              <a:t>building blocks</a:t>
            </a:r>
            <a:endParaRPr lang="en-US" dirty="0">
              <a:solidFill>
                <a:schemeClr val="tx1"/>
              </a:solidFill>
            </a:endParaRPr>
          </a:p>
        </p:txBody>
      </p:sp>
      <p:grpSp>
        <p:nvGrpSpPr>
          <p:cNvPr id="3" name="Group 2"/>
          <p:cNvGrpSpPr/>
          <p:nvPr/>
        </p:nvGrpSpPr>
        <p:grpSpPr>
          <a:xfrm>
            <a:off x="5789865" y="635113"/>
            <a:ext cx="1934313" cy="1807931"/>
            <a:chOff x="5665775" y="2466267"/>
            <a:chExt cx="1896557" cy="1772642"/>
          </a:xfrm>
        </p:grpSpPr>
        <p:sp>
          <p:nvSpPr>
            <p:cNvPr id="4" name="Rectangle 3"/>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storage</a:t>
              </a:r>
            </a:p>
          </p:txBody>
        </p:sp>
        <p:pic>
          <p:nvPicPr>
            <p:cNvPr id="5"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1774769" y="635113"/>
            <a:ext cx="1934313" cy="1807931"/>
            <a:chOff x="1685919" y="596839"/>
            <a:chExt cx="1896557" cy="1772642"/>
          </a:xfrm>
        </p:grpSpPr>
        <p:sp>
          <p:nvSpPr>
            <p:cNvPr id="7" name="Rectangle 6"/>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big data</a:t>
              </a:r>
            </a:p>
          </p:txBody>
        </p:sp>
        <p:pic>
          <p:nvPicPr>
            <p:cNvPr id="8"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p:cNvGrpSpPr/>
          <p:nvPr/>
        </p:nvGrpSpPr>
        <p:grpSpPr>
          <a:xfrm>
            <a:off x="5789433" y="2517095"/>
            <a:ext cx="1934313" cy="1807931"/>
            <a:chOff x="3671322" y="4341709"/>
            <a:chExt cx="1896557" cy="1772642"/>
          </a:xfrm>
        </p:grpSpPr>
        <p:sp>
          <p:nvSpPr>
            <p:cNvPr id="10" name="Rectangle 9"/>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caching</a:t>
              </a:r>
            </a:p>
          </p:txBody>
        </p:sp>
        <p:pic>
          <p:nvPicPr>
            <p:cNvPr id="11"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5789434" y="4401747"/>
            <a:ext cx="1934313" cy="1807931"/>
            <a:chOff x="5656726" y="4341709"/>
            <a:chExt cx="1896557" cy="1772642"/>
          </a:xfrm>
        </p:grpSpPr>
        <p:sp>
          <p:nvSpPr>
            <p:cNvPr id="13" name="Rectangle 12"/>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CDN</a:t>
              </a:r>
            </a:p>
          </p:txBody>
        </p:sp>
        <p:pic>
          <p:nvPicPr>
            <p:cNvPr id="14"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3782102" y="635113"/>
            <a:ext cx="1934313" cy="1807931"/>
            <a:chOff x="3671323" y="596839"/>
            <a:chExt cx="1896557" cy="1772642"/>
          </a:xfrm>
        </p:grpSpPr>
        <p:sp>
          <p:nvSpPr>
            <p:cNvPr id="16" name="Rectangle 15"/>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database</a:t>
              </a:r>
            </a:p>
          </p:txBody>
        </p:sp>
        <p:pic>
          <p:nvPicPr>
            <p:cNvPr id="17"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p:cNvGrpSpPr/>
          <p:nvPr/>
        </p:nvGrpSpPr>
        <p:grpSpPr>
          <a:xfrm>
            <a:off x="9822556" y="2517095"/>
            <a:ext cx="1934313" cy="1807931"/>
            <a:chOff x="9645631" y="2476591"/>
            <a:chExt cx="1896557" cy="1772642"/>
          </a:xfrm>
          <a:solidFill>
            <a:srgbClr val="92D050"/>
          </a:solidFill>
        </p:grpSpPr>
        <p:sp>
          <p:nvSpPr>
            <p:cNvPr id="19" name="Rectangle 18"/>
            <p:cNvSpPr/>
            <p:nvPr/>
          </p:nvSpPr>
          <p:spPr bwMode="auto">
            <a:xfrm>
              <a:off x="9645631" y="2476591"/>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identity</a:t>
              </a:r>
            </a:p>
          </p:txBody>
        </p:sp>
        <p:pic>
          <p:nvPicPr>
            <p:cNvPr id="20"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68165" y="2705562"/>
              <a:ext cx="851488" cy="851488"/>
            </a:xfrm>
            <a:prstGeom prst="rect">
              <a:avLst/>
            </a:prstGeom>
            <a:grpFill/>
            <a:extLst/>
          </p:spPr>
        </p:pic>
      </p:grpSp>
      <p:grpSp>
        <p:nvGrpSpPr>
          <p:cNvPr id="21" name="Group 20"/>
          <p:cNvGrpSpPr/>
          <p:nvPr/>
        </p:nvGrpSpPr>
        <p:grpSpPr>
          <a:xfrm>
            <a:off x="3782102" y="4401747"/>
            <a:ext cx="1934313" cy="1807931"/>
            <a:chOff x="5665775" y="596839"/>
            <a:chExt cx="1896557" cy="1772642"/>
          </a:xfrm>
          <a:solidFill>
            <a:srgbClr val="92D050"/>
          </a:solidFill>
        </p:grpSpPr>
        <p:sp>
          <p:nvSpPr>
            <p:cNvPr id="22" name="Rectangle 21"/>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media</a:t>
              </a:r>
            </a:p>
          </p:txBody>
        </p:sp>
        <p:pic>
          <p:nvPicPr>
            <p:cNvPr id="23"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24" name="Group 23"/>
          <p:cNvGrpSpPr/>
          <p:nvPr/>
        </p:nvGrpSpPr>
        <p:grpSpPr>
          <a:xfrm>
            <a:off x="7805995" y="2515363"/>
            <a:ext cx="1934313" cy="1807931"/>
            <a:chOff x="7651179" y="2466267"/>
            <a:chExt cx="1896557" cy="1772642"/>
          </a:xfrm>
        </p:grpSpPr>
        <p:sp>
          <p:nvSpPr>
            <p:cNvPr id="25" name="Rectangle 24"/>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messaging</a:t>
              </a:r>
            </a:p>
          </p:txBody>
        </p:sp>
        <p:pic>
          <p:nvPicPr>
            <p:cNvPr id="26"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7805994" y="4401747"/>
            <a:ext cx="1934313" cy="1807931"/>
            <a:chOff x="7651178" y="4341709"/>
            <a:chExt cx="1896557" cy="1772642"/>
          </a:xfrm>
        </p:grpSpPr>
        <p:sp>
          <p:nvSpPr>
            <p:cNvPr id="28" name="Rectangle 27"/>
            <p:cNvSpPr/>
            <p:nvPr/>
          </p:nvSpPr>
          <p:spPr bwMode="auto">
            <a:xfrm>
              <a:off x="7651178"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networking</a:t>
              </a:r>
            </a:p>
          </p:txBody>
        </p:sp>
        <p:pic>
          <p:nvPicPr>
            <p:cNvPr id="29" name="Picture 10" descr="C:\Users\Jonahs\Dropbox\Projects SCOTT\MEET Windows Azure\source\Background\tile-icon-network.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73712"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p:cNvGrpSpPr/>
          <p:nvPr/>
        </p:nvGrpSpPr>
        <p:grpSpPr>
          <a:xfrm>
            <a:off x="7814335" y="635113"/>
            <a:ext cx="1934313" cy="1807931"/>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932290" fontAlgn="base">
                <a:spcBef>
                  <a:spcPct val="0"/>
                </a:spcBef>
                <a:spcAft>
                  <a:spcPct val="0"/>
                </a:spcAft>
              </a:pPr>
              <a:r>
                <a:rPr lang="en-US" sz="2448" dirty="0">
                  <a:gradFill>
                    <a:gsLst>
                      <a:gs pos="0">
                        <a:srgbClr val="FFFFFF"/>
                      </a:gs>
                      <a:gs pos="100000">
                        <a:srgbClr val="FFFFFF"/>
                      </a:gs>
                    </a:gsLst>
                    <a:lin ang="5400000" scaled="0"/>
                  </a:gradFill>
                </a:rPr>
                <a:t>traffic</a:t>
              </a:r>
            </a:p>
          </p:txBody>
        </p:sp>
        <p:pic>
          <p:nvPicPr>
            <p:cNvPr id="32" name="Picture 2"/>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9835126" y="635113"/>
            <a:ext cx="1934313" cy="1807931"/>
            <a:chOff x="9640703" y="622717"/>
            <a:chExt cx="1896557" cy="1772642"/>
          </a:xfrm>
        </p:grpSpPr>
        <p:sp>
          <p:nvSpPr>
            <p:cNvPr id="34" name="Rectangle 33"/>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6521" tIns="93260" rIns="93256" bIns="186521" numCol="1" rtlCol="0" anchor="b" anchorCtr="0" compatLnSpc="1">
              <a:prstTxWarp prst="textNoShape">
                <a:avLst/>
              </a:prstTxWarp>
            </a:bodyPr>
            <a:lstStyle/>
            <a:p>
              <a:pPr algn="ctr" defTabSz="1243245">
                <a:tabLst>
                  <a:tab pos="1110697" algn="l"/>
                </a:tabLst>
              </a:pPr>
              <a:r>
                <a:rPr lang="en-US" altLang="ja-JP" sz="2040" dirty="0">
                  <a:solidFill>
                    <a:srgbClr val="FFFFFF"/>
                  </a:solidFill>
                  <a:ea typeface="メイリオ" pitchFamily="50" charset="-128"/>
                  <a:cs typeface="Segoe UI Light" panose="020B0502040204020203" pitchFamily="34" charset="0"/>
                </a:rPr>
                <a:t>cloud services</a:t>
              </a:r>
              <a:endParaRPr lang="en-US" sz="2040" dirty="0">
                <a:solidFill>
                  <a:srgbClr val="FFFFFF"/>
                </a:solidFill>
                <a:ea typeface="メイリオ" pitchFamily="50" charset="-128"/>
                <a:cs typeface="Segoe UI Light" panose="020B0502040204020203" pitchFamily="34" charset="0"/>
              </a:endParaRPr>
            </a:p>
          </p:txBody>
        </p:sp>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Tree>
    <p:extLst>
      <p:ext uri="{BB962C8B-B14F-4D97-AF65-F5344CB8AC3E}">
        <p14:creationId xmlns:p14="http://schemas.microsoft.com/office/powerpoint/2010/main" val="3798014315"/>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10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15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2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3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4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45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55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mph" presetSubtype="0" nodeType="clickEffect">
                                  <p:stCondLst>
                                    <p:cond delay="0"/>
                                  </p:stCondLst>
                                  <p:childTnLst>
                                    <p:set>
                                      <p:cBhvr rctx="PPT">
                                        <p:cTn id="38" dur="indefinite"/>
                                        <p:tgtEl>
                                          <p:spTgt spid="3"/>
                                        </p:tgtEl>
                                        <p:attrNameLst>
                                          <p:attrName>style.opacity</p:attrName>
                                        </p:attrNameLst>
                                      </p:cBhvr>
                                      <p:to>
                                        <p:strVal val="0.25"/>
                                      </p:to>
                                    </p:set>
                                    <p:animEffect filter="image" prLst="opacity: 0.25">
                                      <p:cBhvr rctx="IE">
                                        <p:cTn id="39" dur="indefinite"/>
                                        <p:tgtEl>
                                          <p:spTgt spid="3"/>
                                        </p:tgtEl>
                                      </p:cBhvr>
                                    </p:animEffect>
                                  </p:childTnLst>
                                </p:cTn>
                              </p:par>
                              <p:par>
                                <p:cTn id="40" presetID="9" presetClass="emph" presetSubtype="0" nodeType="withEffect">
                                  <p:stCondLst>
                                    <p:cond delay="0"/>
                                  </p:stCondLst>
                                  <p:childTnLst>
                                    <p:set>
                                      <p:cBhvr rctx="PPT">
                                        <p:cTn id="41" dur="indefinite"/>
                                        <p:tgtEl>
                                          <p:spTgt spid="24"/>
                                        </p:tgtEl>
                                        <p:attrNameLst>
                                          <p:attrName>style.opacity</p:attrName>
                                        </p:attrNameLst>
                                      </p:cBhvr>
                                      <p:to>
                                        <p:strVal val="0.25"/>
                                      </p:to>
                                    </p:set>
                                    <p:animEffect filter="image" prLst="opacity: 0.25">
                                      <p:cBhvr rctx="IE">
                                        <p:cTn id="42" dur="indefinite"/>
                                        <p:tgtEl>
                                          <p:spTgt spid="24"/>
                                        </p:tgtEl>
                                      </p:cBhvr>
                                    </p:animEffect>
                                  </p:childTnLst>
                                </p:cTn>
                              </p:par>
                              <p:par>
                                <p:cTn id="43" presetID="9" presetClass="emph" presetSubtype="0" nodeType="withEffect">
                                  <p:stCondLst>
                                    <p:cond delay="0"/>
                                  </p:stCondLst>
                                  <p:childTnLst>
                                    <p:set>
                                      <p:cBhvr rctx="PPT">
                                        <p:cTn id="44" dur="indefinite"/>
                                        <p:tgtEl>
                                          <p:spTgt spid="18"/>
                                        </p:tgtEl>
                                        <p:attrNameLst>
                                          <p:attrName>style.opacity</p:attrName>
                                        </p:attrNameLst>
                                      </p:cBhvr>
                                      <p:to>
                                        <p:strVal val="0.25"/>
                                      </p:to>
                                    </p:set>
                                    <p:animEffect filter="image" prLst="opacity: 0.25">
                                      <p:cBhvr rctx="IE">
                                        <p:cTn id="45" dur="indefinite"/>
                                        <p:tgtEl>
                                          <p:spTgt spid="18"/>
                                        </p:tgtEl>
                                      </p:cBhvr>
                                    </p:animEffect>
                                  </p:childTnLst>
                                </p:cTn>
                              </p:par>
                              <p:par>
                                <p:cTn id="46" presetID="9" presetClass="emph" presetSubtype="0" nodeType="withEffect">
                                  <p:stCondLst>
                                    <p:cond delay="0"/>
                                  </p:stCondLst>
                                  <p:childTnLst>
                                    <p:set>
                                      <p:cBhvr rctx="PPT">
                                        <p:cTn id="47" dur="indefinite"/>
                                        <p:tgtEl>
                                          <p:spTgt spid="12"/>
                                        </p:tgtEl>
                                        <p:attrNameLst>
                                          <p:attrName>style.opacity</p:attrName>
                                        </p:attrNameLst>
                                      </p:cBhvr>
                                      <p:to>
                                        <p:strVal val="0.25"/>
                                      </p:to>
                                    </p:set>
                                    <p:animEffect filter="image" prLst="opacity: 0.25">
                                      <p:cBhvr rctx="IE">
                                        <p:cTn id="48" dur="indefinite"/>
                                        <p:tgtEl>
                                          <p:spTgt spid="12"/>
                                        </p:tgtEl>
                                      </p:cBhvr>
                                    </p:animEffect>
                                  </p:childTnLst>
                                </p:cTn>
                              </p:par>
                              <p:par>
                                <p:cTn id="49" presetID="9" presetClass="emph" presetSubtype="0" nodeType="withEffect">
                                  <p:stCondLst>
                                    <p:cond delay="0"/>
                                  </p:stCondLst>
                                  <p:childTnLst>
                                    <p:set>
                                      <p:cBhvr rctx="PPT">
                                        <p:cTn id="50" dur="indefinite"/>
                                        <p:tgtEl>
                                          <p:spTgt spid="21"/>
                                        </p:tgtEl>
                                        <p:attrNameLst>
                                          <p:attrName>style.opacity</p:attrName>
                                        </p:attrNameLst>
                                      </p:cBhvr>
                                      <p:to>
                                        <p:strVal val="0.25"/>
                                      </p:to>
                                    </p:set>
                                    <p:animEffect filter="image" prLst="opacity: 0.25">
                                      <p:cBhvr rctx="IE">
                                        <p:cTn id="51" dur="indefinite"/>
                                        <p:tgtEl>
                                          <p:spTgt spid="21"/>
                                        </p:tgtEl>
                                      </p:cBhvr>
                                    </p:animEffect>
                                  </p:childTnLst>
                                </p:cTn>
                              </p:par>
                              <p:par>
                                <p:cTn id="52" presetID="9" presetClass="emph" presetSubtype="0" nodeType="withEffect">
                                  <p:stCondLst>
                                    <p:cond delay="0"/>
                                  </p:stCondLst>
                                  <p:childTnLst>
                                    <p:set>
                                      <p:cBhvr rctx="PPT">
                                        <p:cTn id="53" dur="indefinite"/>
                                        <p:tgtEl>
                                          <p:spTgt spid="27"/>
                                        </p:tgtEl>
                                        <p:attrNameLst>
                                          <p:attrName>style.opacity</p:attrName>
                                        </p:attrNameLst>
                                      </p:cBhvr>
                                      <p:to>
                                        <p:strVal val="0.25"/>
                                      </p:to>
                                    </p:set>
                                    <p:animEffect filter="image" prLst="opacity: 0.25">
                                      <p:cBhvr rctx="IE">
                                        <p:cTn id="54" dur="indefinite"/>
                                        <p:tgtEl>
                                          <p:spTgt spid="27"/>
                                        </p:tgtEl>
                                      </p:cBhvr>
                                    </p:animEffect>
                                  </p:childTnLst>
                                </p:cTn>
                              </p:par>
                              <p:par>
                                <p:cTn id="55" presetID="9" presetClass="emph" presetSubtype="0" nodeType="withEffect">
                                  <p:stCondLst>
                                    <p:cond delay="0"/>
                                  </p:stCondLst>
                                  <p:childTnLst>
                                    <p:set>
                                      <p:cBhvr rctx="PPT">
                                        <p:cTn id="56" dur="indefinite"/>
                                        <p:tgtEl>
                                          <p:spTgt spid="9"/>
                                        </p:tgtEl>
                                        <p:attrNameLst>
                                          <p:attrName>style.opacity</p:attrName>
                                        </p:attrNameLst>
                                      </p:cBhvr>
                                      <p:to>
                                        <p:strVal val="0.25"/>
                                      </p:to>
                                    </p:set>
                                    <p:animEffect filter="image" prLst="opacity: 0.25">
                                      <p:cBhvr rctx="IE">
                                        <p:cTn id="57" dur="indefinite"/>
                                        <p:tgtEl>
                                          <p:spTgt spid="9"/>
                                        </p:tgtEl>
                                      </p:cBhvr>
                                    </p:animEffect>
                                  </p:childTnLst>
                                </p:cTn>
                              </p:par>
                              <p:par>
                                <p:cTn id="58" presetID="9" presetClass="emph" presetSubtype="0" nodeType="withEffect">
                                  <p:stCondLst>
                                    <p:cond delay="0"/>
                                  </p:stCondLst>
                                  <p:childTnLst>
                                    <p:set>
                                      <p:cBhvr rctx="PPT">
                                        <p:cTn id="59" dur="indefinite"/>
                                        <p:tgtEl>
                                          <p:spTgt spid="6"/>
                                        </p:tgtEl>
                                        <p:attrNameLst>
                                          <p:attrName>style.opacity</p:attrName>
                                        </p:attrNameLst>
                                      </p:cBhvr>
                                      <p:to>
                                        <p:strVal val="0.25"/>
                                      </p:to>
                                    </p:set>
                                    <p:animEffect filter="image" prLst="opacity: 0.25">
                                      <p:cBhvr rctx="IE">
                                        <p:cTn id="60" dur="indefinite"/>
                                        <p:tgtEl>
                                          <p:spTgt spid="6"/>
                                        </p:tgtEl>
                                      </p:cBhvr>
                                    </p:animEffect>
                                  </p:childTnLst>
                                </p:cTn>
                              </p:par>
                              <p:par>
                                <p:cTn id="61" presetID="9" presetClass="emph" presetSubtype="0" nodeType="withEffect">
                                  <p:stCondLst>
                                    <p:cond delay="0"/>
                                  </p:stCondLst>
                                  <p:childTnLst>
                                    <p:set>
                                      <p:cBhvr rctx="PPT">
                                        <p:cTn id="62" dur="indefinite"/>
                                        <p:tgtEl>
                                          <p:spTgt spid="30"/>
                                        </p:tgtEl>
                                        <p:attrNameLst>
                                          <p:attrName>style.opacity</p:attrName>
                                        </p:attrNameLst>
                                      </p:cBhvr>
                                      <p:to>
                                        <p:strVal val="0.25"/>
                                      </p:to>
                                    </p:set>
                                    <p:animEffect filter="image" prLst="opacity: 0.25">
                                      <p:cBhvr rctx="IE">
                                        <p:cTn id="63" dur="indefinite"/>
                                        <p:tgtEl>
                                          <p:spTgt spid="30"/>
                                        </p:tgtEl>
                                      </p:cBhvr>
                                    </p:animEffect>
                                  </p:childTnLst>
                                </p:cTn>
                              </p:par>
                              <p:par>
                                <p:cTn id="64" presetID="9" presetClass="emph" presetSubtype="0" nodeType="withEffect">
                                  <p:stCondLst>
                                    <p:cond delay="0"/>
                                  </p:stCondLst>
                                  <p:childTnLst>
                                    <p:set>
                                      <p:cBhvr rctx="PPT">
                                        <p:cTn id="65" dur="indefinite"/>
                                        <p:tgtEl>
                                          <p:spTgt spid="33"/>
                                        </p:tgtEl>
                                        <p:attrNameLst>
                                          <p:attrName>style.opacity</p:attrName>
                                        </p:attrNameLst>
                                      </p:cBhvr>
                                      <p:to>
                                        <p:strVal val="0.25"/>
                                      </p:to>
                                    </p:set>
                                    <p:animEffect filter="image" prLst="opacity: 0.25">
                                      <p:cBhvr rctx="IE">
                                        <p:cTn id="66" dur="indefinite"/>
                                        <p:tgtEl>
                                          <p:spTgt spid="33"/>
                                        </p:tgtEl>
                                      </p:cBhvr>
                                    </p:animEffect>
                                  </p:childTnLst>
                                </p:cTn>
                              </p:par>
                              <p:par>
                                <p:cTn id="67" presetID="9" presetClass="emph" presetSubtype="0" nodeType="withEffect">
                                  <p:stCondLst>
                                    <p:cond delay="0"/>
                                  </p:stCondLst>
                                  <p:childTnLst>
                                    <p:set>
                                      <p:cBhvr rctx="PPT">
                                        <p:cTn id="68" dur="indefinite"/>
                                        <p:tgtEl>
                                          <p:spTgt spid="15"/>
                                        </p:tgtEl>
                                        <p:attrNameLst>
                                          <p:attrName>style.opacity</p:attrName>
                                        </p:attrNameLst>
                                      </p:cBhvr>
                                      <p:to>
                                        <p:strVal val="0.25"/>
                                      </p:to>
                                    </p:set>
                                    <p:animEffect filter="image" prLst="opacity: 0.25">
                                      <p:cBhvr rctx="IE">
                                        <p:cTn id="69" dur="indefinite"/>
                                        <p:tgtEl>
                                          <p:spTgt spid="15"/>
                                        </p:tgtEl>
                                      </p:cBhvr>
                                    </p:animEffect>
                                  </p:childTnLst>
                                </p:cTn>
                              </p:par>
                              <p:par>
                                <p:cTn id="70" presetID="9" presetClass="emph" presetSubtype="0" nodeType="withEffect">
                                  <p:stCondLst>
                                    <p:cond delay="0"/>
                                  </p:stCondLst>
                                  <p:childTnLst>
                                    <p:set>
                                      <p:cBhvr rctx="PPT">
                                        <p:cTn id="71" dur="indefinite"/>
                                        <p:tgtEl>
                                          <p:spTgt spid="15"/>
                                        </p:tgtEl>
                                        <p:attrNameLst>
                                          <p:attrName>style.opacity</p:attrName>
                                        </p:attrNameLst>
                                      </p:cBhvr>
                                      <p:to>
                                        <p:strVal val="1"/>
                                      </p:to>
                                    </p:set>
                                    <p:animEffect filter="image" prLst="opacity: 1">
                                      <p:cBhvr rctx="IE">
                                        <p:cTn id="72" dur="indefinite"/>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3"/>
                                        </p:tgtEl>
                                        <p:attrNameLst>
                                          <p:attrName>style.opacity</p:attrName>
                                        </p:attrNameLst>
                                      </p:cBhvr>
                                      <p:to>
                                        <p:strVal val="1"/>
                                      </p:to>
                                    </p:set>
                                    <p:animEffect filter="image" prLst="opacity: 1">
                                      <p:cBhvr rctx="IE">
                                        <p:cTn id="77" dur="indefinite"/>
                                        <p:tgtEl>
                                          <p:spTgt spid="3"/>
                                        </p:tgtEl>
                                      </p:cBhvr>
                                    </p:animEffect>
                                  </p:childTnLst>
                                </p:cTn>
                              </p:par>
                              <p:par>
                                <p:cTn id="78" presetID="9" presetClass="emph" presetSubtype="0" nodeType="withEffect">
                                  <p:stCondLst>
                                    <p:cond delay="0"/>
                                  </p:stCondLst>
                                  <p:childTnLst>
                                    <p:set>
                                      <p:cBhvr rctx="PPT">
                                        <p:cTn id="79" dur="indefinite"/>
                                        <p:tgtEl>
                                          <p:spTgt spid="15"/>
                                        </p:tgtEl>
                                        <p:attrNameLst>
                                          <p:attrName>style.opacity</p:attrName>
                                        </p:attrNameLst>
                                      </p:cBhvr>
                                      <p:to>
                                        <p:strVal val="0.25"/>
                                      </p:to>
                                    </p:set>
                                    <p:animEffect filter="image" prLst="opacity: 0.25">
                                      <p:cBhvr rctx="IE">
                                        <p:cTn id="80" dur="indefinite"/>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mph" presetSubtype="0" nodeType="clickEffect">
                                  <p:stCondLst>
                                    <p:cond delay="0"/>
                                  </p:stCondLst>
                                  <p:childTnLst>
                                    <p:set>
                                      <p:cBhvr rctx="PPT">
                                        <p:cTn id="84" dur="indefinite"/>
                                        <p:tgtEl>
                                          <p:spTgt spid="33"/>
                                        </p:tgtEl>
                                        <p:attrNameLst>
                                          <p:attrName>style.opacity</p:attrName>
                                        </p:attrNameLst>
                                      </p:cBhvr>
                                      <p:to>
                                        <p:strVal val="1"/>
                                      </p:to>
                                    </p:set>
                                    <p:animEffect filter="image" prLst="opacity: 1">
                                      <p:cBhvr rctx="IE">
                                        <p:cTn id="85" dur="indefinite"/>
                                        <p:tgtEl>
                                          <p:spTgt spid="33"/>
                                        </p:tgtEl>
                                      </p:cBhvr>
                                    </p:animEffect>
                                  </p:childTnLst>
                                </p:cTn>
                              </p:par>
                              <p:par>
                                <p:cTn id="86" presetID="9" presetClass="emph" presetSubtype="0" nodeType="withEffect">
                                  <p:stCondLst>
                                    <p:cond delay="0"/>
                                  </p:stCondLst>
                                  <p:childTnLst>
                                    <p:set>
                                      <p:cBhvr rctx="PPT">
                                        <p:cTn id="87" dur="indefinite"/>
                                        <p:tgtEl>
                                          <p:spTgt spid="3"/>
                                        </p:tgtEl>
                                        <p:attrNameLst>
                                          <p:attrName>style.opacity</p:attrName>
                                        </p:attrNameLst>
                                      </p:cBhvr>
                                      <p:to>
                                        <p:strVal val="0.25"/>
                                      </p:to>
                                    </p:set>
                                    <p:animEffect filter="image" prLst="opacity: 0.25">
                                      <p:cBhvr rctx="IE">
                                        <p:cTn id="88" dur="indefinite"/>
                                        <p:tgtEl>
                                          <p:spTgt spid="3"/>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mph" presetSubtype="0" nodeType="clickEffect">
                                  <p:stCondLst>
                                    <p:cond delay="0"/>
                                  </p:stCondLst>
                                  <p:childTnLst>
                                    <p:set>
                                      <p:cBhvr rctx="PPT">
                                        <p:cTn id="92" dur="indefinite"/>
                                        <p:tgtEl>
                                          <p:spTgt spid="9"/>
                                        </p:tgtEl>
                                        <p:attrNameLst>
                                          <p:attrName>style.opacity</p:attrName>
                                        </p:attrNameLst>
                                      </p:cBhvr>
                                      <p:to>
                                        <p:strVal val="1"/>
                                      </p:to>
                                    </p:set>
                                    <p:animEffect filter="image" prLst="opacity: 1">
                                      <p:cBhvr rctx="IE">
                                        <p:cTn id="93" dur="indefinite"/>
                                        <p:tgtEl>
                                          <p:spTgt spid="9"/>
                                        </p:tgtEl>
                                      </p:cBhvr>
                                    </p:animEffect>
                                  </p:childTnLst>
                                </p:cTn>
                              </p:par>
                              <p:par>
                                <p:cTn id="94" presetID="9" presetClass="emph" presetSubtype="0" nodeType="withEffect">
                                  <p:stCondLst>
                                    <p:cond delay="0"/>
                                  </p:stCondLst>
                                  <p:childTnLst>
                                    <p:set>
                                      <p:cBhvr rctx="PPT">
                                        <p:cTn id="95" dur="indefinite"/>
                                        <p:tgtEl>
                                          <p:spTgt spid="33"/>
                                        </p:tgtEl>
                                        <p:attrNameLst>
                                          <p:attrName>style.opacity</p:attrName>
                                        </p:attrNameLst>
                                      </p:cBhvr>
                                      <p:to>
                                        <p:strVal val="0.25"/>
                                      </p:to>
                                    </p:set>
                                    <p:animEffect filter="image" prLst="opacity: 0.25">
                                      <p:cBhvr rctx="IE">
                                        <p:cTn id="96" dur="indefinite"/>
                                        <p:tgtEl>
                                          <p:spTgt spid="33"/>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mph" presetSubtype="0" nodeType="clickEffect">
                                  <p:stCondLst>
                                    <p:cond delay="0"/>
                                  </p:stCondLst>
                                  <p:childTnLst>
                                    <p:set>
                                      <p:cBhvr rctx="PPT">
                                        <p:cTn id="100" dur="indefinite"/>
                                        <p:tgtEl>
                                          <p:spTgt spid="24"/>
                                        </p:tgtEl>
                                        <p:attrNameLst>
                                          <p:attrName>style.opacity</p:attrName>
                                        </p:attrNameLst>
                                      </p:cBhvr>
                                      <p:to>
                                        <p:strVal val="1"/>
                                      </p:to>
                                    </p:set>
                                    <p:animEffect filter="image" prLst="opacity: 1">
                                      <p:cBhvr rctx="IE">
                                        <p:cTn id="101" dur="indefinite"/>
                                        <p:tgtEl>
                                          <p:spTgt spid="24"/>
                                        </p:tgtEl>
                                      </p:cBhvr>
                                    </p:animEffect>
                                  </p:childTnLst>
                                </p:cTn>
                              </p:par>
                              <p:par>
                                <p:cTn id="102" presetID="9" presetClass="emph" presetSubtype="0" nodeType="withEffect">
                                  <p:stCondLst>
                                    <p:cond delay="0"/>
                                  </p:stCondLst>
                                  <p:childTnLst>
                                    <p:set>
                                      <p:cBhvr rctx="PPT">
                                        <p:cTn id="103" dur="indefinite"/>
                                        <p:tgtEl>
                                          <p:spTgt spid="18"/>
                                        </p:tgtEl>
                                        <p:attrNameLst>
                                          <p:attrName>style.opacity</p:attrName>
                                        </p:attrNameLst>
                                      </p:cBhvr>
                                      <p:to>
                                        <p:strVal val="1"/>
                                      </p:to>
                                    </p:set>
                                    <p:animEffect filter="image" prLst="opacity: 1">
                                      <p:cBhvr rctx="IE">
                                        <p:cTn id="104" dur="indefinite"/>
                                        <p:tgtEl>
                                          <p:spTgt spid="18"/>
                                        </p:tgtEl>
                                      </p:cBhvr>
                                    </p:animEffect>
                                  </p:childTnLst>
                                </p:cTn>
                              </p:par>
                              <p:par>
                                <p:cTn id="105" presetID="9" presetClass="emph" presetSubtype="0" nodeType="withEffect">
                                  <p:stCondLst>
                                    <p:cond delay="0"/>
                                  </p:stCondLst>
                                  <p:childTnLst>
                                    <p:set>
                                      <p:cBhvr rctx="PPT">
                                        <p:cTn id="106" dur="indefinite"/>
                                        <p:tgtEl>
                                          <p:spTgt spid="12"/>
                                        </p:tgtEl>
                                        <p:attrNameLst>
                                          <p:attrName>style.opacity</p:attrName>
                                        </p:attrNameLst>
                                      </p:cBhvr>
                                      <p:to>
                                        <p:strVal val="1"/>
                                      </p:to>
                                    </p:set>
                                    <p:animEffect filter="image" prLst="opacity: 1">
                                      <p:cBhvr rctx="IE">
                                        <p:cTn id="107" dur="indefinite"/>
                                        <p:tgtEl>
                                          <p:spTgt spid="12"/>
                                        </p:tgtEl>
                                      </p:cBhvr>
                                    </p:animEffect>
                                  </p:childTnLst>
                                </p:cTn>
                              </p:par>
                              <p:par>
                                <p:cTn id="108" presetID="9" presetClass="emph" presetSubtype="0" nodeType="withEffect">
                                  <p:stCondLst>
                                    <p:cond delay="0"/>
                                  </p:stCondLst>
                                  <p:childTnLst>
                                    <p:set>
                                      <p:cBhvr rctx="PPT">
                                        <p:cTn id="109" dur="indefinite"/>
                                        <p:tgtEl>
                                          <p:spTgt spid="21"/>
                                        </p:tgtEl>
                                        <p:attrNameLst>
                                          <p:attrName>style.opacity</p:attrName>
                                        </p:attrNameLst>
                                      </p:cBhvr>
                                      <p:to>
                                        <p:strVal val="1"/>
                                      </p:to>
                                    </p:set>
                                    <p:animEffect filter="image" prLst="opacity: 1">
                                      <p:cBhvr rctx="IE">
                                        <p:cTn id="110" dur="indefinite"/>
                                        <p:tgtEl>
                                          <p:spTgt spid="21"/>
                                        </p:tgtEl>
                                      </p:cBhvr>
                                    </p:animEffect>
                                  </p:childTnLst>
                                </p:cTn>
                              </p:par>
                              <p:par>
                                <p:cTn id="111" presetID="9" presetClass="emph" presetSubtype="0" nodeType="withEffect">
                                  <p:stCondLst>
                                    <p:cond delay="0"/>
                                  </p:stCondLst>
                                  <p:childTnLst>
                                    <p:set>
                                      <p:cBhvr rctx="PPT">
                                        <p:cTn id="112" dur="indefinite"/>
                                        <p:tgtEl>
                                          <p:spTgt spid="27"/>
                                        </p:tgtEl>
                                        <p:attrNameLst>
                                          <p:attrName>style.opacity</p:attrName>
                                        </p:attrNameLst>
                                      </p:cBhvr>
                                      <p:to>
                                        <p:strVal val="1"/>
                                      </p:to>
                                    </p:set>
                                    <p:animEffect filter="image" prLst="opacity: 1">
                                      <p:cBhvr rctx="IE">
                                        <p:cTn id="113" dur="indefinite"/>
                                        <p:tgtEl>
                                          <p:spTgt spid="27"/>
                                        </p:tgtEl>
                                      </p:cBhvr>
                                    </p:animEffect>
                                  </p:childTnLst>
                                </p:cTn>
                              </p:par>
                              <p:par>
                                <p:cTn id="114" presetID="9" presetClass="emph" presetSubtype="0" nodeType="withEffect">
                                  <p:stCondLst>
                                    <p:cond delay="0"/>
                                  </p:stCondLst>
                                  <p:childTnLst>
                                    <p:set>
                                      <p:cBhvr rctx="PPT">
                                        <p:cTn id="115" dur="indefinite"/>
                                        <p:tgtEl>
                                          <p:spTgt spid="6"/>
                                        </p:tgtEl>
                                        <p:attrNameLst>
                                          <p:attrName>style.opacity</p:attrName>
                                        </p:attrNameLst>
                                      </p:cBhvr>
                                      <p:to>
                                        <p:strVal val="1"/>
                                      </p:to>
                                    </p:set>
                                    <p:animEffect filter="image" prLst="opacity: 1">
                                      <p:cBhvr rctx="IE">
                                        <p:cTn id="116" dur="indefinite"/>
                                        <p:tgtEl>
                                          <p:spTgt spid="6"/>
                                        </p:tgtEl>
                                      </p:cBhvr>
                                    </p:animEffect>
                                  </p:childTnLst>
                                </p:cTn>
                              </p:par>
                              <p:par>
                                <p:cTn id="117" presetID="9" presetClass="emph" presetSubtype="0" nodeType="withEffect">
                                  <p:stCondLst>
                                    <p:cond delay="0"/>
                                  </p:stCondLst>
                                  <p:childTnLst>
                                    <p:set>
                                      <p:cBhvr rctx="PPT">
                                        <p:cTn id="118" dur="indefinite"/>
                                        <p:tgtEl>
                                          <p:spTgt spid="30"/>
                                        </p:tgtEl>
                                        <p:attrNameLst>
                                          <p:attrName>style.opacity</p:attrName>
                                        </p:attrNameLst>
                                      </p:cBhvr>
                                      <p:to>
                                        <p:strVal val="1"/>
                                      </p:to>
                                    </p:set>
                                    <p:animEffect filter="image" prLst="opacity: 1">
                                      <p:cBhvr rctx="IE">
                                        <p:cTn id="119" dur="indefinite"/>
                                        <p:tgtEl>
                                          <p:spTgt spid="30"/>
                                        </p:tgtEl>
                                      </p:cBhvr>
                                    </p:animEffect>
                                  </p:childTnLst>
                                </p:cTn>
                              </p:par>
                              <p:par>
                                <p:cTn id="120" presetID="9" presetClass="emph" presetSubtype="0" nodeType="withEffect">
                                  <p:stCondLst>
                                    <p:cond delay="0"/>
                                  </p:stCondLst>
                                  <p:childTnLst>
                                    <p:set>
                                      <p:cBhvr rctx="PPT">
                                        <p:cTn id="121" dur="indefinite"/>
                                        <p:tgtEl>
                                          <p:spTgt spid="9"/>
                                        </p:tgtEl>
                                        <p:attrNameLst>
                                          <p:attrName>style.opacity</p:attrName>
                                        </p:attrNameLst>
                                      </p:cBhvr>
                                      <p:to>
                                        <p:strVal val="0.25"/>
                                      </p:to>
                                    </p:set>
                                    <p:animEffect filter="image" prLst="opacity: 0.25">
                                      <p:cBhvr rctx="IE">
                                        <p:cTn id="122"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6000" dirty="0" smtClean="0"/>
              <a:t>Web Sites</a:t>
            </a:r>
            <a:endParaRPr lang="en-US" sz="6000" dirty="0"/>
          </a:p>
        </p:txBody>
      </p:sp>
      <p:sp>
        <p:nvSpPr>
          <p:cNvPr id="3" name="Text Placeholder 2"/>
          <p:cNvSpPr>
            <a:spLocks noGrp="1"/>
          </p:cNvSpPr>
          <p:nvPr>
            <p:ph type="body" sz="quarter" idx="11"/>
          </p:nvPr>
        </p:nvSpPr>
        <p:spPr>
          <a:xfrm>
            <a:off x="5212715" y="3268662"/>
            <a:ext cx="6272212" cy="2590800"/>
          </a:xfrm>
        </p:spPr>
        <p:txBody>
          <a:bodyPr/>
          <a:lstStyle/>
          <a:p>
            <a:pPr marL="571500" indent="-571500">
              <a:buFont typeface="Arial" panose="020B0604020202020204" pitchFamily="34" charset="0"/>
              <a:buChar char="•"/>
            </a:pPr>
            <a:r>
              <a:rPr lang="en-US" sz="2400" dirty="0" smtClean="0"/>
              <a:t>Modern Web Applications</a:t>
            </a:r>
          </a:p>
          <a:p>
            <a:pPr marL="571500" indent="-571500">
              <a:buFont typeface="Arial" panose="020B0604020202020204" pitchFamily="34" charset="0"/>
              <a:buChar char="•"/>
            </a:pPr>
            <a:r>
              <a:rPr lang="en-US" sz="2400" dirty="0" smtClean="0"/>
              <a:t>Continuous Development</a:t>
            </a:r>
          </a:p>
          <a:p>
            <a:pPr marL="571500" indent="-571500">
              <a:buFont typeface="Arial" panose="020B0604020202020204" pitchFamily="34" charset="0"/>
              <a:buChar char="•"/>
            </a:pPr>
            <a:r>
              <a:rPr lang="en-US" sz="2400" dirty="0" smtClean="0"/>
              <a:t>Launch a web site in few clicks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8637" y="2278062"/>
            <a:ext cx="2834640" cy="2834640"/>
          </a:xfrm>
          <a:prstGeom prst="rect">
            <a:avLst/>
          </a:prstGeom>
        </p:spPr>
      </p:pic>
      <p:sp>
        <p:nvSpPr>
          <p:cNvPr id="7" name="Rectangle 6"/>
          <p:cNvSpPr/>
          <p:nvPr/>
        </p:nvSpPr>
        <p:spPr>
          <a:xfrm>
            <a:off x="5380037" y="2689207"/>
            <a:ext cx="3277564" cy="369332"/>
          </a:xfrm>
          <a:prstGeom prst="rect">
            <a:avLst/>
          </a:prstGeom>
        </p:spPr>
        <p:txBody>
          <a:bodyPr wrap="none">
            <a:spAutoFit/>
          </a:bodyPr>
          <a:lstStyle/>
          <a:p>
            <a:r>
              <a:rPr lang="en-US" dirty="0">
                <a:latin typeface="+mj-lt"/>
              </a:rPr>
              <a:t>Start for free, scale up if needed</a:t>
            </a:r>
          </a:p>
        </p:txBody>
      </p:sp>
    </p:spTree>
    <p:extLst>
      <p:ext uri="{BB962C8B-B14F-4D97-AF65-F5344CB8AC3E}">
        <p14:creationId xmlns:p14="http://schemas.microsoft.com/office/powerpoint/2010/main" val="328378061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 Sites</a:t>
            </a:r>
            <a:endParaRPr lang="en-US" dirty="0"/>
          </a:p>
        </p:txBody>
      </p:sp>
    </p:spTree>
    <p:extLst>
      <p:ext uri="{BB962C8B-B14F-4D97-AF65-F5344CB8AC3E}">
        <p14:creationId xmlns:p14="http://schemas.microsoft.com/office/powerpoint/2010/main" val="7842517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Cloud Services</a:t>
            </a:r>
            <a:endParaRPr lang="en-US" dirty="0"/>
          </a:p>
        </p:txBody>
      </p:sp>
      <p:sp>
        <p:nvSpPr>
          <p:cNvPr id="3" name="Text Placeholder 2"/>
          <p:cNvSpPr>
            <a:spLocks noGrp="1"/>
          </p:cNvSpPr>
          <p:nvPr>
            <p:ph type="body" sz="quarter" idx="11"/>
          </p:nvPr>
        </p:nvSpPr>
        <p:spPr>
          <a:xfrm>
            <a:off x="5212715" y="3268662"/>
            <a:ext cx="6272212" cy="2590800"/>
          </a:xfrm>
        </p:spPr>
        <p:txBody>
          <a:bodyPr/>
          <a:lstStyle/>
          <a:p>
            <a:pPr marL="457200" indent="-457200">
              <a:buFont typeface="Arial" panose="020B0604020202020204" pitchFamily="34" charset="0"/>
              <a:buChar char="•"/>
            </a:pPr>
            <a:r>
              <a:rPr lang="en-US" sz="2400" dirty="0" smtClean="0"/>
              <a:t>Multi-tier Application</a:t>
            </a:r>
          </a:p>
          <a:p>
            <a:pPr marL="457200" indent="-457200">
              <a:buFont typeface="Arial" panose="020B0604020202020204" pitchFamily="34" charset="0"/>
              <a:buChar char="•"/>
            </a:pPr>
            <a:r>
              <a:rPr lang="en-US" sz="2400" dirty="0" smtClean="0"/>
              <a:t>Advanced Administration</a:t>
            </a:r>
          </a:p>
          <a:p>
            <a:pPr marL="457200" indent="-457200">
              <a:buFont typeface="Arial" panose="020B0604020202020204" pitchFamily="34" charset="0"/>
              <a:buChar char="•"/>
            </a:pPr>
            <a:r>
              <a:rPr lang="en-US" sz="2400" dirty="0" smtClean="0"/>
              <a:t>Advanced Networking</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437" y="2269034"/>
            <a:ext cx="2834640" cy="2834640"/>
          </a:xfrm>
          <a:prstGeom prst="rect">
            <a:avLst/>
          </a:prstGeom>
        </p:spPr>
      </p:pic>
      <p:sp>
        <p:nvSpPr>
          <p:cNvPr id="5" name="Rectangle 4"/>
          <p:cNvSpPr/>
          <p:nvPr/>
        </p:nvSpPr>
        <p:spPr>
          <a:xfrm>
            <a:off x="5380037" y="2721909"/>
            <a:ext cx="4118115" cy="369332"/>
          </a:xfrm>
          <a:prstGeom prst="rect">
            <a:avLst/>
          </a:prstGeom>
        </p:spPr>
        <p:txBody>
          <a:bodyPr wrap="none">
            <a:spAutoFit/>
          </a:bodyPr>
          <a:lstStyle/>
          <a:p>
            <a:r>
              <a:rPr lang="en-US" dirty="0">
                <a:solidFill>
                  <a:schemeClr val="tx1">
                    <a:alpha val="99000"/>
                  </a:schemeClr>
                </a:solidFill>
                <a:latin typeface="+mj-lt"/>
              </a:rPr>
              <a:t>Build infinitely scalable apps and services</a:t>
            </a:r>
            <a:endParaRPr lang="en-US" dirty="0">
              <a:latin typeface="+mj-lt"/>
            </a:endParaRPr>
          </a:p>
        </p:txBody>
      </p:sp>
      <p:sp>
        <p:nvSpPr>
          <p:cNvPr id="6" name="Rectangle 5"/>
          <p:cNvSpPr/>
          <p:nvPr/>
        </p:nvSpPr>
        <p:spPr>
          <a:xfrm>
            <a:off x="3281502" y="5567074"/>
            <a:ext cx="6216650" cy="584775"/>
          </a:xfrm>
          <a:prstGeom prst="rect">
            <a:avLst/>
          </a:prstGeom>
        </p:spPr>
        <p:txBody>
          <a:bodyPr>
            <a:spAutoFit/>
          </a:bodyPr>
          <a:lstStyle/>
          <a:p>
            <a:r>
              <a:rPr lang="en-US" sz="3200" dirty="0"/>
              <a:t>focus on apps, </a:t>
            </a:r>
            <a:r>
              <a:rPr lang="en-US" sz="3200" dirty="0" smtClean="0"/>
              <a:t>not </a:t>
            </a:r>
            <a:r>
              <a:rPr lang="en-US" sz="3200" dirty="0"/>
              <a:t>infrastructure</a:t>
            </a:r>
          </a:p>
        </p:txBody>
      </p:sp>
    </p:spTree>
    <p:extLst>
      <p:ext uri="{BB962C8B-B14F-4D97-AF65-F5344CB8AC3E}">
        <p14:creationId xmlns:p14="http://schemas.microsoft.com/office/powerpoint/2010/main" val="521405431"/>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1771" y="5339594"/>
            <a:ext cx="1721645" cy="151631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4624" y="5345211"/>
            <a:ext cx="1619503" cy="99582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3668" y="5552411"/>
            <a:ext cx="578190" cy="1090678"/>
          </a:xfrm>
          <a:prstGeom prst="rect">
            <a:avLst/>
          </a:prstGeom>
        </p:spPr>
      </p:pic>
      <p:sp>
        <p:nvSpPr>
          <p:cNvPr id="15" name="Cloud Callout 14"/>
          <p:cNvSpPr/>
          <p:nvPr/>
        </p:nvSpPr>
        <p:spPr bwMode="auto">
          <a:xfrm>
            <a:off x="0" y="1"/>
            <a:ext cx="11399837" cy="4945062"/>
          </a:xfrm>
          <a:prstGeom prst="cloudCallout">
            <a:avLst>
              <a:gd name="adj1" fmla="val -14887"/>
              <a:gd name="adj2" fmla="val 650"/>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p:nvPr/>
        </p:nvGrpSpPr>
        <p:grpSpPr>
          <a:xfrm>
            <a:off x="4130062" y="1066137"/>
            <a:ext cx="1245803" cy="1942613"/>
            <a:chOff x="5761037" y="1402249"/>
            <a:chExt cx="1245803" cy="1942613"/>
          </a:xfrm>
        </p:grpSpPr>
        <p:sp>
          <p:nvSpPr>
            <p:cNvPr id="26" name="Rounded Rectangle 25"/>
            <p:cNvSpPr/>
            <p:nvPr/>
          </p:nvSpPr>
          <p:spPr bwMode="auto">
            <a:xfrm>
              <a:off x="5761037" y="1402249"/>
              <a:ext cx="1245803" cy="1942613"/>
            </a:xfrm>
            <a:prstGeom prst="roundRect">
              <a:avLst>
                <a:gd name="adj" fmla="val 7055"/>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5945638" y="1516061"/>
              <a:ext cx="881502" cy="304800"/>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a:off x="5945638" y="1897060"/>
              <a:ext cx="881502" cy="304800"/>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5945638" y="2256706"/>
              <a:ext cx="881502" cy="304800"/>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5940529" y="2616352"/>
              <a:ext cx="881502" cy="304800"/>
            </a:xfrm>
            <a:prstGeom prst="rect">
              <a:avLst/>
            </a:prstGeom>
            <a:solidFill>
              <a:schemeClr val="bg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5940529" y="2890221"/>
              <a:ext cx="881502" cy="369332"/>
            </a:xfrm>
            <a:prstGeom prst="rect">
              <a:avLst/>
            </a:prstGeom>
            <a:noFill/>
          </p:spPr>
          <p:txBody>
            <a:bodyPr wrap="square" rtlCol="0">
              <a:spAutoFit/>
            </a:bodyPr>
            <a:lstStyle/>
            <a:p>
              <a:r>
                <a:rPr lang="en-US" dirty="0" smtClean="0"/>
                <a:t>queue</a:t>
              </a:r>
              <a:endParaRPr lang="en-US" dirty="0" smtClean="0"/>
            </a:p>
          </p:txBody>
        </p:sp>
      </p:grpSp>
      <p:cxnSp>
        <p:nvCxnSpPr>
          <p:cNvPr id="33" name="Elbow Connector 32"/>
          <p:cNvCxnSpPr/>
          <p:nvPr/>
        </p:nvCxnSpPr>
        <p:spPr>
          <a:xfrm flipV="1">
            <a:off x="2317702" y="1369831"/>
            <a:ext cx="1948578" cy="1025328"/>
          </a:xfrm>
          <a:prstGeom prst="bentConnector3">
            <a:avLst>
              <a:gd name="adj1" fmla="val 50000"/>
            </a:avLst>
          </a:prstGeom>
          <a:ln w="114300" cap="flat">
            <a:solidFill>
              <a:srgbClr val="FFC0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auto">
          <a:xfrm>
            <a:off x="6694127" y="645308"/>
            <a:ext cx="2386090" cy="2046484"/>
          </a:xfrm>
          <a:prstGeom prst="round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5474" y="838747"/>
            <a:ext cx="706196" cy="638801"/>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7976" y="1745211"/>
            <a:ext cx="706196" cy="638801"/>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7744" y="824146"/>
            <a:ext cx="706196" cy="638801"/>
          </a:xfrm>
          <a:prstGeom prst="rect">
            <a:avLst/>
          </a:prstGeom>
        </p:spPr>
      </p:pic>
      <p:pic>
        <p:nvPicPr>
          <p:cNvPr id="38" name="Picture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7744" y="1772415"/>
            <a:ext cx="706196" cy="638801"/>
          </a:xfrm>
          <a:prstGeom prst="rect">
            <a:avLst/>
          </a:prstGeom>
        </p:spPr>
      </p:pic>
      <p:cxnSp>
        <p:nvCxnSpPr>
          <p:cNvPr id="39" name="Elbow Connector 38"/>
          <p:cNvCxnSpPr/>
          <p:nvPr/>
        </p:nvCxnSpPr>
        <p:spPr>
          <a:xfrm flipV="1">
            <a:off x="5252103" y="2064611"/>
            <a:ext cx="1591307" cy="350642"/>
          </a:xfrm>
          <a:prstGeom prst="bentConnector3">
            <a:avLst>
              <a:gd name="adj1" fmla="val 50000"/>
            </a:avLst>
          </a:prstGeom>
          <a:ln w="114300" cap="flat">
            <a:solidFill>
              <a:srgbClr val="FFC0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5244548" y="1066137"/>
            <a:ext cx="1551249" cy="1001517"/>
          </a:xfrm>
          <a:prstGeom prst="bentConnector3">
            <a:avLst>
              <a:gd name="adj1" fmla="val 24211"/>
            </a:avLst>
          </a:prstGeom>
          <a:ln w="114300" cap="flat">
            <a:solidFill>
              <a:srgbClr val="FFC0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5400000">
            <a:off x="5843881" y="4140074"/>
            <a:ext cx="1134490" cy="923603"/>
          </a:xfrm>
          <a:prstGeom prst="bentConnector3">
            <a:avLst>
              <a:gd name="adj1" fmla="val 50000"/>
            </a:avLst>
          </a:prstGeom>
          <a:ln w="114300" cap="flat">
            <a:solidFill>
              <a:srgbClr val="FFFF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4" name="Elbow Connector 53"/>
          <p:cNvCxnSpPr>
            <a:endCxn id="11" idx="0"/>
          </p:cNvCxnSpPr>
          <p:nvPr/>
        </p:nvCxnSpPr>
        <p:spPr>
          <a:xfrm rot="16200000" flipH="1">
            <a:off x="6717242" y="4234242"/>
            <a:ext cx="1261038" cy="949666"/>
          </a:xfrm>
          <a:prstGeom prst="bentConnector3">
            <a:avLst>
              <a:gd name="adj1" fmla="val 50000"/>
            </a:avLst>
          </a:prstGeom>
          <a:ln w="114300" cap="flat">
            <a:solidFill>
              <a:srgbClr val="FFFF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6" name="Elbow Connector 55"/>
          <p:cNvCxnSpPr>
            <a:endCxn id="13" idx="0"/>
          </p:cNvCxnSpPr>
          <p:nvPr/>
        </p:nvCxnSpPr>
        <p:spPr>
          <a:xfrm>
            <a:off x="6843410" y="4188071"/>
            <a:ext cx="2479353" cy="1364340"/>
          </a:xfrm>
          <a:prstGeom prst="bentConnector2">
            <a:avLst/>
          </a:prstGeom>
          <a:ln w="114300" cap="flat">
            <a:solidFill>
              <a:srgbClr val="FFFF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4840" y="1532186"/>
            <a:ext cx="805972" cy="709847"/>
          </a:xfrm>
          <a:prstGeom prst="rect">
            <a:avLst/>
          </a:prstGeom>
        </p:spPr>
      </p:pic>
      <p:pic>
        <p:nvPicPr>
          <p:cNvPr id="75" name="Picture 7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4030" y="1747454"/>
            <a:ext cx="1373623" cy="1209797"/>
          </a:xfrm>
          <a:prstGeom prst="rect">
            <a:avLst/>
          </a:prstGeom>
        </p:spPr>
      </p:pic>
      <p:sp>
        <p:nvSpPr>
          <p:cNvPr id="77" name="Trapezoid 76"/>
          <p:cNvSpPr/>
          <p:nvPr/>
        </p:nvSpPr>
        <p:spPr bwMode="auto">
          <a:xfrm>
            <a:off x="5418584" y="3558299"/>
            <a:ext cx="3661633" cy="520257"/>
          </a:xfrm>
          <a:prstGeom prst="trapezoid">
            <a:avLst/>
          </a:prstGeom>
          <a:solidFill>
            <a:srgbClr val="92D050"/>
          </a:solidFill>
          <a:ln w="76200">
            <a:solidFill>
              <a:srgbClr val="92D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r>
              <a:rPr lang="en-US" sz="2244" dirty="0">
                <a:gradFill>
                  <a:gsLst>
                    <a:gs pos="0">
                      <a:srgbClr val="FFFFFF"/>
                    </a:gs>
                    <a:gs pos="100000">
                      <a:srgbClr val="FFFFFF"/>
                    </a:gs>
                  </a:gsLst>
                  <a:lin ang="5400000" scaled="0"/>
                </a:gradFill>
              </a:rPr>
              <a:t> </a:t>
            </a:r>
            <a:r>
              <a:rPr lang="en-US" sz="2244" dirty="0" smtClean="0">
                <a:gradFill>
                  <a:gsLst>
                    <a:gs pos="0">
                      <a:srgbClr val="FFFFFF"/>
                    </a:gs>
                    <a:gs pos="100000">
                      <a:srgbClr val="FFFFFF"/>
                    </a:gs>
                  </a:gsLst>
                  <a:lin ang="5400000" scaled="0"/>
                </a:gradFill>
              </a:rPr>
              <a:t>Media Services</a:t>
            </a:r>
            <a:endParaRPr lang="en-US" sz="2244" dirty="0">
              <a:gradFill>
                <a:gsLst>
                  <a:gs pos="0">
                    <a:srgbClr val="FFFFFF"/>
                  </a:gs>
                  <a:gs pos="100000">
                    <a:srgbClr val="FFFFFF"/>
                  </a:gs>
                </a:gsLst>
                <a:lin ang="5400000" scaled="0"/>
              </a:gradFill>
            </a:endParaRPr>
          </a:p>
        </p:txBody>
      </p:sp>
      <p:cxnSp>
        <p:nvCxnSpPr>
          <p:cNvPr id="86" name="Elbow Connector 85"/>
          <p:cNvCxnSpPr/>
          <p:nvPr/>
        </p:nvCxnSpPr>
        <p:spPr>
          <a:xfrm rot="5400000">
            <a:off x="7024576" y="2900109"/>
            <a:ext cx="868839" cy="483708"/>
          </a:xfrm>
          <a:prstGeom prst="bentConnector3">
            <a:avLst>
              <a:gd name="adj1" fmla="val 50000"/>
            </a:avLst>
          </a:prstGeom>
          <a:ln w="114300" cap="flat">
            <a:solidFill>
              <a:srgbClr val="FFFF00"/>
            </a:solidFill>
            <a:headEnd type="none" w="med" len="sm"/>
            <a:tailEnd type="triangle" w="med" len="sm"/>
          </a:ln>
        </p:spPr>
        <p:style>
          <a:lnRef idx="1">
            <a:schemeClr val="accent1"/>
          </a:lnRef>
          <a:fillRef idx="0">
            <a:schemeClr val="accent1"/>
          </a:fillRef>
          <a:effectRef idx="0">
            <a:schemeClr val="accent1"/>
          </a:effectRef>
          <a:fontRef idx="minor">
            <a:schemeClr val="tx1"/>
          </a:fontRef>
        </p:style>
      </p:cxnSp>
      <p:pic>
        <p:nvPicPr>
          <p:cNvPr id="93" name="Picture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321" y="2378305"/>
            <a:ext cx="1015214" cy="894134"/>
          </a:xfrm>
          <a:prstGeom prst="rect">
            <a:avLst/>
          </a:prstGeom>
        </p:spPr>
      </p:pic>
      <p:sp>
        <p:nvSpPr>
          <p:cNvPr id="94" name="Title 1"/>
          <p:cNvSpPr txBox="1">
            <a:spLocks/>
          </p:cNvSpPr>
          <p:nvPr/>
        </p:nvSpPr>
        <p:spPr>
          <a:xfrm>
            <a:off x="293688" y="203200"/>
            <a:ext cx="11887199" cy="912813"/>
          </a:xfrm>
          <a:prstGeom prst="rect">
            <a:avLst/>
          </a:prstGeom>
        </p:spPr>
        <p:txBody>
          <a:bodyPr vert="horz" lIns="182880" tIns="45720" rIns="182880" bIns="45720" rtlCol="0" anchor="t">
            <a:noAutofit/>
          </a:bodyPr>
          <a:lst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a:lstStyle>
          <a:p>
            <a:r>
              <a:rPr lang="en-US" dirty="0" smtClean="0"/>
              <a:t>Use case</a:t>
            </a:r>
            <a:endParaRPr lang="en-US" dirty="0"/>
          </a:p>
        </p:txBody>
      </p:sp>
    </p:spTree>
    <p:extLst>
      <p:ext uri="{BB962C8B-B14F-4D97-AF65-F5344CB8AC3E}">
        <p14:creationId xmlns:p14="http://schemas.microsoft.com/office/powerpoint/2010/main" val="81220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8" name="Group 17"/>
          <p:cNvGrpSpPr/>
          <p:nvPr/>
        </p:nvGrpSpPr>
        <p:grpSpPr>
          <a:xfrm>
            <a:off x="4507182" y="3083048"/>
            <a:ext cx="2667953" cy="2783749"/>
            <a:chOff x="4933306" y="2975363"/>
            <a:chExt cx="2615878" cy="2729413"/>
          </a:xfrm>
        </p:grpSpPr>
        <p:sp>
          <p:nvSpPr>
            <p:cNvPr id="19" name="TextBox 18"/>
            <p:cNvSpPr txBox="1"/>
            <p:nvPr/>
          </p:nvSpPr>
          <p:spPr>
            <a:xfrm>
              <a:off x="4933306" y="5353205"/>
              <a:ext cx="2615878" cy="351571"/>
            </a:xfrm>
            <a:prstGeom prst="rect">
              <a:avLst/>
            </a:prstGeom>
            <a:noFill/>
          </p:spPr>
          <p:txBody>
            <a:bodyPr wrap="square" lIns="0" tIns="0" rIns="0" bIns="0" rtlCol="0">
              <a:spAutoFit/>
            </a:bodyPr>
            <a:lstStyle/>
            <a:p>
              <a:pPr defTabSz="1243245">
                <a:lnSpc>
                  <a:spcPct val="80000"/>
                </a:lnSpc>
                <a:buSzPct val="80000"/>
              </a:pPr>
              <a:r>
                <a:rPr lang="en-US" sz="2856" dirty="0">
                  <a:gradFill>
                    <a:gsLst>
                      <a:gs pos="0">
                        <a:srgbClr val="FFFFFF"/>
                      </a:gs>
                      <a:gs pos="100000">
                        <a:srgbClr val="FFFFFF"/>
                      </a:gs>
                    </a:gsLst>
                    <a:lin ang="5400000" scaled="0"/>
                  </a:gradFill>
                </a:rPr>
                <a:t>Order Queue</a:t>
              </a:r>
            </a:p>
          </p:txBody>
        </p:sp>
        <p:sp>
          <p:nvSpPr>
            <p:cNvPr id="20" name="Rectangle 19"/>
            <p:cNvSpPr/>
            <p:nvPr/>
          </p:nvSpPr>
          <p:spPr bwMode="auto">
            <a:xfrm>
              <a:off x="4960465" y="2975363"/>
              <a:ext cx="2227027" cy="222702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grpSp>
      <p:sp>
        <p:nvSpPr>
          <p:cNvPr id="21" name="Down Arrow 20"/>
          <p:cNvSpPr/>
          <p:nvPr/>
        </p:nvSpPr>
        <p:spPr bwMode="auto">
          <a:xfrm rot="16200000">
            <a:off x="3658602" y="3616291"/>
            <a:ext cx="360361" cy="1101312"/>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22" name="Down Arrow 21"/>
          <p:cNvSpPr/>
          <p:nvPr/>
        </p:nvSpPr>
        <p:spPr bwMode="auto">
          <a:xfrm rot="16200000">
            <a:off x="7667693" y="3184191"/>
            <a:ext cx="360361" cy="2062416"/>
          </a:xfrm>
          <a:prstGeom prst="downArrow">
            <a:avLst>
              <a:gd name="adj1" fmla="val 42122"/>
              <a:gd name="adj2" fmla="val 62085"/>
            </a:avLst>
          </a:prstGeom>
          <a:solidFill>
            <a:srgbClr val="FFFFFF">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grpSp>
        <p:nvGrpSpPr>
          <p:cNvPr id="6" name="Group 5"/>
          <p:cNvGrpSpPr/>
          <p:nvPr/>
        </p:nvGrpSpPr>
        <p:grpSpPr>
          <a:xfrm>
            <a:off x="793850" y="3986765"/>
            <a:ext cx="939493" cy="964687"/>
            <a:chOff x="664949" y="2975364"/>
            <a:chExt cx="2615878" cy="2729412"/>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8" name="TextBox 7"/>
            <p:cNvSpPr txBox="1"/>
            <p:nvPr/>
          </p:nvSpPr>
          <p:spPr>
            <a:xfrm>
              <a:off x="664949" y="5353205"/>
              <a:ext cx="2615878" cy="351571"/>
            </a:xfrm>
            <a:prstGeom prst="rect">
              <a:avLst/>
            </a:prstGeom>
            <a:noFill/>
          </p:spPr>
          <p:txBody>
            <a:bodyPr wrap="square" lIns="0" tIns="0" rIns="0" bIns="0" rtlCol="0">
              <a:spAutoFit/>
            </a:bodyPr>
            <a:lstStyle/>
            <a:p>
              <a:pPr algn="ctr" defTabSz="1243245">
                <a:lnSpc>
                  <a:spcPct val="80000"/>
                </a:lnSpc>
                <a:buSzPct val="80000"/>
              </a:pPr>
              <a:endParaRPr lang="en-US" sz="2856" dirty="0">
                <a:gradFill>
                  <a:gsLst>
                    <a:gs pos="0">
                      <a:srgbClr val="FFFFFF"/>
                    </a:gs>
                    <a:gs pos="100000">
                      <a:srgbClr val="FFFFFF"/>
                    </a:gs>
                  </a:gsLst>
                  <a:lin ang="5400000" scaled="0"/>
                </a:gradFill>
              </a:endParaRPr>
            </a:p>
          </p:txBody>
        </p:sp>
      </p:grpSp>
      <p:sp>
        <p:nvSpPr>
          <p:cNvPr id="23" name="TextBox 22"/>
          <p:cNvSpPr txBox="1"/>
          <p:nvPr/>
        </p:nvSpPr>
        <p:spPr>
          <a:xfrm>
            <a:off x="785717" y="5879810"/>
            <a:ext cx="2560505" cy="196977"/>
          </a:xfrm>
          <a:prstGeom prst="rect">
            <a:avLst/>
          </a:prstGeom>
          <a:noFill/>
        </p:spPr>
        <p:txBody>
          <a:bodyPr wrap="square" lIns="0" tIns="0" rIns="0" bIns="0" rtlCol="0">
            <a:spAutoFit/>
          </a:bodyPr>
          <a:lstStyle/>
          <a:p>
            <a:pPr algn="ctr" defTabSz="1243245">
              <a:lnSpc>
                <a:spcPct val="80000"/>
              </a:lnSpc>
              <a:buSzPct val="80000"/>
            </a:pPr>
            <a:r>
              <a:rPr lang="en-US" sz="1600" dirty="0"/>
              <a:t>w</a:t>
            </a:r>
            <a:r>
              <a:rPr lang="en-US" sz="1600" dirty="0" smtClean="0"/>
              <a:t>eb roles</a:t>
            </a:r>
            <a:endParaRPr lang="en-US" sz="1600"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7652" y="3146620"/>
            <a:ext cx="706196" cy="638801"/>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5061" y="3146620"/>
            <a:ext cx="706196" cy="638801"/>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434" y="3896122"/>
            <a:ext cx="706196" cy="638801"/>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3133" y="3890812"/>
            <a:ext cx="706196" cy="638801"/>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434" y="4629150"/>
            <a:ext cx="706196" cy="638801"/>
          </a:xfrm>
          <a:prstGeom prst="rect">
            <a:avLst/>
          </a:prstGeom>
        </p:spPr>
      </p:pic>
      <p:grpSp>
        <p:nvGrpSpPr>
          <p:cNvPr id="55" name="Group 54"/>
          <p:cNvGrpSpPr/>
          <p:nvPr/>
        </p:nvGrpSpPr>
        <p:grpSpPr>
          <a:xfrm>
            <a:off x="1937881" y="4095654"/>
            <a:ext cx="1107647" cy="1276005"/>
            <a:chOff x="664949" y="2975364"/>
            <a:chExt cx="2615878" cy="2877579"/>
          </a:xfrm>
        </p:grpSpPr>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57" name="TextBox 56"/>
            <p:cNvSpPr txBox="1"/>
            <p:nvPr/>
          </p:nvSpPr>
          <p:spPr>
            <a:xfrm>
              <a:off x="664949" y="5353205"/>
              <a:ext cx="2615878" cy="499738"/>
            </a:xfrm>
            <a:prstGeom prst="rect">
              <a:avLst/>
            </a:prstGeom>
            <a:noFill/>
          </p:spPr>
          <p:txBody>
            <a:bodyPr wrap="square" lIns="0" tIns="0" rIns="0" bIns="0" rtlCol="0">
              <a:spAutoFit/>
            </a:bodyPr>
            <a:lstStyle/>
            <a:p>
              <a:pPr algn="ctr" defTabSz="1243245">
                <a:lnSpc>
                  <a:spcPct val="80000"/>
                </a:lnSpc>
                <a:buSzPct val="80000"/>
              </a:pPr>
              <a:endParaRPr lang="en-US" dirty="0"/>
            </a:p>
          </p:txBody>
        </p:sp>
      </p:gr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3133" y="4623840"/>
            <a:ext cx="706196" cy="638801"/>
          </a:xfrm>
          <a:prstGeom prst="rect">
            <a:avLst/>
          </a:prstGeom>
        </p:spPr>
      </p:pic>
      <p:sp>
        <p:nvSpPr>
          <p:cNvPr id="34" name="TextBox 33"/>
          <p:cNvSpPr txBox="1"/>
          <p:nvPr/>
        </p:nvSpPr>
        <p:spPr>
          <a:xfrm>
            <a:off x="4245738" y="5915953"/>
            <a:ext cx="2560505" cy="221599"/>
          </a:xfrm>
          <a:prstGeom prst="rect">
            <a:avLst/>
          </a:prstGeom>
          <a:noFill/>
        </p:spPr>
        <p:txBody>
          <a:bodyPr wrap="square" lIns="0" tIns="0" rIns="0" bIns="0" rtlCol="0">
            <a:spAutoFit/>
          </a:bodyPr>
          <a:lstStyle/>
          <a:p>
            <a:pPr algn="ctr" defTabSz="1243245">
              <a:lnSpc>
                <a:spcPct val="80000"/>
              </a:lnSpc>
              <a:buSzPct val="80000"/>
            </a:pPr>
            <a:r>
              <a:rPr lang="en-US" dirty="0" smtClean="0">
                <a:gradFill>
                  <a:gsLst>
                    <a:gs pos="0">
                      <a:srgbClr val="FFFFFF"/>
                    </a:gs>
                    <a:gs pos="100000">
                      <a:srgbClr val="FFFFFF"/>
                    </a:gs>
                  </a:gsLst>
                  <a:lin ang="5400000" scaled="0"/>
                </a:gradFill>
              </a:rPr>
              <a:t>worker roles</a:t>
            </a:r>
            <a:endParaRPr lang="en-US" dirty="0">
              <a:gradFill>
                <a:gsLst>
                  <a:gs pos="0">
                    <a:srgbClr val="FFFFFF"/>
                  </a:gs>
                  <a:gs pos="100000">
                    <a:srgbClr val="FFFFFF"/>
                  </a:gs>
                </a:gsLst>
                <a:lin ang="5400000" scaled="0"/>
              </a:gradFill>
            </a:endParaRPr>
          </a:p>
        </p:txBody>
      </p:sp>
      <p:grpSp>
        <p:nvGrpSpPr>
          <p:cNvPr id="46" name="Group 45"/>
          <p:cNvGrpSpPr/>
          <p:nvPr/>
        </p:nvGrpSpPr>
        <p:grpSpPr>
          <a:xfrm>
            <a:off x="8879080" y="3090986"/>
            <a:ext cx="2667953" cy="2652626"/>
            <a:chOff x="8703318" y="3097065"/>
            <a:chExt cx="2615878" cy="2600849"/>
          </a:xfrm>
        </p:grpSpPr>
        <p:grpSp>
          <p:nvGrpSpPr>
            <p:cNvPr id="47" name="Group 46"/>
            <p:cNvGrpSpPr/>
            <p:nvPr/>
          </p:nvGrpSpPr>
          <p:grpSpPr>
            <a:xfrm>
              <a:off x="8744295" y="3097065"/>
              <a:ext cx="2227027" cy="2105325"/>
              <a:chOff x="8744295" y="3097065"/>
              <a:chExt cx="2227027" cy="2105325"/>
            </a:xfrm>
          </p:grpSpPr>
          <p:sp>
            <p:nvSpPr>
              <p:cNvPr id="49" name="Rectangle 48"/>
              <p:cNvSpPr/>
              <p:nvPr/>
            </p:nvSpPr>
            <p:spPr bwMode="auto">
              <a:xfrm>
                <a:off x="8744295" y="4187170"/>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0" name="TextBox 49"/>
              <p:cNvSpPr txBox="1"/>
              <p:nvPr/>
            </p:nvSpPr>
            <p:spPr>
              <a:xfrm>
                <a:off x="8873824" y="4874472"/>
                <a:ext cx="1969752" cy="226024"/>
              </a:xfrm>
              <a:prstGeom prst="rect">
                <a:avLst/>
              </a:prstGeom>
              <a:noFill/>
            </p:spPr>
            <p:txBody>
              <a:bodyPr wrap="square" lIns="0" tIns="0" rIns="0" bIns="0" rtlCol="0">
                <a:spAutoFit/>
              </a:bodyPr>
              <a:lstStyle/>
              <a:p>
                <a:pPr defTabSz="1243245">
                  <a:lnSpc>
                    <a:spcPct val="80000"/>
                  </a:lnSpc>
                  <a:buSzPct val="80000"/>
                </a:pPr>
                <a:r>
                  <a:rPr lang="en-US" sz="1836" dirty="0">
                    <a:gradFill>
                      <a:gsLst>
                        <a:gs pos="0">
                          <a:srgbClr val="FFFFFF"/>
                        </a:gs>
                        <a:gs pos="100000">
                          <a:srgbClr val="FFFFFF"/>
                        </a:gs>
                      </a:gsLst>
                      <a:lin ang="5400000" scaled="0"/>
                    </a:gradFill>
                  </a:rPr>
                  <a:t>Tracking</a:t>
                </a:r>
              </a:p>
            </p:txBody>
          </p:sp>
          <p:pic>
            <p:nvPicPr>
              <p:cNvPr id="51" name="Picture 50"/>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4187170"/>
                <a:ext cx="961309" cy="961309"/>
              </a:xfrm>
              <a:prstGeom prst="rect">
                <a:avLst/>
              </a:prstGeom>
            </p:spPr>
          </p:pic>
          <p:sp>
            <p:nvSpPr>
              <p:cNvPr id="52" name="Rectangle 51"/>
              <p:cNvSpPr/>
              <p:nvPr/>
            </p:nvSpPr>
            <p:spPr bwMode="auto">
              <a:xfrm>
                <a:off x="8744295" y="3097065"/>
                <a:ext cx="2227027" cy="1015220"/>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53" name="TextBox 52"/>
              <p:cNvSpPr txBox="1"/>
              <p:nvPr/>
            </p:nvSpPr>
            <p:spPr>
              <a:xfrm>
                <a:off x="8873824" y="3789687"/>
                <a:ext cx="1969752" cy="226024"/>
              </a:xfrm>
              <a:prstGeom prst="rect">
                <a:avLst/>
              </a:prstGeom>
              <a:noFill/>
            </p:spPr>
            <p:txBody>
              <a:bodyPr wrap="square" lIns="0" tIns="0" rIns="0" bIns="0" rtlCol="0">
                <a:spAutoFit/>
              </a:bodyPr>
              <a:lstStyle/>
              <a:p>
                <a:pPr defTabSz="1243245">
                  <a:lnSpc>
                    <a:spcPct val="80000"/>
                  </a:lnSpc>
                  <a:buSzPct val="80000"/>
                </a:pPr>
                <a:r>
                  <a:rPr lang="en-US" sz="1836" dirty="0">
                    <a:gradFill>
                      <a:gsLst>
                        <a:gs pos="0">
                          <a:srgbClr val="FFFFFF"/>
                        </a:gs>
                        <a:gs pos="100000">
                          <a:srgbClr val="FFFFFF"/>
                        </a:gs>
                      </a:gsLst>
                      <a:lin ang="5400000" scaled="0"/>
                    </a:gradFill>
                  </a:rPr>
                  <a:t>Tracking</a:t>
                </a:r>
              </a:p>
            </p:txBody>
          </p:sp>
          <p:pic>
            <p:nvPicPr>
              <p:cNvPr id="54" name="Picture 53"/>
              <p:cNvPicPr>
                <a:picLocks noChangeAspect="1"/>
              </p:cNvPicPr>
              <p:nvPr/>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62870" y="3102385"/>
                <a:ext cx="961309" cy="961309"/>
              </a:xfrm>
              <a:prstGeom prst="rect">
                <a:avLst/>
              </a:prstGeom>
            </p:spPr>
          </p:pic>
        </p:grpSp>
        <p:sp>
          <p:nvSpPr>
            <p:cNvPr id="48" name="TextBox 47"/>
            <p:cNvSpPr txBox="1"/>
            <p:nvPr/>
          </p:nvSpPr>
          <p:spPr>
            <a:xfrm>
              <a:off x="8703318" y="5353205"/>
              <a:ext cx="2615878" cy="344709"/>
            </a:xfrm>
            <a:prstGeom prst="rect">
              <a:avLst/>
            </a:prstGeom>
            <a:noFill/>
          </p:spPr>
          <p:txBody>
            <a:bodyPr wrap="square" lIns="0" tIns="0" rIns="0" bIns="0" rtlCol="0">
              <a:spAutoFit/>
            </a:bodyPr>
            <a:lstStyle/>
            <a:p>
              <a:pPr defTabSz="1243245">
                <a:lnSpc>
                  <a:spcPct val="80000"/>
                </a:lnSpc>
                <a:buSzPct val="80000"/>
              </a:pPr>
              <a:r>
                <a:rPr lang="en-US" sz="2856" dirty="0">
                  <a:gradFill>
                    <a:gsLst>
                      <a:gs pos="0">
                        <a:srgbClr val="FFFFFF"/>
                      </a:gs>
                      <a:gs pos="100000">
                        <a:srgbClr val="FFFFFF"/>
                      </a:gs>
                    </a:gsLst>
                    <a:lin ang="5400000" scaled="0"/>
                  </a:gradFill>
                </a:rPr>
                <a:t>Shipping Service</a:t>
              </a:r>
            </a:p>
          </p:txBody>
        </p:sp>
      </p:grpSp>
      <p:grpSp>
        <p:nvGrpSpPr>
          <p:cNvPr id="58" name="Group 57"/>
          <p:cNvGrpSpPr/>
          <p:nvPr/>
        </p:nvGrpSpPr>
        <p:grpSpPr>
          <a:xfrm>
            <a:off x="1589304" y="2995916"/>
            <a:ext cx="1006460" cy="1099738"/>
            <a:chOff x="664949" y="2975364"/>
            <a:chExt cx="2615878" cy="2729412"/>
          </a:xfrm>
        </p:grpSpPr>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60" name="TextBox 59"/>
            <p:cNvSpPr txBox="1"/>
            <p:nvPr/>
          </p:nvSpPr>
          <p:spPr>
            <a:xfrm>
              <a:off x="664949" y="5353205"/>
              <a:ext cx="2615878" cy="351571"/>
            </a:xfrm>
            <a:prstGeom prst="rect">
              <a:avLst/>
            </a:prstGeom>
            <a:noFill/>
          </p:spPr>
          <p:txBody>
            <a:bodyPr wrap="square" lIns="0" tIns="0" rIns="0" bIns="0" rtlCol="0">
              <a:spAutoFit/>
            </a:bodyPr>
            <a:lstStyle/>
            <a:p>
              <a:pPr algn="ctr" defTabSz="1243245">
                <a:lnSpc>
                  <a:spcPct val="80000"/>
                </a:lnSpc>
                <a:buSzPct val="80000"/>
              </a:pPr>
              <a:endParaRPr lang="en-US" sz="2856" dirty="0">
                <a:gradFill>
                  <a:gsLst>
                    <a:gs pos="0">
                      <a:srgbClr val="FFFFFF"/>
                    </a:gs>
                    <a:gs pos="100000">
                      <a:srgbClr val="FFFFFF"/>
                    </a:gs>
                  </a:gsLst>
                  <a:lin ang="5400000" scaled="0"/>
                </a:gradFill>
              </a:endParaRPr>
            </a:p>
          </p:txBody>
        </p:sp>
      </p:grpSp>
      <p:sp>
        <p:nvSpPr>
          <p:cNvPr id="61" name="TextBox 60"/>
          <p:cNvSpPr txBox="1"/>
          <p:nvPr/>
        </p:nvSpPr>
        <p:spPr>
          <a:xfrm>
            <a:off x="722858" y="5402262"/>
            <a:ext cx="2667953" cy="358570"/>
          </a:xfrm>
          <a:prstGeom prst="rect">
            <a:avLst/>
          </a:prstGeom>
          <a:noFill/>
        </p:spPr>
        <p:txBody>
          <a:bodyPr wrap="square" lIns="0" tIns="0" rIns="0" bIns="0" rtlCol="0">
            <a:spAutoFit/>
          </a:bodyPr>
          <a:lstStyle/>
          <a:p>
            <a:pPr algn="ctr" defTabSz="1243245">
              <a:lnSpc>
                <a:spcPct val="80000"/>
              </a:lnSpc>
              <a:buSzPct val="80000"/>
            </a:pPr>
            <a:r>
              <a:rPr lang="en-US" sz="2856" dirty="0" smtClean="0">
                <a:gradFill>
                  <a:gsLst>
                    <a:gs pos="0">
                      <a:srgbClr val="FFFFFF"/>
                    </a:gs>
                    <a:gs pos="100000">
                      <a:srgbClr val="FFFFFF"/>
                    </a:gs>
                  </a:gsLst>
                  <a:lin ang="5400000" scaled="0"/>
                </a:gradFill>
              </a:rPr>
              <a:t>Store</a:t>
            </a:r>
            <a:endParaRPr lang="en-US" sz="2856" dirty="0">
              <a:gradFill>
                <a:gsLst>
                  <a:gs pos="0">
                    <a:srgbClr val="FFFFFF"/>
                  </a:gs>
                  <a:gs pos="100000">
                    <a:srgbClr val="FFFFFF"/>
                  </a:gs>
                </a:gsLst>
                <a:lin ang="5400000" scaled="0"/>
              </a:gradFill>
            </a:endParaRPr>
          </a:p>
        </p:txBody>
      </p:sp>
      <p:sp>
        <p:nvSpPr>
          <p:cNvPr id="62" name="Title 3"/>
          <p:cNvSpPr txBox="1">
            <a:spLocks/>
          </p:cNvSpPr>
          <p:nvPr/>
        </p:nvSpPr>
        <p:spPr>
          <a:xfrm>
            <a:off x="722858" y="492207"/>
            <a:ext cx="11188002" cy="92202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a:lstStyle>
          <a:p>
            <a:r>
              <a:rPr lang="en-US" sz="6527" dirty="0" smtClean="0">
                <a:solidFill>
                  <a:srgbClr val="FFFFFF"/>
                </a:solidFill>
              </a:rPr>
              <a:t>Use case</a:t>
            </a:r>
            <a:endParaRPr sz="6527" dirty="0">
              <a:solidFill>
                <a:srgbClr val="FFFFFF"/>
              </a:solidFill>
            </a:endParaRPr>
          </a:p>
        </p:txBody>
      </p:sp>
      <p:sp>
        <p:nvSpPr>
          <p:cNvPr id="63" name="TextBox 62"/>
          <p:cNvSpPr txBox="1"/>
          <p:nvPr/>
        </p:nvSpPr>
        <p:spPr>
          <a:xfrm>
            <a:off x="6275710" y="3878077"/>
            <a:ext cx="2560505" cy="221599"/>
          </a:xfrm>
          <a:prstGeom prst="rect">
            <a:avLst/>
          </a:prstGeom>
          <a:noFill/>
        </p:spPr>
        <p:txBody>
          <a:bodyPr wrap="square" lIns="0" tIns="0" rIns="0" bIns="0" rtlCol="0">
            <a:spAutoFit/>
          </a:bodyPr>
          <a:lstStyle/>
          <a:p>
            <a:pPr algn="ctr" defTabSz="1243245">
              <a:lnSpc>
                <a:spcPct val="80000"/>
              </a:lnSpc>
              <a:buSzPct val="80000"/>
            </a:pPr>
            <a:r>
              <a:rPr lang="en-US" dirty="0" smtClean="0">
                <a:gradFill>
                  <a:gsLst>
                    <a:gs pos="0">
                      <a:srgbClr val="FFFFFF"/>
                    </a:gs>
                    <a:gs pos="100000">
                      <a:srgbClr val="FFFFFF"/>
                    </a:gs>
                  </a:gsLst>
                  <a:lin ang="5400000" scaled="0"/>
                </a:gradFill>
              </a:rPr>
              <a:t>Service bus</a:t>
            </a:r>
            <a:endParaRPr lang="en-US" dirty="0">
              <a:gradFill>
                <a:gsLst>
                  <a:gs pos="0">
                    <a:srgbClr val="FFFFFF"/>
                  </a:gs>
                  <a:gs pos="100000">
                    <a:srgbClr val="FFFFFF"/>
                  </a:gs>
                </a:gsLst>
                <a:lin ang="5400000" scaled="0"/>
              </a:gradFill>
            </a:endParaRPr>
          </a:p>
        </p:txBody>
      </p:sp>
      <p:cxnSp>
        <p:nvCxnSpPr>
          <p:cNvPr id="65" name="Straight Connector 64"/>
          <p:cNvCxnSpPr/>
          <p:nvPr/>
        </p:nvCxnSpPr>
        <p:spPr>
          <a:xfrm>
            <a:off x="8275637" y="1844847"/>
            <a:ext cx="0" cy="4715889"/>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959879" y="3327289"/>
            <a:ext cx="2250964" cy="2593102"/>
            <a:chOff x="664949" y="2975364"/>
            <a:chExt cx="2615878" cy="2877579"/>
          </a:xfrm>
        </p:grpSpPr>
        <p:pic>
          <p:nvPicPr>
            <p:cNvPr id="67" name="Picture 6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6296" y="2975364"/>
              <a:ext cx="2520672" cy="2220506"/>
            </a:xfrm>
            <a:prstGeom prst="rect">
              <a:avLst/>
            </a:prstGeom>
          </p:spPr>
        </p:pic>
        <p:sp>
          <p:nvSpPr>
            <p:cNvPr id="68" name="TextBox 67"/>
            <p:cNvSpPr txBox="1"/>
            <p:nvPr/>
          </p:nvSpPr>
          <p:spPr>
            <a:xfrm>
              <a:off x="664949" y="5353205"/>
              <a:ext cx="2615878" cy="499738"/>
            </a:xfrm>
            <a:prstGeom prst="rect">
              <a:avLst/>
            </a:prstGeom>
            <a:noFill/>
          </p:spPr>
          <p:txBody>
            <a:bodyPr wrap="square" lIns="0" tIns="0" rIns="0" bIns="0" rtlCol="0">
              <a:spAutoFit/>
            </a:bodyPr>
            <a:lstStyle/>
            <a:p>
              <a:pPr algn="ctr" defTabSz="1243245">
                <a:lnSpc>
                  <a:spcPct val="80000"/>
                </a:lnSpc>
                <a:buSzPct val="80000"/>
              </a:pPr>
              <a:endParaRPr lang="en-US" dirty="0"/>
            </a:p>
          </p:txBody>
        </p:sp>
      </p:grpSp>
    </p:spTree>
    <p:extLst>
      <p:ext uri="{BB962C8B-B14F-4D97-AF65-F5344CB8AC3E}">
        <p14:creationId xmlns:p14="http://schemas.microsoft.com/office/powerpoint/2010/main" val="1982465526"/>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rctx="PPT">
                                        <p:cTn id="6" dur="indefinite"/>
                                        <p:tgtEl>
                                          <p:spTgt spid="58"/>
                                        </p:tgtEl>
                                        <p:attrNameLst>
                                          <p:attrName>style.opacity</p:attrName>
                                        </p:attrNameLst>
                                      </p:cBhvr>
                                      <p:to>
                                        <p:strVal val="0"/>
                                      </p:to>
                                    </p:set>
                                    <p:animEffect filter="image" prLst="opacity: 0">
                                      <p:cBhvr rctx="IE">
                                        <p:cTn id="7" dur="indefinite"/>
                                        <p:tgtEl>
                                          <p:spTgt spid="58"/>
                                        </p:tgtEl>
                                      </p:cBhvr>
                                    </p:animEffect>
                                  </p:childTnLst>
                                </p:cTn>
                              </p:par>
                              <p:par>
                                <p:cTn id="8" presetID="9" presetClass="emph" presetSubtype="0" nodeType="withEffect">
                                  <p:stCondLst>
                                    <p:cond delay="0"/>
                                  </p:stCondLst>
                                  <p:endCondLst>
                                    <p:cond evt="onNext" delay="0">
                                      <p:tgtEl>
                                        <p:sldTgt/>
                                      </p:tgtEl>
                                    </p:cond>
                                  </p:endCondLst>
                                  <p:childTnLst>
                                    <p:set>
                                      <p:cBhvr rctx="PPT">
                                        <p:cTn id="9" dur="indefinite"/>
                                        <p:tgtEl>
                                          <p:spTgt spid="6"/>
                                        </p:tgtEl>
                                        <p:attrNameLst>
                                          <p:attrName>style.opacity</p:attrName>
                                        </p:attrNameLst>
                                      </p:cBhvr>
                                      <p:to>
                                        <p:strVal val="0"/>
                                      </p:to>
                                    </p:set>
                                    <p:animEffect filter="image" prLst="opacity: 0">
                                      <p:cBhvr rctx="IE">
                                        <p:cTn id="10" dur="indefinite"/>
                                        <p:tgtEl>
                                          <p:spTgt spid="6"/>
                                        </p:tgtEl>
                                      </p:cBhvr>
                                    </p:animEffect>
                                  </p:childTnLst>
                                </p:cTn>
                              </p:par>
                              <p:par>
                                <p:cTn id="11" presetID="9" presetClass="emph" presetSubtype="0" nodeType="withEffect">
                                  <p:stCondLst>
                                    <p:cond delay="0"/>
                                  </p:stCondLst>
                                  <p:endCondLst>
                                    <p:cond evt="onNext" delay="0">
                                      <p:tgtEl>
                                        <p:sldTgt/>
                                      </p:tgtEl>
                                    </p:cond>
                                  </p:endCondLst>
                                  <p:childTnLst>
                                    <p:set>
                                      <p:cBhvr rctx="PPT">
                                        <p:cTn id="12" dur="indefinite"/>
                                        <p:tgtEl>
                                          <p:spTgt spid="32"/>
                                        </p:tgtEl>
                                        <p:attrNameLst>
                                          <p:attrName>style.opacity</p:attrName>
                                        </p:attrNameLst>
                                      </p:cBhvr>
                                      <p:to>
                                        <p:strVal val="0"/>
                                      </p:to>
                                    </p:set>
                                    <p:animEffect filter="image" prLst="opacity: 0">
                                      <p:cBhvr rctx="IE">
                                        <p:cTn id="13" dur="indefinite"/>
                                        <p:tgtEl>
                                          <p:spTgt spid="32"/>
                                        </p:tgtEl>
                                      </p:cBhvr>
                                    </p:animEffect>
                                  </p:childTnLst>
                                </p:cTn>
                              </p:par>
                              <p:par>
                                <p:cTn id="14" presetID="9" presetClass="emph" presetSubtype="0" nodeType="withEffect">
                                  <p:stCondLst>
                                    <p:cond delay="0"/>
                                  </p:stCondLst>
                                  <p:endCondLst>
                                    <p:cond evt="onNext" delay="0">
                                      <p:tgtEl>
                                        <p:sldTgt/>
                                      </p:tgtEl>
                                    </p:cond>
                                  </p:endCondLst>
                                  <p:childTnLst>
                                    <p:set>
                                      <p:cBhvr rctx="PPT">
                                        <p:cTn id="15" dur="indefinite"/>
                                        <p:tgtEl>
                                          <p:spTgt spid="30"/>
                                        </p:tgtEl>
                                        <p:attrNameLst>
                                          <p:attrName>style.opacity</p:attrName>
                                        </p:attrNameLst>
                                      </p:cBhvr>
                                      <p:to>
                                        <p:strVal val="0"/>
                                      </p:to>
                                    </p:set>
                                    <p:animEffect filter="image" prLst="opacity: 0">
                                      <p:cBhvr rctx="IE">
                                        <p:cTn id="16" dur="indefinite"/>
                                        <p:tgtEl>
                                          <p:spTgt spid="30"/>
                                        </p:tgtEl>
                                      </p:cBhvr>
                                    </p:animEffect>
                                  </p:childTnLst>
                                </p:cTn>
                              </p:par>
                              <p:par>
                                <p:cTn id="17" presetID="9" presetClass="emph" presetSubtype="0" nodeType="withEffect">
                                  <p:stCondLst>
                                    <p:cond delay="0"/>
                                  </p:stCondLst>
                                  <p:endCondLst>
                                    <p:cond evt="onNext" delay="0">
                                      <p:tgtEl>
                                        <p:sldTgt/>
                                      </p:tgtEl>
                                    </p:cond>
                                  </p:endCondLst>
                                  <p:childTnLst>
                                    <p:set>
                                      <p:cBhvr rctx="PPT">
                                        <p:cTn id="18" dur="indefinite"/>
                                        <p:tgtEl>
                                          <p:spTgt spid="31"/>
                                        </p:tgtEl>
                                        <p:attrNameLst>
                                          <p:attrName>style.opacity</p:attrName>
                                        </p:attrNameLst>
                                      </p:cBhvr>
                                      <p:to>
                                        <p:strVal val="0"/>
                                      </p:to>
                                    </p:set>
                                    <p:animEffect filter="image" prLst="opacity: 0">
                                      <p:cBhvr rctx="IE">
                                        <p:cTn id="19" dur="indefinite"/>
                                        <p:tgtEl>
                                          <p:spTgt spid="31"/>
                                        </p:tgtEl>
                                      </p:cBhvr>
                                    </p:animEffect>
                                  </p:childTnLst>
                                </p:cTn>
                              </p:par>
                              <p:par>
                                <p:cTn id="20" presetID="9" presetClass="emph" presetSubtype="0" nodeType="withEffect">
                                  <p:stCondLst>
                                    <p:cond delay="0"/>
                                  </p:stCondLst>
                                  <p:endCondLst>
                                    <p:cond evt="onNext" delay="0">
                                      <p:tgtEl>
                                        <p:sldTgt/>
                                      </p:tgtEl>
                                    </p:cond>
                                  </p:endCondLst>
                                  <p:childTnLst>
                                    <p:set>
                                      <p:cBhvr rctx="PPT">
                                        <p:cTn id="21" dur="indefinite"/>
                                        <p:tgtEl>
                                          <p:spTgt spid="33"/>
                                        </p:tgtEl>
                                        <p:attrNameLst>
                                          <p:attrName>style.opacity</p:attrName>
                                        </p:attrNameLst>
                                      </p:cBhvr>
                                      <p:to>
                                        <p:strVal val="0"/>
                                      </p:to>
                                    </p:set>
                                    <p:animEffect filter="image" prLst="opacity: 0">
                                      <p:cBhvr rctx="IE">
                                        <p:cTn id="22" dur="indefinite"/>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6"/>
                                        </p:tgtEl>
                                        <p:attrNameLst>
                                          <p:attrName>style.opacity</p:attrName>
                                        </p:attrNameLst>
                                      </p:cBhvr>
                                      <p:to>
                                        <p:strVal val="0"/>
                                      </p:to>
                                    </p:set>
                                    <p:animEffect filter="image" prLst="opacity: 0">
                                      <p:cBhvr rctx="IE">
                                        <p:cTn id="27" dur="indefinite"/>
                                        <p:tgtEl>
                                          <p:spTgt spid="66"/>
                                        </p:tgtEl>
                                      </p:cBhvr>
                                    </p:animEffect>
                                  </p:childTnLst>
                                </p:cTn>
                              </p:par>
                              <p:par>
                                <p:cTn id="28" presetID="9" presetClass="emph" presetSubtype="0" nodeType="withEffect">
                                  <p:stCondLst>
                                    <p:cond delay="0"/>
                                  </p:stCondLst>
                                  <p:childTnLst>
                                    <p:set>
                                      <p:cBhvr rctx="PPT">
                                        <p:cTn id="29" dur="indefinite"/>
                                        <p:tgtEl>
                                          <p:spTgt spid="58"/>
                                        </p:tgtEl>
                                        <p:attrNameLst>
                                          <p:attrName>style.opacity</p:attrName>
                                        </p:attrNameLst>
                                      </p:cBhvr>
                                      <p:to>
                                        <p:strVal val="1"/>
                                      </p:to>
                                    </p:set>
                                    <p:animEffect filter="image" prLst="opacity: 1">
                                      <p:cBhvr rctx="IE">
                                        <p:cTn id="30" dur="indefinite"/>
                                        <p:tgtEl>
                                          <p:spTgt spid="58"/>
                                        </p:tgtEl>
                                      </p:cBhvr>
                                    </p:animEffect>
                                  </p:childTnLst>
                                </p:cTn>
                              </p:par>
                              <p:par>
                                <p:cTn id="31" presetID="9" presetClass="emph" presetSubtype="0" nodeType="withEffect">
                                  <p:stCondLst>
                                    <p:cond delay="0"/>
                                  </p:stCondLst>
                                  <p:childTnLst>
                                    <p:set>
                                      <p:cBhvr rctx="PPT">
                                        <p:cTn id="32" dur="indefinite"/>
                                        <p:tgtEl>
                                          <p:spTgt spid="6"/>
                                        </p:tgtEl>
                                        <p:attrNameLst>
                                          <p:attrName>style.opacity</p:attrName>
                                        </p:attrNameLst>
                                      </p:cBhvr>
                                      <p:to>
                                        <p:strVal val="1"/>
                                      </p:to>
                                    </p:set>
                                    <p:animEffect filter="image" prLst="opacity: 1">
                                      <p:cBhvr rctx="IE">
                                        <p:cTn id="33" dur="indefinite"/>
                                        <p:tgtEl>
                                          <p:spTgt spid="6"/>
                                        </p:tgtEl>
                                      </p:cBhvr>
                                    </p:animEffect>
                                  </p:childTnLst>
                                </p:cTn>
                              </p:par>
                              <p:par>
                                <p:cTn id="34" presetID="9" presetClass="emph" presetSubtype="0" nodeType="withEffect">
                                  <p:stCondLst>
                                    <p:cond delay="0"/>
                                  </p:stCondLst>
                                  <p:childTnLst>
                                    <p:set>
                                      <p:cBhvr rctx="PPT">
                                        <p:cTn id="35" dur="indefinite"/>
                                        <p:tgtEl>
                                          <p:spTgt spid="32"/>
                                        </p:tgtEl>
                                        <p:attrNameLst>
                                          <p:attrName>style.opacity</p:attrName>
                                        </p:attrNameLst>
                                      </p:cBhvr>
                                      <p:to>
                                        <p:strVal val="1"/>
                                      </p:to>
                                    </p:set>
                                    <p:animEffect filter="image" prLst="opacity: 1">
                                      <p:cBhvr rctx="IE">
                                        <p:cTn id="36" dur="indefinite"/>
                                        <p:tgtEl>
                                          <p:spTgt spid="32"/>
                                        </p:tgtEl>
                                      </p:cBhvr>
                                    </p:animEffect>
                                  </p:childTnLst>
                                </p:cTn>
                              </p:par>
                              <p:par>
                                <p:cTn id="37" presetID="9" presetClass="emph" presetSubtype="0" nodeType="withEffect">
                                  <p:stCondLst>
                                    <p:cond delay="0"/>
                                  </p:stCondLst>
                                  <p:childTnLst>
                                    <p:set>
                                      <p:cBhvr rctx="PPT">
                                        <p:cTn id="38" dur="indefinite"/>
                                        <p:tgtEl>
                                          <p:spTgt spid="30"/>
                                        </p:tgtEl>
                                        <p:attrNameLst>
                                          <p:attrName>style.opacity</p:attrName>
                                        </p:attrNameLst>
                                      </p:cBhvr>
                                      <p:to>
                                        <p:strVal val="1"/>
                                      </p:to>
                                    </p:set>
                                    <p:animEffect filter="image" prLst="opacity: 1">
                                      <p:cBhvr rctx="IE">
                                        <p:cTn id="39" dur="indefinite"/>
                                        <p:tgtEl>
                                          <p:spTgt spid="30"/>
                                        </p:tgtEl>
                                      </p:cBhvr>
                                    </p:animEffect>
                                  </p:childTnLst>
                                </p:cTn>
                              </p:par>
                              <p:par>
                                <p:cTn id="40" presetID="9" presetClass="emph" presetSubtype="0" nodeType="withEffect">
                                  <p:stCondLst>
                                    <p:cond delay="0"/>
                                  </p:stCondLst>
                                  <p:childTnLst>
                                    <p:set>
                                      <p:cBhvr rctx="PPT">
                                        <p:cTn id="41" dur="indefinite"/>
                                        <p:tgtEl>
                                          <p:spTgt spid="31"/>
                                        </p:tgtEl>
                                        <p:attrNameLst>
                                          <p:attrName>style.opacity</p:attrName>
                                        </p:attrNameLst>
                                      </p:cBhvr>
                                      <p:to>
                                        <p:strVal val="1"/>
                                      </p:to>
                                    </p:set>
                                    <p:animEffect filter="image" prLst="opacity: 1">
                                      <p:cBhvr rctx="IE">
                                        <p:cTn id="42" dur="indefinite"/>
                                        <p:tgtEl>
                                          <p:spTgt spid="31"/>
                                        </p:tgtEl>
                                      </p:cBhvr>
                                    </p:animEffect>
                                  </p:childTnLst>
                                </p:cTn>
                              </p:par>
                              <p:par>
                                <p:cTn id="43" presetID="9" presetClass="emph" presetSubtype="0" nodeType="withEffect">
                                  <p:stCondLst>
                                    <p:cond delay="0"/>
                                  </p:stCondLst>
                                  <p:childTnLst>
                                    <p:set>
                                      <p:cBhvr rctx="PPT">
                                        <p:cTn id="44" dur="indefinite"/>
                                        <p:tgtEl>
                                          <p:spTgt spid="33"/>
                                        </p:tgtEl>
                                        <p:attrNameLst>
                                          <p:attrName>style.opacity</p:attrName>
                                        </p:attrNameLst>
                                      </p:cBhvr>
                                      <p:to>
                                        <p:strVal val="1"/>
                                      </p:to>
                                    </p:set>
                                    <p:animEffect filter="image" prLst="opacity: 1">
                                      <p:cBhvr rctx="IE">
                                        <p:cTn id="45" dur="indefinite"/>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Cloud Services</a:t>
            </a:r>
            <a:endParaRPr lang="en-US" dirty="0"/>
          </a:p>
        </p:txBody>
      </p:sp>
    </p:spTree>
    <p:extLst>
      <p:ext uri="{BB962C8B-B14F-4D97-AF65-F5344CB8AC3E}">
        <p14:creationId xmlns:p14="http://schemas.microsoft.com/office/powerpoint/2010/main" val="215388885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Virtual Machines</a:t>
            </a:r>
            <a:endParaRPr lang="en-US" dirty="0"/>
          </a:p>
        </p:txBody>
      </p:sp>
      <p:sp>
        <p:nvSpPr>
          <p:cNvPr id="3" name="Text Placeholder 2"/>
          <p:cNvSpPr>
            <a:spLocks noGrp="1"/>
          </p:cNvSpPr>
          <p:nvPr>
            <p:ph type="body" sz="quarter" idx="11"/>
          </p:nvPr>
        </p:nvSpPr>
        <p:spPr/>
        <p:txBody>
          <a:bodyPr/>
          <a:lstStyle/>
          <a:p>
            <a:pPr marL="457200" indent="-457200">
              <a:buFont typeface="Arial" panose="020B0604020202020204" pitchFamily="34" charset="0"/>
              <a:buChar char="•"/>
            </a:pPr>
            <a:r>
              <a:rPr lang="en-US" sz="2400" dirty="0" smtClean="0"/>
              <a:t>Existing Application</a:t>
            </a:r>
          </a:p>
          <a:p>
            <a:pPr marL="457200" indent="-457200">
              <a:buFont typeface="Arial" panose="020B0604020202020204" pitchFamily="34" charset="0"/>
              <a:buChar char="•"/>
            </a:pPr>
            <a:r>
              <a:rPr lang="en-US" sz="2400" dirty="0" smtClean="0"/>
              <a:t>Windows or Linux</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837" y="2274114"/>
            <a:ext cx="2834640" cy="2834640"/>
          </a:xfrm>
          <a:prstGeom prst="rect">
            <a:avLst/>
          </a:prstGeom>
        </p:spPr>
      </p:pic>
    </p:spTree>
    <p:extLst>
      <p:ext uri="{BB962C8B-B14F-4D97-AF65-F5344CB8AC3E}">
        <p14:creationId xmlns:p14="http://schemas.microsoft.com/office/powerpoint/2010/main" val="19115520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Borys Korobeinikov</External_x0020_Speaker>
    <Session_x0020_Code xmlns="2295e2e7-0eeb-498e-8716-217bb2ee6ee3" xsi:nil="tru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230e9df3-be65-4c73-a93b-d1236ebd677e"/>
    <ds:schemaRef ds:uri="http://schemas.microsoft.com/office/2006/documentManagement/types"/>
    <ds:schemaRef ds:uri="http://schemas.microsoft.com/office/2006/metadata/properties"/>
    <ds:schemaRef ds:uri="8b529f77-48ab-4581-b468-93f09345b8aa"/>
    <ds:schemaRef ds:uri="http://purl.org/dc/terms/"/>
    <ds:schemaRef ds:uri="2295e2e7-0eeb-498e-8716-217bb2ee6ee3"/>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4163</TotalTime>
  <Words>1637</Words>
  <Application>Microsoft Office PowerPoint</Application>
  <PresentationFormat>Custom</PresentationFormat>
  <Paragraphs>145</Paragraphs>
  <Slides>15</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メイリオ</vt:lpstr>
      <vt:lpstr>ＭＳ Ｐゴシック</vt:lpstr>
      <vt:lpstr>Arial</vt:lpstr>
      <vt:lpstr>Avenir LT Pro 45 Book</vt:lpstr>
      <vt:lpstr>Calibri</vt:lpstr>
      <vt:lpstr>Segoe UI</vt:lpstr>
      <vt:lpstr>Segoe UI Light</vt:lpstr>
      <vt:lpstr>2_5-30405_Build_Template_16x9_LightBlue_Color_Background</vt:lpstr>
      <vt:lpstr>WINDOWS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dc:title>
  <dc:subject/>
  <dc:creator/>
  <cp:keywords/>
  <dc:description/>
  <cp:lastModifiedBy>Borys Korobeinikov</cp:lastModifiedBy>
  <cp:revision>58</cp:revision>
  <dcterms:created xsi:type="dcterms:W3CDTF">2012-10-31T16:05:38Z</dcterms:created>
  <dcterms:modified xsi:type="dcterms:W3CDTF">2013-03-04T19:50:36Z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