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578" r:id="rId2"/>
    <p:sldId id="587" r:id="rId3"/>
    <p:sldId id="612" r:id="rId4"/>
    <p:sldId id="616" r:id="rId5"/>
    <p:sldId id="615" r:id="rId6"/>
    <p:sldId id="618" r:id="rId7"/>
    <p:sldId id="617" r:id="rId8"/>
    <p:sldId id="588" r:id="rId9"/>
    <p:sldId id="601" r:id="rId10"/>
    <p:sldId id="595" r:id="rId11"/>
    <p:sldId id="605" r:id="rId12"/>
    <p:sldId id="607" r:id="rId13"/>
    <p:sldId id="609" r:id="rId14"/>
    <p:sldId id="629" r:id="rId15"/>
    <p:sldId id="630" r:id="rId16"/>
    <p:sldId id="576" r:id="rId17"/>
    <p:sldId id="614" r:id="rId18"/>
    <p:sldId id="624" r:id="rId19"/>
    <p:sldId id="623" r:id="rId20"/>
    <p:sldId id="620" r:id="rId21"/>
    <p:sldId id="621" r:id="rId22"/>
    <p:sldId id="628" r:id="rId23"/>
    <p:sldId id="626" r:id="rId24"/>
    <p:sldId id="625" r:id="rId25"/>
    <p:sldId id="586" r:id="rId26"/>
    <p:sldId id="584" r:id="rId2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C0006"/>
    <a:srgbClr val="FF6666"/>
    <a:srgbClr val="017EB8"/>
    <a:srgbClr val="75BEE9"/>
    <a:srgbClr val="000099"/>
    <a:srgbClr val="009ED6"/>
    <a:srgbClr val="0099FF"/>
    <a:srgbClr val="0033CC"/>
    <a:srgbClr val="3246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83" autoAdjust="0"/>
  </p:normalViewPr>
  <p:slideViewPr>
    <p:cSldViewPr>
      <p:cViewPr>
        <p:scale>
          <a:sx n="100" d="100"/>
          <a:sy n="100" d="100"/>
        </p:scale>
        <p:origin x="-248" y="-8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1" d="100"/>
          <a:sy n="51" d="100"/>
        </p:scale>
        <p:origin x="-272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EDB6DF3-FA61-45CB-BE27-053A00556DB1}" type="datetimeFigureOut">
              <a:rPr lang="en-US" smtClean="0"/>
              <a:t>9/26/14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jksdksd jh jhfkjhfsd</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AFA7AAB-6417-4573-AFEB-2CFC05049505}" type="slidenum">
              <a:rPr lang="en-US" smtClean="0"/>
              <a:t>‹#›</a:t>
            </a:fld>
            <a:endParaRPr lang="en-US"/>
          </a:p>
        </p:txBody>
      </p:sp>
    </p:spTree>
    <p:extLst>
      <p:ext uri="{BB962C8B-B14F-4D97-AF65-F5344CB8AC3E}">
        <p14:creationId xmlns:p14="http://schemas.microsoft.com/office/powerpoint/2010/main" val="197382216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89C4D45-EFF8-479D-AF6F-9BB9BF232254}" type="datetimeFigureOut">
              <a:rPr lang="en-US" smtClean="0"/>
              <a:pPr/>
              <a:t>9/26/14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err="1" smtClean="0"/>
              <a:t>jksdksd</a:t>
            </a:r>
            <a:r>
              <a:rPr lang="en-US" dirty="0" smtClean="0"/>
              <a:t> </a:t>
            </a:r>
            <a:r>
              <a:rPr lang="en-US" dirty="0" err="1" smtClean="0"/>
              <a:t>jh</a:t>
            </a:r>
            <a:r>
              <a:rPr lang="en-US" dirty="0" smtClean="0"/>
              <a:t> </a:t>
            </a:r>
            <a:r>
              <a:rPr lang="en-US" dirty="0" err="1" smtClean="0"/>
              <a:t>jhfkjhfsd</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B208339-1CDE-4508-95CE-C65DBDC3BF13}" type="slidenum">
              <a:rPr lang="en-US" smtClean="0"/>
              <a:pPr/>
              <a:t>‹#›</a:t>
            </a:fld>
            <a:endParaRPr lang="en-US"/>
          </a:p>
        </p:txBody>
      </p:sp>
    </p:spTree>
    <p:extLst>
      <p:ext uri="{BB962C8B-B14F-4D97-AF65-F5344CB8AC3E}">
        <p14:creationId xmlns:p14="http://schemas.microsoft.com/office/powerpoint/2010/main" val="11661225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adizes.info</a:t>
            </a:r>
            <a:r>
              <a:rPr lang="en-US" dirty="0" smtClean="0"/>
              <a:t>/</a:t>
            </a:r>
            <a:r>
              <a:rPr lang="en-US" dirty="0" err="1" smtClean="0"/>
              <a:t>index.php</a:t>
            </a:r>
            <a:r>
              <a:rPr lang="en-US" dirty="0" smtClean="0"/>
              <a:t>/</a:t>
            </a:r>
            <a:r>
              <a:rPr lang="en-US" dirty="0" err="1" smtClean="0"/>
              <a:t>Тесты</a:t>
            </a:r>
            <a:r>
              <a:rPr lang="en-US" dirty="0" smtClean="0"/>
              <a:t>/</a:t>
            </a:r>
            <a:r>
              <a:rPr lang="en-US" dirty="0" err="1" smtClean="0"/>
              <a:t>paei.html</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3</a:t>
            </a:fld>
            <a:endParaRPr lang="en-US"/>
          </a:p>
        </p:txBody>
      </p:sp>
    </p:spTree>
    <p:extLst>
      <p:ext uri="{BB962C8B-B14F-4D97-AF65-F5344CB8AC3E}">
        <p14:creationId xmlns:p14="http://schemas.microsoft.com/office/powerpoint/2010/main" val="4253529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PAei</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14</a:t>
            </a:fld>
            <a:endParaRPr lang="en-US"/>
          </a:p>
        </p:txBody>
      </p:sp>
    </p:spTree>
    <p:extLst>
      <p:ext uri="{BB962C8B-B14F-4D97-AF65-F5344CB8AC3E}">
        <p14:creationId xmlns:p14="http://schemas.microsoft.com/office/powerpoint/2010/main" val="1606764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PAei</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15</a:t>
            </a:fld>
            <a:endParaRPr lang="en-US"/>
          </a:p>
        </p:txBody>
      </p:sp>
    </p:spTree>
    <p:extLst>
      <p:ext uri="{BB962C8B-B14F-4D97-AF65-F5344CB8AC3E}">
        <p14:creationId xmlns:p14="http://schemas.microsoft.com/office/powerpoint/2010/main" val="1606764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PAei</a:t>
            </a:r>
            <a:r>
              <a:rPr lang="en-US" dirty="0" smtClean="0"/>
              <a:t> – </a:t>
            </a:r>
            <a:r>
              <a:rPr lang="uk-UA" dirty="0" smtClean="0"/>
              <a:t>Насмотрщик</a:t>
            </a:r>
            <a:r>
              <a:rPr lang="uk-UA" baseline="0" dirty="0" smtClean="0"/>
              <a:t> над рабами</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17</a:t>
            </a:fld>
            <a:endParaRPr lang="en-US"/>
          </a:p>
        </p:txBody>
      </p:sp>
    </p:spTree>
    <p:extLst>
      <p:ext uri="{BB962C8B-B14F-4D97-AF65-F5344CB8AC3E}">
        <p14:creationId xmlns:p14="http://schemas.microsoft.com/office/powerpoint/2010/main" val="1606764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paEI</a:t>
            </a:r>
            <a:r>
              <a:rPr lang="ru-RU" dirty="0" smtClean="0"/>
              <a:t> – Великодушный князь</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18</a:t>
            </a:fld>
            <a:endParaRPr lang="en-US"/>
          </a:p>
        </p:txBody>
      </p:sp>
    </p:spTree>
    <p:extLst>
      <p:ext uri="{BB962C8B-B14F-4D97-AF65-F5344CB8AC3E}">
        <p14:creationId xmlns:p14="http://schemas.microsoft.com/office/powerpoint/2010/main" val="2919579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PaEI</a:t>
            </a:r>
            <a:r>
              <a:rPr lang="en-US" baseline="0" dirty="0" smtClean="0"/>
              <a:t> – </a:t>
            </a:r>
            <a:r>
              <a:rPr lang="uk-UA" baseline="0" dirty="0" smtClean="0"/>
              <a:t>Харизматичний гуру</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20</a:t>
            </a:fld>
            <a:endParaRPr lang="en-US"/>
          </a:p>
        </p:txBody>
      </p:sp>
    </p:spTree>
    <p:extLst>
      <p:ext uri="{BB962C8B-B14F-4D97-AF65-F5344CB8AC3E}">
        <p14:creationId xmlns:p14="http://schemas.microsoft.com/office/powerpoint/2010/main" val="2467700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adizes.info</a:t>
            </a:r>
            <a:r>
              <a:rPr lang="en-US" dirty="0" smtClean="0"/>
              <a:t>/</a:t>
            </a:r>
            <a:r>
              <a:rPr lang="en-US" dirty="0" err="1" smtClean="0"/>
              <a:t>index.php</a:t>
            </a:r>
            <a:r>
              <a:rPr lang="en-US" dirty="0" smtClean="0"/>
              <a:t>/</a:t>
            </a:r>
            <a:r>
              <a:rPr lang="en-US" dirty="0" err="1" smtClean="0"/>
              <a:t>Тесты</a:t>
            </a:r>
            <a:r>
              <a:rPr lang="en-US" dirty="0" smtClean="0"/>
              <a:t>/</a:t>
            </a:r>
            <a:r>
              <a:rPr lang="en-US" dirty="0" err="1" smtClean="0"/>
              <a:t>paei.html</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4</a:t>
            </a:fld>
            <a:endParaRPr lang="en-US"/>
          </a:p>
        </p:txBody>
      </p:sp>
    </p:spTree>
    <p:extLst>
      <p:ext uri="{BB962C8B-B14F-4D97-AF65-F5344CB8AC3E}">
        <p14:creationId xmlns:p14="http://schemas.microsoft.com/office/powerpoint/2010/main" val="425352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adizes.info</a:t>
            </a:r>
            <a:r>
              <a:rPr lang="en-US" dirty="0" smtClean="0"/>
              <a:t>/</a:t>
            </a:r>
            <a:r>
              <a:rPr lang="en-US" dirty="0" err="1" smtClean="0"/>
              <a:t>index.php</a:t>
            </a:r>
            <a:r>
              <a:rPr lang="en-US" dirty="0" smtClean="0"/>
              <a:t>/</a:t>
            </a:r>
            <a:r>
              <a:rPr lang="en-US" dirty="0" err="1" smtClean="0"/>
              <a:t>Тесты</a:t>
            </a:r>
            <a:r>
              <a:rPr lang="en-US" dirty="0" smtClean="0"/>
              <a:t>/</a:t>
            </a:r>
            <a:r>
              <a:rPr lang="en-US" dirty="0" err="1" smtClean="0"/>
              <a:t>paei.html</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5</a:t>
            </a:fld>
            <a:endParaRPr lang="en-US"/>
          </a:p>
        </p:txBody>
      </p:sp>
    </p:spTree>
    <p:extLst>
      <p:ext uri="{BB962C8B-B14F-4D97-AF65-F5344CB8AC3E}">
        <p14:creationId xmlns:p14="http://schemas.microsoft.com/office/powerpoint/2010/main" val="425352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adizes.info</a:t>
            </a:r>
            <a:r>
              <a:rPr lang="en-US" dirty="0" smtClean="0"/>
              <a:t>/</a:t>
            </a:r>
            <a:r>
              <a:rPr lang="en-US" dirty="0" err="1" smtClean="0"/>
              <a:t>index.php</a:t>
            </a:r>
            <a:r>
              <a:rPr lang="en-US" dirty="0" smtClean="0"/>
              <a:t>/</a:t>
            </a:r>
            <a:r>
              <a:rPr lang="en-US" dirty="0" err="1" smtClean="0"/>
              <a:t>Тесты</a:t>
            </a:r>
            <a:r>
              <a:rPr lang="en-US" dirty="0" smtClean="0"/>
              <a:t>/</a:t>
            </a:r>
            <a:r>
              <a:rPr lang="en-US" dirty="0" err="1" smtClean="0"/>
              <a:t>paei.html</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6</a:t>
            </a:fld>
            <a:endParaRPr lang="en-US"/>
          </a:p>
        </p:txBody>
      </p:sp>
    </p:spTree>
    <p:extLst>
      <p:ext uri="{BB962C8B-B14F-4D97-AF65-F5344CB8AC3E}">
        <p14:creationId xmlns:p14="http://schemas.microsoft.com/office/powerpoint/2010/main" val="425352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Microsoft's Research Center's findings indicate that users can improve productivity by 9 to 50% by adding another monitor to their computing environment (depending on the type of task). Other studies cited in the New York Times suggest 20% to 30% productivity boosts.</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7</a:t>
            </a:fld>
            <a:endParaRPr lang="en-US"/>
          </a:p>
        </p:txBody>
      </p:sp>
    </p:spTree>
    <p:extLst>
      <p:ext uri="{BB962C8B-B14F-4D97-AF65-F5344CB8AC3E}">
        <p14:creationId xmlns:p14="http://schemas.microsoft.com/office/powerpoint/2010/main" val="425352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Producers are high energy, active people. They like to be busy all the time, and their interests are overwhelmingly concrete. They love to attain tangible results, and to attain them often. They feel highly rewarded every time they can declare a task complete. Producers dislike fussy details, ambiguous situations or abstract considerations. They have little patience with future-oriented tasks and wild brainstorming. They are much more interested in getting a task done than they are in ensuring that their colleagues are happy with the way it got done. They will denigrate these kinds of interpersonal concerns, feeling that the rapid attainment of concrete results justifies the suspension of other concerns. This can make them unpleasant to be around at times, but they are responsible for driving many organizational achievements. Producers help us stop talking about solutions</a:t>
            </a:r>
          </a:p>
          <a:p>
            <a:r>
              <a:rPr lang="en-US" sz="1200" kern="1200" dirty="0" smtClean="0">
                <a:solidFill>
                  <a:schemeClr val="tx1"/>
                </a:solidFill>
                <a:latin typeface="+mn-lt"/>
                <a:ea typeface="+mn-ea"/>
                <a:cs typeface="+mn-cs"/>
              </a:rPr>
              <a:t>and start implementing on them.</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10</a:t>
            </a:fld>
            <a:endParaRPr lang="en-US"/>
          </a:p>
        </p:txBody>
      </p:sp>
    </p:spTree>
    <p:extLst>
      <p:ext uri="{BB962C8B-B14F-4D97-AF65-F5344CB8AC3E}">
        <p14:creationId xmlns:p14="http://schemas.microsoft.com/office/powerpoint/2010/main" val="181712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Administrators are quiet, cautious people who are less concerned with what we should do than how we should do it. They need to know what process or procedure we are planning to use before they can join in on the action. They are extremely uncomfortable with ambiguity or uncertainty, and they are made uneasy by unstructured environments and by group reliance on spontaneity and improvisation. Unplanned activities feel distressingly chaotic to them. Administrators prefer to construct a system of routines and conventions for ongoing activities, so they can be conducted in the smoothest and least disruptive manner possible. In organizational contexts, they bring stability and order to collective activities. They are slow and careful in decision-making because they track each detail to make certain it is handled properly. They also weigh the impact of any proposed changes on the entire stabilizing network of rules that they maintain. They may say “no” to new proposals as a reflex, in order to slow things down so they can think through the proposal and deliver a revised opinion once they have worked through their concerns. Administrators may see Producers as sloppy loose canons wreaking havoc upon organizational operations. Producers may see</a:t>
            </a:r>
          </a:p>
          <a:p>
            <a:r>
              <a:rPr lang="en-US" sz="1200" kern="1200" dirty="0" smtClean="0">
                <a:solidFill>
                  <a:schemeClr val="tx1"/>
                </a:solidFill>
                <a:latin typeface="+mn-lt"/>
                <a:ea typeface="+mn-ea"/>
                <a:cs typeface="+mn-cs"/>
              </a:rPr>
              <a:t>Administrators as fussy obstructionists.</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11</a:t>
            </a:fld>
            <a:endParaRPr lang="en-US"/>
          </a:p>
        </p:txBody>
      </p:sp>
    </p:spTree>
    <p:extLst>
      <p:ext uri="{BB962C8B-B14F-4D97-AF65-F5344CB8AC3E}">
        <p14:creationId xmlns:p14="http://schemas.microsoft.com/office/powerpoint/2010/main" val="2880849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Именно </a:t>
            </a:r>
            <a:r>
              <a:rPr lang="ru-RU" dirty="0" err="1" smtClean="0"/>
              <a:t>E</a:t>
            </a:r>
            <a:r>
              <a:rPr lang="ru-RU" dirty="0" smtClean="0"/>
              <a:t> руководит организацией, когда той приходится иметь дело с меняющимися реалиями. На мой взгляд, подходящая метафора для </a:t>
            </a:r>
            <a:r>
              <a:rPr lang="ru-RU" dirty="0" err="1" smtClean="0"/>
              <a:t>E</a:t>
            </a:r>
            <a:r>
              <a:rPr lang="ru-RU" dirty="0" smtClean="0"/>
              <a:t>-функции — это «способность видеть сквозь туман». Нетворческий человек ждет, пока туман рассеется, взойдет солнце и все станет ясно. Тогда он скажет: «Ну вот, так я и думал!» Он не добавляет к увиденному никакой информации и ничего не созидает, в то время как творческая личность заполняет пустоты в информационном тумане с помощью воображения. </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12</a:t>
            </a:fld>
            <a:endParaRPr lang="en-US"/>
          </a:p>
        </p:txBody>
      </p:sp>
    </p:spTree>
    <p:extLst>
      <p:ext uri="{BB962C8B-B14F-4D97-AF65-F5344CB8AC3E}">
        <p14:creationId xmlns:p14="http://schemas.microsoft.com/office/powerpoint/2010/main" val="510761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13</a:t>
            </a:fld>
            <a:endParaRPr lang="en-US"/>
          </a:p>
        </p:txBody>
      </p:sp>
    </p:spTree>
    <p:extLst>
      <p:ext uri="{BB962C8B-B14F-4D97-AF65-F5344CB8AC3E}">
        <p14:creationId xmlns:p14="http://schemas.microsoft.com/office/powerpoint/2010/main" val="510761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small" dirty="0">
                <a:latin typeface="Segoe UI" pitchFamily="34" charset="0"/>
              </a:defRPr>
            </a:lvl1pPr>
          </a:lstStyle>
          <a:p>
            <a:pPr lvl="0"/>
            <a:endParaRPr lang="en-US" dirty="0"/>
          </a:p>
        </p:txBody>
      </p:sp>
      <p:sp>
        <p:nvSpPr>
          <p:cNvPr id="6"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17E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vert="horz" lIns="91440" tIns="45720" rIns="91440" bIns="45720" rtlCol="0" anchor="ctr">
            <a:noAutofit/>
          </a:bodyPr>
          <a:lstStyle>
            <a:lvl1pPr algn="ctr">
              <a:defRPr lang="en-US" sz="4400" cap="small" dirty="0">
                <a:latin typeface="Segoe UI"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409315559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small"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163576752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4800" y="2514600"/>
            <a:ext cx="1981200" cy="1981200"/>
          </a:xfrm>
        </p:spPr>
        <p:txBody>
          <a:bodyPr/>
          <a:lstStyle/>
          <a:p>
            <a:endParaRPr lang="uk-UA"/>
          </a:p>
        </p:txBody>
      </p:sp>
      <p:sp>
        <p:nvSpPr>
          <p:cNvPr id="5"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small" dirty="0">
                <a:latin typeface="Segoe UI" pitchFamily="34" charset="0"/>
              </a:defRPr>
            </a:lvl1pPr>
          </a:lstStyle>
          <a:p>
            <a:pPr lvl="0"/>
            <a:endParaRPr lang="en-US" dirty="0"/>
          </a:p>
        </p:txBody>
      </p:sp>
      <p:sp>
        <p:nvSpPr>
          <p:cNvPr id="7"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39329513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Layout (no lin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381000" y="1828800"/>
            <a:ext cx="4495800" cy="1447800"/>
          </a:xfrm>
        </p:spPr>
        <p:txBody>
          <a:bodyPr vert="horz" lIns="91440" tIns="45720" rIns="91440" bIns="45720" rtlCol="0" anchor="ctr">
            <a:noAutofit/>
          </a:bodyPr>
          <a:lstStyle>
            <a:lvl1pPr>
              <a:defRPr lang="en-US" sz="4400" cap="small" dirty="0">
                <a:latin typeface="Segoe UI" pitchFamily="34" charset="0"/>
              </a:defRPr>
            </a:lvl1pPr>
          </a:lstStyle>
          <a:p>
            <a:pPr lvl="0"/>
            <a:endParaRPr lang="en-US" dirty="0"/>
          </a:p>
        </p:txBody>
      </p:sp>
      <p:sp>
        <p:nvSpPr>
          <p:cNvPr id="9" name="Subtitle 2"/>
          <p:cNvSpPr>
            <a:spLocks noGrp="1"/>
          </p:cNvSpPr>
          <p:nvPr>
            <p:ph type="subTitle" idx="1"/>
          </p:nvPr>
        </p:nvSpPr>
        <p:spPr>
          <a:xfrm>
            <a:off x="419100" y="4953000"/>
            <a:ext cx="3877408" cy="762000"/>
          </a:xfrm>
        </p:spPr>
        <p:txBody>
          <a:bodyPr vert="horz" lIns="91440" tIns="45720" rIns="91440" bIns="45720" rtlCol="0">
            <a:normAutofit/>
          </a:bodyPr>
          <a:lstStyle>
            <a:lvl1pPr marL="0" indent="0">
              <a:defRPr lang="en-US" sz="2400" dirty="0">
                <a:solidFill>
                  <a:srgbClr val="75BEE9"/>
                </a:solidFill>
              </a:defRPr>
            </a:lvl1pPr>
          </a:lstStyle>
          <a:p>
            <a:pPr marL="0" lvl="0" indent="0">
              <a:buNone/>
            </a:pPr>
            <a:endParaRPr lang="en-US" dirty="0"/>
          </a:p>
        </p:txBody>
      </p:sp>
      <p:sp>
        <p:nvSpPr>
          <p:cNvPr id="5" name="Picture Placeholder 4"/>
          <p:cNvSpPr>
            <a:spLocks noGrp="1"/>
          </p:cNvSpPr>
          <p:nvPr>
            <p:ph type="pic" sz="quarter" idx="10"/>
          </p:nvPr>
        </p:nvSpPr>
        <p:spPr>
          <a:xfrm>
            <a:off x="5029200" y="0"/>
            <a:ext cx="4114800" cy="6858000"/>
          </a:xfrm>
        </p:spPr>
        <p:txBody>
          <a:bodyPr/>
          <a:lstStyle>
            <a:lvl1pPr marL="0" indent="0">
              <a:buNone/>
              <a:defRPr/>
            </a:lvl1pPr>
          </a:lstStyle>
          <a:p>
            <a:endParaRPr lang="uk-UA" dirty="0"/>
          </a:p>
        </p:txBody>
      </p:sp>
    </p:spTree>
    <p:extLst>
      <p:ext uri="{BB962C8B-B14F-4D97-AF65-F5344CB8AC3E}">
        <p14:creationId xmlns:p14="http://schemas.microsoft.com/office/powerpoint/2010/main" val="196363808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Layout (w/ bullets)">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5"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rgbClr val="017EB8"/>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6" name="Slide Number Placeholder 5"/>
          <p:cNvSpPr>
            <a:spLocks noGrp="1"/>
          </p:cNvSpPr>
          <p:nvPr>
            <p:ph type="sldNum" sz="quarter" idx="4"/>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dirty="0"/>
          </a:p>
        </p:txBody>
      </p:sp>
      <p:sp>
        <p:nvSpPr>
          <p:cNvPr id="8" name="Footer Placeholder 3"/>
          <p:cNvSpPr>
            <a:spLocks noGrp="1"/>
          </p:cNvSpPr>
          <p:nvPr>
            <p:ph type="ftr" sz="quarter" idx="3"/>
          </p:nvPr>
        </p:nvSpPr>
        <p:spPr>
          <a:xfrm>
            <a:off x="2057400" y="63404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r>
              <a:rPr lang="en-US" dirty="0" smtClean="0"/>
              <a:t>Click to add the  title</a:t>
            </a:r>
            <a:endParaRPr lang="uk-UA" dirty="0"/>
          </a:p>
        </p:txBody>
      </p:sp>
      <p:sp>
        <p:nvSpPr>
          <p:cNvPr id="7" name="Title 3"/>
          <p:cNvSpPr>
            <a:spLocks noGrp="1"/>
          </p:cNvSpPr>
          <p:nvPr>
            <p:ph type="title"/>
          </p:nvPr>
        </p:nvSpPr>
        <p:spPr>
          <a:xfrm>
            <a:off x="457200" y="12700"/>
            <a:ext cx="5715000" cy="914400"/>
          </a:xfrm>
        </p:spPr>
        <p:txBody>
          <a:bodyPr/>
          <a:lstStyle/>
          <a:p>
            <a:r>
              <a:rPr lang="en-US" dirty="0" smtClean="0"/>
              <a:t>Click to edit Master title style</a:t>
            </a:r>
            <a:endParaRPr lang="uk-UA"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Layout (w/o bullets)">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7" name="Text Placeholder 2"/>
          <p:cNvSpPr>
            <a:spLocks noGrp="1"/>
          </p:cNvSpPr>
          <p:nvPr>
            <p:ph idx="1" hasCustomPrompt="1"/>
          </p:nvPr>
        </p:nvSpPr>
        <p:spPr>
          <a:xfrm>
            <a:off x="457200" y="1447800"/>
            <a:ext cx="8229600" cy="4525963"/>
          </a:xfrm>
          <a:prstGeom prst="rect">
            <a:avLst/>
          </a:prstGeom>
        </p:spPr>
        <p:txBody>
          <a:bodyPr vert="horz" lIns="91440" tIns="45720" rIns="91440" bIns="45720" rtlCol="0">
            <a:normAutofit/>
          </a:bodyPr>
          <a:lstStyle>
            <a:lvl1pPr marL="0" indent="0">
              <a:buNone/>
              <a:defRPr sz="3200" baseline="0">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add text</a:t>
            </a:r>
            <a:endParaRPr lang="en-US" dirty="0"/>
          </a:p>
        </p:txBody>
      </p:sp>
      <p:sp>
        <p:nvSpPr>
          <p:cNvPr id="4" name="Title 3"/>
          <p:cNvSpPr>
            <a:spLocks noGrp="1"/>
          </p:cNvSpPr>
          <p:nvPr>
            <p:ph type="title"/>
          </p:nvPr>
        </p:nvSpPr>
        <p:spPr/>
        <p:txBody>
          <a:body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dirty="0"/>
          </a:p>
        </p:txBody>
      </p:sp>
      <p:sp>
        <p:nvSpPr>
          <p:cNvPr id="8" name="Footer Placeholder 3"/>
          <p:cNvSpPr>
            <a:spLocks noGrp="1"/>
          </p:cNvSpPr>
          <p:nvPr>
            <p:ph type="ftr" sz="quarter" idx="3"/>
          </p:nvPr>
        </p:nvSpPr>
        <p:spPr>
          <a:xfrm>
            <a:off x="2057400" y="63404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r>
              <a:rPr lang="en-US" dirty="0" smtClean="0"/>
              <a:t>Click to add the  title</a:t>
            </a:r>
            <a:endParaRPr lang="uk-UA"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Layout">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Text Placeholder 2"/>
          <p:cNvSpPr>
            <a:spLocks noGrp="1"/>
          </p:cNvSpPr>
          <p:nvPr>
            <p:ph idx="10"/>
          </p:nvPr>
        </p:nvSpPr>
        <p:spPr>
          <a:xfrm>
            <a:off x="457200" y="1373903"/>
            <a:ext cx="40386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rgbClr val="017EB8"/>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7" name="Slide Number Placeholder 5"/>
          <p:cNvSpPr>
            <a:spLocks noGrp="1"/>
          </p:cNvSpPr>
          <p:nvPr>
            <p:ph type="sldNum" sz="quarter" idx="4"/>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dirty="0"/>
          </a:p>
        </p:txBody>
      </p:sp>
      <p:sp>
        <p:nvSpPr>
          <p:cNvPr id="8" name="Footer Placeholder 3"/>
          <p:cNvSpPr>
            <a:spLocks noGrp="1"/>
          </p:cNvSpPr>
          <p:nvPr>
            <p:ph type="ftr" sz="quarter" idx="3"/>
          </p:nvPr>
        </p:nvSpPr>
        <p:spPr>
          <a:xfrm>
            <a:off x="2057400" y="63404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r>
              <a:rPr lang="en-US" dirty="0" smtClean="0"/>
              <a:t>Click to add the  title</a:t>
            </a:r>
            <a:endParaRPr lang="uk-UA" dirty="0"/>
          </a:p>
        </p:txBody>
      </p:sp>
      <p:sp>
        <p:nvSpPr>
          <p:cNvPr id="9" name="Title 3"/>
          <p:cNvSpPr>
            <a:spLocks noGrp="1"/>
          </p:cNvSpPr>
          <p:nvPr>
            <p:ph type="title"/>
          </p:nvPr>
        </p:nvSpPr>
        <p:spPr>
          <a:xfrm>
            <a:off x="457200" y="12700"/>
            <a:ext cx="5715000" cy="914400"/>
          </a:xfrm>
        </p:spPr>
        <p:txBody>
          <a:bodyPr/>
          <a:lstStyle/>
          <a:p>
            <a:r>
              <a:rPr lang="en-US" dirty="0" smtClean="0"/>
              <a:t>Click to edit Master title style</a:t>
            </a:r>
            <a:endParaRPr lang="uk-UA" dirty="0"/>
          </a:p>
        </p:txBody>
      </p:sp>
      <p:sp>
        <p:nvSpPr>
          <p:cNvPr id="11" name="Text Placeholder 2"/>
          <p:cNvSpPr>
            <a:spLocks noGrp="1"/>
          </p:cNvSpPr>
          <p:nvPr>
            <p:ph idx="11"/>
          </p:nvPr>
        </p:nvSpPr>
        <p:spPr>
          <a:xfrm>
            <a:off x="4738260" y="1371600"/>
            <a:ext cx="40386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rgbClr val="017EB8"/>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434948941"/>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One Column Layout">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dirty="0"/>
          </a:p>
        </p:txBody>
      </p:sp>
      <p:sp>
        <p:nvSpPr>
          <p:cNvPr id="8" name="Footer Placeholder 3"/>
          <p:cNvSpPr>
            <a:spLocks noGrp="1"/>
          </p:cNvSpPr>
          <p:nvPr>
            <p:ph type="ftr" sz="quarter" idx="3"/>
          </p:nvPr>
        </p:nvSpPr>
        <p:spPr>
          <a:xfrm>
            <a:off x="2057400" y="63404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r>
              <a:rPr lang="en-US" dirty="0" smtClean="0"/>
              <a:t>Click to add the  title</a:t>
            </a:r>
            <a:endParaRPr lang="uk-UA" dirty="0"/>
          </a:p>
        </p:txBody>
      </p:sp>
    </p:spTree>
    <p:extLst>
      <p:ext uri="{BB962C8B-B14F-4D97-AF65-F5344CB8AC3E}">
        <p14:creationId xmlns:p14="http://schemas.microsoft.com/office/powerpoint/2010/main" val="2107369525"/>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w/o logo)">
    <p:bg>
      <p:bgPr>
        <a:solidFill>
          <a:srgbClr val="017EB8"/>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small"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22546509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700"/>
            <a:ext cx="57150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3" name="Text Placeholder 2"/>
          <p:cNvSpPr>
            <a:spLocks noGrp="1"/>
          </p:cNvSpPr>
          <p:nvPr>
            <p:ph type="body" idx="1"/>
          </p:nvPr>
        </p:nvSpPr>
        <p:spPr>
          <a:xfrm>
            <a:off x="457200" y="1493837"/>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6" name="Slide Number Placeholder 5"/>
          <p:cNvSpPr>
            <a:spLocks noGrp="1"/>
          </p:cNvSpPr>
          <p:nvPr>
            <p:ph type="sldNum" sz="quarter" idx="4"/>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dirty="0"/>
          </a:p>
        </p:txBody>
      </p:sp>
      <p:sp>
        <p:nvSpPr>
          <p:cNvPr id="5" name="Content Placeholder 2"/>
          <p:cNvSpPr txBox="1">
            <a:spLocks/>
          </p:cNvSpPr>
          <p:nvPr userDrawn="1"/>
        </p:nvSpPr>
        <p:spPr>
          <a:xfrm>
            <a:off x="1905000" y="6324600"/>
            <a:ext cx="3048000" cy="304800"/>
          </a:xfrm>
          <a:prstGeom prst="rect">
            <a:avLst/>
          </a:prstGeom>
        </p:spPr>
        <p:txBody>
          <a:bodyPr>
            <a:normAutofit/>
          </a:bodyPr>
          <a:lstStyle>
            <a:lvl1pPr marL="0" indent="0" algn="l" defTabSz="914400" rtl="0" eaLnBrk="1" latinLnBrk="0" hangingPunct="1">
              <a:spcBef>
                <a:spcPct val="20000"/>
              </a:spcBef>
              <a:buClr>
                <a:srgbClr val="017EB8"/>
              </a:buClr>
              <a:buFont typeface="Wingdings" panose="05000000000000000000" pitchFamily="2" charset="2"/>
              <a:buNone/>
              <a:defRPr sz="14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mtClean="0"/>
          </a:p>
          <a:p>
            <a:endParaRPr lang="uk-UA" dirty="0"/>
          </a:p>
        </p:txBody>
      </p:sp>
      <p:sp>
        <p:nvSpPr>
          <p:cNvPr id="4" name="Footer Placeholder 3"/>
          <p:cNvSpPr>
            <a:spLocks noGrp="1"/>
          </p:cNvSpPr>
          <p:nvPr>
            <p:ph type="ftr" sz="quarter" idx="3"/>
          </p:nvPr>
        </p:nvSpPr>
        <p:spPr>
          <a:xfrm>
            <a:off x="2057400" y="62515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r>
              <a:rPr lang="en-US" dirty="0" smtClean="0"/>
              <a:t>Click to add the  title</a:t>
            </a:r>
            <a:endParaRPr lang="uk-UA" dirty="0"/>
          </a:p>
        </p:txBody>
      </p:sp>
    </p:spTree>
  </p:cSld>
  <p:clrMap bg1="lt1" tx1="dk1" bg2="lt2" tx2="dk2" accent1="accent1" accent2="accent2" accent3="accent3" accent4="accent4" accent5="accent5" accent6="accent6" hlink="hlink" folHlink="folHlink"/>
  <p:sldLayoutIdLst>
    <p:sldLayoutId id="2147483649" r:id="rId1"/>
    <p:sldLayoutId id="2147483712" r:id="rId2"/>
    <p:sldLayoutId id="2147483713" r:id="rId3"/>
    <p:sldLayoutId id="2147483661" r:id="rId4"/>
    <p:sldLayoutId id="2147483650" r:id="rId5"/>
    <p:sldLayoutId id="2147483655" r:id="rId6"/>
    <p:sldLayoutId id="2147483674" r:id="rId7"/>
    <p:sldLayoutId id="2147483711" r:id="rId8"/>
    <p:sldLayoutId id="2147483709" r:id="rId9"/>
    <p:sldLayoutId id="2147483675" r:id="rId10"/>
  </p:sldLayoutIdLst>
  <p:timing>
    <p:tnLst>
      <p:par>
        <p:cTn xmlns:p14="http://schemas.microsoft.com/office/powerpoint/2010/main" id="1" dur="indefinite" restart="never" nodeType="tmRoot"/>
      </p:par>
    </p:tnLst>
  </p:timing>
  <p:hf hdr="0" dt="0"/>
  <p:txStyles>
    <p:titleStyle>
      <a:lvl1pPr algn="l" defTabSz="914400" rtl="0" eaLnBrk="1" latinLnBrk="0" hangingPunct="1">
        <a:spcBef>
          <a:spcPct val="0"/>
        </a:spcBef>
        <a:buNone/>
        <a:defRPr lang="en-US" sz="3600" b="0" kern="1200" dirty="0">
          <a:solidFill>
            <a:schemeClr val="bg1"/>
          </a:solidFill>
          <a:latin typeface="Segoe UI Light" panose="020B0502040204020203" pitchFamily="34" charset="0"/>
          <a:ea typeface="Segoe UI" pitchFamily="34" charset="0"/>
          <a:cs typeface="Segoe UI" pitchFamily="34" charset="0"/>
        </a:defRPr>
      </a:lvl1pPr>
    </p:titleStyle>
    <p:bodyStyle>
      <a:lvl1pPr marL="228600" indent="-228600" algn="l" defTabSz="914400" rtl="0" eaLnBrk="1" latinLnBrk="0" hangingPunct="1">
        <a:spcBef>
          <a:spcPct val="20000"/>
        </a:spcBef>
        <a:buClr>
          <a:srgbClr val="017EB8"/>
        </a:buClr>
        <a:buFont typeface="Wingdings" panose="05000000000000000000" pitchFamily="2" charset="2"/>
        <a:buChar char="§"/>
        <a:defRPr sz="32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dirty="0" smtClean="0">
          <a:solidFill>
            <a:srgbClr val="017EB8"/>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adizes.me/paei_test/" TargetMode="External"/><Relationship Id="rId4" Type="http://schemas.openxmlformats.org/officeDocument/2006/relationships/hyperlink" Target="http://paei.vistage.com.my/app/webroot/files/PAEI%20Explanatory.pdf" TargetMode="External"/><Relationship Id="rId1" Type="http://schemas.openxmlformats.org/officeDocument/2006/relationships/slideLayout" Target="../slideLayouts/slideLayout6.xml"/><Relationship Id="rId2" Type="http://schemas.openxmlformats.org/officeDocument/2006/relationships/hyperlink" Target="http://intjforum.com/index.ph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2014 </a:t>
            </a:r>
            <a:br>
              <a:rPr lang="en-US" dirty="0"/>
            </a:br>
            <a:r>
              <a:rPr lang="en-US" dirty="0" smtClean="0"/>
              <a:t>How to manage your boss</a:t>
            </a:r>
            <a:endParaRPr lang="en-US" dirty="0"/>
          </a:p>
        </p:txBody>
      </p:sp>
      <p:sp>
        <p:nvSpPr>
          <p:cNvPr id="5" name="Subtitle 4"/>
          <p:cNvSpPr>
            <a:spLocks noGrp="1"/>
          </p:cNvSpPr>
          <p:nvPr>
            <p:ph type="subTitle" idx="1"/>
          </p:nvPr>
        </p:nvSpPr>
        <p:spPr/>
        <p:txBody>
          <a:bodyPr/>
          <a:lstStyle/>
          <a:p>
            <a:pPr marL="0" indent="0"/>
            <a:r>
              <a:rPr lang="en-US" dirty="0" smtClean="0"/>
              <a:t>Sergii Zabigaylo</a:t>
            </a:r>
            <a:endParaRPr lang="en-US" dirty="0"/>
          </a:p>
          <a:p>
            <a:pPr marL="0" indent="0"/>
            <a:r>
              <a:rPr lang="en-US" dirty="0" smtClean="0"/>
              <a:t>September 25, </a:t>
            </a:r>
            <a:r>
              <a:rPr lang="en-US" dirty="0"/>
              <a:t>2014</a:t>
            </a:r>
          </a:p>
          <a:p>
            <a:endParaRPr lang="en-US" dirty="0"/>
          </a:p>
        </p:txBody>
      </p:sp>
    </p:spTree>
    <p:extLst>
      <p:ext uri="{BB962C8B-B14F-4D97-AF65-F5344CB8AC3E}">
        <p14:creationId xmlns:p14="http://schemas.microsoft.com/office/powerpoint/2010/main" val="380191175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371600"/>
            <a:ext cx="9144000" cy="548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3"/>
          <p:cNvSpPr txBox="1">
            <a:spLocks noChangeArrowheads="1"/>
          </p:cNvSpPr>
          <p:nvPr/>
        </p:nvSpPr>
        <p:spPr bwMode="auto">
          <a:xfrm>
            <a:off x="4572000" y="1371600"/>
            <a:ext cx="4581652" cy="2766717"/>
          </a:xfrm>
          <a:prstGeom prst="rect">
            <a:avLst/>
          </a:prstGeom>
          <a:solidFill>
            <a:srgbClr val="017EB8"/>
          </a:solidFill>
          <a:ln w="9525">
            <a:noFill/>
            <a:miter lim="800000"/>
            <a:headEnd/>
            <a:tailEnd/>
          </a:ln>
          <a:effectLst/>
        </p:spPr>
        <p:txBody>
          <a:bodyPr lIns="80147" tIns="40074" rIns="80147" bIns="40074"/>
          <a:lstStyle/>
          <a:p>
            <a:pPr marL="300552" indent="-300552">
              <a:spcBef>
                <a:spcPct val="20000"/>
              </a:spcBef>
              <a:defRPr/>
            </a:pPr>
            <a:r>
              <a:rPr lang="en-US" sz="1600" b="1" kern="0" dirty="0" smtClean="0"/>
              <a:t>Strengths</a:t>
            </a:r>
            <a:endParaRPr lang="ru-RU" sz="1600" b="1" kern="0" dirty="0" smtClean="0"/>
          </a:p>
          <a:p>
            <a:pPr marL="300552" indent="-300552">
              <a:spcBef>
                <a:spcPct val="20000"/>
              </a:spcBef>
              <a:buFontTx/>
              <a:buChar char="•"/>
              <a:defRPr/>
            </a:pPr>
            <a:r>
              <a:rPr lang="en-US" sz="1600" dirty="0"/>
              <a:t>H</a:t>
            </a:r>
            <a:r>
              <a:rPr lang="en-US" sz="1600" dirty="0" smtClean="0"/>
              <a:t>igh </a:t>
            </a:r>
            <a:r>
              <a:rPr lang="en-US" sz="1600" dirty="0"/>
              <a:t>energy, active </a:t>
            </a:r>
            <a:r>
              <a:rPr lang="en-US" sz="1600" dirty="0" smtClean="0"/>
              <a:t>people</a:t>
            </a:r>
          </a:p>
          <a:p>
            <a:pPr marL="300552" indent="-300552">
              <a:spcBef>
                <a:spcPct val="20000"/>
              </a:spcBef>
              <a:buFontTx/>
              <a:buChar char="•"/>
              <a:defRPr/>
            </a:pPr>
            <a:r>
              <a:rPr lang="en-US" sz="1600" dirty="0" smtClean="0"/>
              <a:t>Strong will</a:t>
            </a:r>
          </a:p>
          <a:p>
            <a:pPr marL="300552" indent="-300552">
              <a:spcBef>
                <a:spcPct val="20000"/>
              </a:spcBef>
              <a:buFontTx/>
              <a:buChar char="•"/>
              <a:defRPr/>
            </a:pPr>
            <a:r>
              <a:rPr lang="en-US" sz="1600" dirty="0"/>
              <a:t>L</a:t>
            </a:r>
            <a:r>
              <a:rPr lang="en-US" sz="1600" dirty="0" smtClean="0"/>
              <a:t>ike </a:t>
            </a:r>
            <a:r>
              <a:rPr lang="en-US" sz="1600" dirty="0"/>
              <a:t>to be busy all the time</a:t>
            </a:r>
            <a:endParaRPr lang="ru-RU" sz="1600" kern="0" dirty="0" smtClean="0"/>
          </a:p>
          <a:p>
            <a:pPr marL="300552" indent="-300552">
              <a:spcBef>
                <a:spcPct val="20000"/>
              </a:spcBef>
              <a:buFontTx/>
              <a:buChar char="•"/>
              <a:defRPr/>
            </a:pPr>
            <a:r>
              <a:rPr lang="en-US" sz="1600" dirty="0"/>
              <a:t>I</a:t>
            </a:r>
            <a:r>
              <a:rPr lang="en-US" sz="1600" dirty="0" smtClean="0"/>
              <a:t>nterests </a:t>
            </a:r>
            <a:r>
              <a:rPr lang="en-US" sz="1600" dirty="0"/>
              <a:t>are overwhelmingly </a:t>
            </a:r>
            <a:r>
              <a:rPr lang="en-US" sz="1600" dirty="0" smtClean="0"/>
              <a:t>concrete</a:t>
            </a:r>
          </a:p>
          <a:p>
            <a:pPr marL="300552" indent="-300552">
              <a:spcBef>
                <a:spcPct val="20000"/>
              </a:spcBef>
              <a:buFontTx/>
              <a:buChar char="•"/>
              <a:defRPr/>
            </a:pPr>
            <a:r>
              <a:rPr lang="en-US" sz="1600" dirty="0"/>
              <a:t>L</a:t>
            </a:r>
            <a:r>
              <a:rPr lang="en-US" sz="1600" dirty="0" smtClean="0"/>
              <a:t>ove </a:t>
            </a:r>
            <a:r>
              <a:rPr lang="en-US" sz="1600" dirty="0"/>
              <a:t>to attain tangible results, and to attain them often</a:t>
            </a:r>
            <a:endParaRPr lang="ru-RU" sz="1600" kern="0" dirty="0" smtClean="0"/>
          </a:p>
          <a:p>
            <a:pPr marL="300552" indent="-300552">
              <a:spcBef>
                <a:spcPct val="20000"/>
              </a:spcBef>
              <a:buFontTx/>
              <a:buChar char="•"/>
              <a:defRPr/>
            </a:pPr>
            <a:r>
              <a:rPr lang="en-US" sz="1600" kern="0" dirty="0" smtClean="0"/>
              <a:t>Prefers no to talk </a:t>
            </a:r>
            <a:r>
              <a:rPr lang="en-US" sz="1600" kern="0" dirty="0"/>
              <a:t>about </a:t>
            </a:r>
            <a:r>
              <a:rPr lang="en-US" sz="1600" kern="0" dirty="0" smtClean="0"/>
              <a:t>solutions but implement them</a:t>
            </a:r>
            <a:r>
              <a:rPr lang="en-US" sz="1600" kern="0" dirty="0"/>
              <a:t>.</a:t>
            </a:r>
            <a:endParaRPr lang="uk-UA" sz="1600" kern="0" dirty="0"/>
          </a:p>
        </p:txBody>
      </p:sp>
      <p:sp>
        <p:nvSpPr>
          <p:cNvPr id="15" name="Rectangle 3"/>
          <p:cNvSpPr txBox="1">
            <a:spLocks noChangeArrowheads="1"/>
          </p:cNvSpPr>
          <p:nvPr/>
        </p:nvSpPr>
        <p:spPr bwMode="auto">
          <a:xfrm>
            <a:off x="-12700" y="4114800"/>
            <a:ext cx="4584700" cy="2743200"/>
          </a:xfrm>
          <a:prstGeom prst="rect">
            <a:avLst/>
          </a:prstGeom>
          <a:solidFill>
            <a:srgbClr val="017EB8"/>
          </a:solidFill>
          <a:ln w="9525">
            <a:noFill/>
            <a:miter lim="800000"/>
            <a:headEnd/>
            <a:tailEnd/>
          </a:ln>
          <a:effectLst/>
        </p:spPr>
        <p:txBody>
          <a:bodyPr lIns="80147" tIns="40074" rIns="80147" bIns="40074"/>
          <a:lstStyle/>
          <a:p>
            <a:pPr marL="300552" indent="-300552">
              <a:spcBef>
                <a:spcPct val="20000"/>
              </a:spcBef>
              <a:defRPr/>
            </a:pPr>
            <a:r>
              <a:rPr lang="en-US" sz="1600" b="1" kern="0" dirty="0" smtClean="0"/>
              <a:t>Weaknesses</a:t>
            </a:r>
            <a:endParaRPr lang="ru-RU" sz="1600" b="1" kern="0" dirty="0" smtClean="0"/>
          </a:p>
          <a:p>
            <a:pPr marL="300552" indent="-300552">
              <a:spcBef>
                <a:spcPct val="20000"/>
              </a:spcBef>
              <a:buFontTx/>
              <a:buChar char="•"/>
              <a:defRPr/>
            </a:pPr>
            <a:r>
              <a:rPr lang="en-US" sz="1600" dirty="0"/>
              <a:t>D</a:t>
            </a:r>
            <a:r>
              <a:rPr lang="en-US" sz="1600" dirty="0" smtClean="0"/>
              <a:t>islike fussy details, ambiguous situations or abstract considerations</a:t>
            </a:r>
          </a:p>
          <a:p>
            <a:pPr marL="300552" indent="-300552">
              <a:spcBef>
                <a:spcPct val="20000"/>
              </a:spcBef>
              <a:buFontTx/>
              <a:buChar char="•"/>
              <a:defRPr/>
            </a:pPr>
            <a:r>
              <a:rPr lang="en-US" sz="1600" dirty="0" smtClean="0"/>
              <a:t>little </a:t>
            </a:r>
            <a:r>
              <a:rPr lang="en-US" sz="1600" dirty="0"/>
              <a:t>patience with future-oriented tasks and wild </a:t>
            </a:r>
            <a:r>
              <a:rPr lang="en-US" sz="1600" dirty="0" smtClean="0"/>
              <a:t>brainstorming</a:t>
            </a:r>
          </a:p>
          <a:p>
            <a:pPr marL="300552" indent="-300552">
              <a:spcBef>
                <a:spcPct val="20000"/>
              </a:spcBef>
              <a:buFontTx/>
              <a:buChar char="•"/>
              <a:defRPr/>
            </a:pPr>
            <a:r>
              <a:rPr lang="en-US" sz="1600" kern="0" dirty="0"/>
              <a:t>feeling that the rapid attainment of concrete results justifies the suspension of other </a:t>
            </a:r>
            <a:r>
              <a:rPr lang="en-US" sz="1600" kern="0" dirty="0" smtClean="0"/>
              <a:t>concerns</a:t>
            </a:r>
          </a:p>
          <a:p>
            <a:pPr marL="300552" indent="-300552">
              <a:spcBef>
                <a:spcPct val="20000"/>
              </a:spcBef>
              <a:buFontTx/>
              <a:buChar char="•"/>
              <a:defRPr/>
            </a:pPr>
            <a:r>
              <a:rPr lang="en-US" sz="1600" kern="0" dirty="0" smtClean="0"/>
              <a:t>May be unpleasant for the others</a:t>
            </a:r>
            <a:endParaRPr lang="ru-RU" sz="1600" kern="0" dirty="0"/>
          </a:p>
        </p:txBody>
      </p:sp>
      <p:sp>
        <p:nvSpPr>
          <p:cNvPr id="12" name="Text Box 14"/>
          <p:cNvSpPr txBox="1">
            <a:spLocks noChangeArrowheads="1"/>
          </p:cNvSpPr>
          <p:nvPr/>
        </p:nvSpPr>
        <p:spPr bwMode="auto">
          <a:xfrm>
            <a:off x="1295128" y="457200"/>
            <a:ext cx="7848872" cy="646331"/>
          </a:xfrm>
          <a:prstGeom prst="rect">
            <a:avLst/>
          </a:prstGeom>
          <a:noFill/>
          <a:ln w="9525">
            <a:noFill/>
            <a:miter lim="800000"/>
            <a:headEnd/>
            <a:tailEnd/>
          </a:ln>
          <a:effectLst/>
        </p:spPr>
        <p:txBody>
          <a:bodyPr wrap="square">
            <a:spAutoFit/>
          </a:bodyPr>
          <a:lstStyle/>
          <a:p>
            <a:pPr algn="ctr" defTabSz="957263">
              <a:defRPr/>
            </a:pPr>
            <a:r>
              <a:rPr lang="ru-RU"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rPr>
              <a:t>Производитель</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rPr>
              <a:t> - Producer</a:t>
            </a:r>
            <a:endParaRPr lang="ru-RU"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endParaRPr>
          </a:p>
        </p:txBody>
      </p:sp>
      <p:pic>
        <p:nvPicPr>
          <p:cNvPr id="4" name="Picture 3" descr="entj.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5344" y="1516665"/>
            <a:ext cx="1921256" cy="2521935"/>
          </a:xfrm>
          <a:prstGeom prst="rect">
            <a:avLst/>
          </a:prstGeom>
        </p:spPr>
      </p:pic>
      <p:pic>
        <p:nvPicPr>
          <p:cNvPr id="5" name="Picture 4" descr="intj.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1200" y="4114800"/>
            <a:ext cx="2693661" cy="2590800"/>
          </a:xfrm>
          <a:prstGeom prst="rect">
            <a:avLst/>
          </a:prstGeom>
        </p:spPr>
      </p:pic>
    </p:spTree>
    <p:extLst>
      <p:ext uri="{BB962C8B-B14F-4D97-AF65-F5344CB8AC3E}">
        <p14:creationId xmlns:p14="http://schemas.microsoft.com/office/powerpoint/2010/main" val="7315235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371600"/>
            <a:ext cx="9144000" cy="548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3"/>
          <p:cNvSpPr txBox="1">
            <a:spLocks noChangeArrowheads="1"/>
          </p:cNvSpPr>
          <p:nvPr/>
        </p:nvSpPr>
        <p:spPr bwMode="auto">
          <a:xfrm>
            <a:off x="4572000" y="1371600"/>
            <a:ext cx="4581652" cy="2766717"/>
          </a:xfrm>
          <a:prstGeom prst="rect">
            <a:avLst/>
          </a:prstGeom>
          <a:solidFill>
            <a:srgbClr val="FFFF00"/>
          </a:solidFill>
          <a:ln w="9525">
            <a:noFill/>
            <a:miter lim="800000"/>
            <a:headEnd/>
            <a:tailEnd/>
          </a:ln>
          <a:effectLst/>
        </p:spPr>
        <p:txBody>
          <a:bodyPr lIns="80147" tIns="40074" rIns="80147" bIns="40074"/>
          <a:lstStyle/>
          <a:p>
            <a:pPr marL="300552" indent="-300552">
              <a:spcBef>
                <a:spcPct val="20000"/>
              </a:spcBef>
              <a:defRPr/>
            </a:pPr>
            <a:r>
              <a:rPr lang="en-US" sz="1600" b="1" kern="0" dirty="0" smtClean="0"/>
              <a:t>Strengths</a:t>
            </a:r>
            <a:endParaRPr lang="ru-RU" sz="1600" b="1" kern="0" dirty="0" smtClean="0"/>
          </a:p>
          <a:p>
            <a:pPr marL="300552" indent="-300552">
              <a:spcBef>
                <a:spcPct val="20000"/>
              </a:spcBef>
              <a:buFontTx/>
              <a:buChar char="•"/>
              <a:defRPr/>
            </a:pPr>
            <a:r>
              <a:rPr lang="en-US" sz="1600" dirty="0"/>
              <a:t>Q</a:t>
            </a:r>
            <a:r>
              <a:rPr lang="en-US" sz="1600" dirty="0" smtClean="0"/>
              <a:t>uiet</a:t>
            </a:r>
            <a:r>
              <a:rPr lang="en-US" sz="1600" dirty="0"/>
              <a:t>, cautious </a:t>
            </a:r>
            <a:r>
              <a:rPr lang="en-US" sz="1600" dirty="0" smtClean="0"/>
              <a:t>people</a:t>
            </a:r>
          </a:p>
          <a:p>
            <a:pPr marL="300552" indent="-300552">
              <a:spcBef>
                <a:spcPct val="20000"/>
              </a:spcBef>
              <a:buFontTx/>
              <a:buChar char="•"/>
              <a:defRPr/>
            </a:pPr>
            <a:r>
              <a:rPr lang="en-US" sz="1600" dirty="0"/>
              <a:t>N</a:t>
            </a:r>
            <a:r>
              <a:rPr lang="en-US" sz="1600" dirty="0" smtClean="0"/>
              <a:t>eed </a:t>
            </a:r>
            <a:r>
              <a:rPr lang="en-US" sz="1600" dirty="0"/>
              <a:t>to know what process or procedure we are planning to use before they can join in on the </a:t>
            </a:r>
            <a:r>
              <a:rPr lang="en-US" sz="1600" dirty="0" smtClean="0"/>
              <a:t>action</a:t>
            </a:r>
          </a:p>
          <a:p>
            <a:pPr marL="300552" indent="-300552">
              <a:spcBef>
                <a:spcPct val="20000"/>
              </a:spcBef>
              <a:buFontTx/>
              <a:buChar char="•"/>
              <a:defRPr/>
            </a:pPr>
            <a:r>
              <a:rPr lang="en-US" sz="1600" dirty="0"/>
              <a:t>Slow and careful in decision-</a:t>
            </a:r>
            <a:r>
              <a:rPr lang="en-US" sz="1600" dirty="0" smtClean="0"/>
              <a:t>making</a:t>
            </a:r>
          </a:p>
          <a:p>
            <a:pPr marL="300552" indent="-300552">
              <a:spcBef>
                <a:spcPct val="20000"/>
              </a:spcBef>
              <a:buFontTx/>
              <a:buChar char="•"/>
              <a:defRPr/>
            </a:pPr>
            <a:r>
              <a:rPr lang="en-US" sz="1600" dirty="0"/>
              <a:t>Track each detail to make certain it is handled properly</a:t>
            </a:r>
          </a:p>
          <a:p>
            <a:pPr marL="300552" indent="-300552">
              <a:spcBef>
                <a:spcPct val="20000"/>
              </a:spcBef>
              <a:buFontTx/>
              <a:buChar char="•"/>
              <a:defRPr/>
            </a:pPr>
            <a:r>
              <a:rPr lang="en-US" sz="1600" dirty="0" smtClean="0"/>
              <a:t>Stability </a:t>
            </a:r>
            <a:r>
              <a:rPr lang="en-US" sz="1600" dirty="0"/>
              <a:t>and order to collective activities</a:t>
            </a:r>
            <a:endParaRPr lang="en-US" sz="1600" dirty="0" smtClean="0"/>
          </a:p>
        </p:txBody>
      </p:sp>
      <p:sp>
        <p:nvSpPr>
          <p:cNvPr id="15" name="Rectangle 3"/>
          <p:cNvSpPr txBox="1">
            <a:spLocks noChangeArrowheads="1"/>
          </p:cNvSpPr>
          <p:nvPr/>
        </p:nvSpPr>
        <p:spPr bwMode="auto">
          <a:xfrm>
            <a:off x="-12700" y="4114800"/>
            <a:ext cx="4584700" cy="2743200"/>
          </a:xfrm>
          <a:prstGeom prst="rect">
            <a:avLst/>
          </a:prstGeom>
          <a:solidFill>
            <a:srgbClr val="FFFF00"/>
          </a:solidFill>
          <a:ln w="9525">
            <a:noFill/>
            <a:miter lim="800000"/>
            <a:headEnd/>
            <a:tailEnd/>
          </a:ln>
          <a:effectLst/>
        </p:spPr>
        <p:txBody>
          <a:bodyPr lIns="80147" tIns="40074" rIns="80147" bIns="40074"/>
          <a:lstStyle/>
          <a:p>
            <a:pPr marL="300552" indent="-300552">
              <a:spcBef>
                <a:spcPct val="20000"/>
              </a:spcBef>
              <a:defRPr/>
            </a:pPr>
            <a:r>
              <a:rPr lang="en-US" sz="1600" b="1" kern="0" dirty="0" smtClean="0"/>
              <a:t>Weaknesses</a:t>
            </a:r>
            <a:endParaRPr lang="ru-RU" sz="1600" b="1" kern="0" dirty="0" smtClean="0"/>
          </a:p>
          <a:p>
            <a:pPr marL="300552" indent="-300552">
              <a:spcBef>
                <a:spcPct val="20000"/>
              </a:spcBef>
              <a:buFontTx/>
              <a:buChar char="•"/>
              <a:defRPr/>
            </a:pPr>
            <a:r>
              <a:rPr lang="en-US" sz="1600" dirty="0"/>
              <a:t>U</a:t>
            </a:r>
            <a:r>
              <a:rPr lang="en-US" sz="1600" dirty="0" smtClean="0"/>
              <a:t>ncomfortable </a:t>
            </a:r>
            <a:r>
              <a:rPr lang="en-US" sz="1600" dirty="0"/>
              <a:t>with ambiguity or </a:t>
            </a:r>
            <a:r>
              <a:rPr lang="en-US" sz="1600" dirty="0" smtClean="0"/>
              <a:t>uncertainty</a:t>
            </a:r>
          </a:p>
          <a:p>
            <a:pPr marL="300552" indent="-300552">
              <a:spcBef>
                <a:spcPct val="20000"/>
              </a:spcBef>
              <a:buFontTx/>
              <a:buChar char="•"/>
              <a:defRPr/>
            </a:pPr>
            <a:r>
              <a:rPr lang="en-US" sz="1600" dirty="0"/>
              <a:t>M</a:t>
            </a:r>
            <a:r>
              <a:rPr lang="en-US" sz="1600" dirty="0" smtClean="0"/>
              <a:t>ade </a:t>
            </a:r>
            <a:r>
              <a:rPr lang="en-US" sz="1600" dirty="0"/>
              <a:t>uneasy by unstructured </a:t>
            </a:r>
            <a:r>
              <a:rPr lang="en-US" sz="1600" dirty="0" smtClean="0"/>
              <a:t>environments, spontaneity </a:t>
            </a:r>
            <a:r>
              <a:rPr lang="en-US" sz="1600" dirty="0"/>
              <a:t>and </a:t>
            </a:r>
            <a:r>
              <a:rPr lang="en-US" sz="1600" dirty="0" smtClean="0"/>
              <a:t>improvisation</a:t>
            </a:r>
          </a:p>
          <a:p>
            <a:pPr marL="300552" indent="-300552">
              <a:spcBef>
                <a:spcPct val="20000"/>
              </a:spcBef>
              <a:buFontTx/>
              <a:buChar char="•"/>
              <a:defRPr/>
            </a:pPr>
            <a:r>
              <a:rPr lang="en-US" sz="1600" dirty="0"/>
              <a:t>Unplanned activities feel distressingly chaotic to them</a:t>
            </a:r>
            <a:r>
              <a:rPr lang="en-US" sz="1600" dirty="0" smtClean="0"/>
              <a:t>.</a:t>
            </a:r>
          </a:p>
          <a:p>
            <a:pPr marL="300552" indent="-300552">
              <a:spcBef>
                <a:spcPct val="20000"/>
              </a:spcBef>
              <a:buFontTx/>
              <a:buChar char="•"/>
              <a:defRPr/>
            </a:pPr>
            <a:r>
              <a:rPr lang="en-US" sz="1600" dirty="0" smtClean="0"/>
              <a:t>Less </a:t>
            </a:r>
            <a:r>
              <a:rPr lang="en-US" sz="1600" dirty="0"/>
              <a:t>concerned with what we </a:t>
            </a:r>
            <a:r>
              <a:rPr lang="en-US" sz="1600" dirty="0" smtClean="0"/>
              <a:t>should do</a:t>
            </a:r>
          </a:p>
          <a:p>
            <a:pPr marL="300552" indent="-300552">
              <a:spcBef>
                <a:spcPct val="20000"/>
              </a:spcBef>
              <a:buFontTx/>
              <a:buChar char="•"/>
              <a:defRPr/>
            </a:pPr>
            <a:endParaRPr lang="ru-RU" sz="1600" kern="0" dirty="0"/>
          </a:p>
        </p:txBody>
      </p:sp>
      <p:sp>
        <p:nvSpPr>
          <p:cNvPr id="12" name="Text Box 14"/>
          <p:cNvSpPr txBox="1">
            <a:spLocks noChangeArrowheads="1"/>
          </p:cNvSpPr>
          <p:nvPr/>
        </p:nvSpPr>
        <p:spPr bwMode="auto">
          <a:xfrm>
            <a:off x="755576" y="459829"/>
            <a:ext cx="7848872" cy="646331"/>
          </a:xfrm>
          <a:prstGeom prst="rect">
            <a:avLst/>
          </a:prstGeom>
          <a:noFill/>
          <a:ln w="9525">
            <a:noFill/>
            <a:miter lim="800000"/>
            <a:headEnd/>
            <a:tailEnd/>
          </a:ln>
          <a:effectLst/>
        </p:spPr>
        <p:txBody>
          <a:bodyPr wrap="square">
            <a:spAutoFit/>
          </a:bodyPr>
          <a:lstStyle/>
          <a:p>
            <a:pPr algn="ctr" defTabSz="957263">
              <a:defRPr/>
            </a:pP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rPr>
              <a:t>Administrators</a:t>
            </a:r>
            <a:endParaRPr lang="ru-RU"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endParaRPr>
          </a:p>
        </p:txBody>
      </p:sp>
      <p:pic>
        <p:nvPicPr>
          <p:cNvPr id="4" name="Picture 3" descr="estj.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1044" y="1574799"/>
            <a:ext cx="1806956" cy="2371899"/>
          </a:xfrm>
          <a:prstGeom prst="rect">
            <a:avLst/>
          </a:prstGeom>
        </p:spPr>
      </p:pic>
      <p:pic>
        <p:nvPicPr>
          <p:cNvPr id="5" name="Picture 4" descr="istj.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2200" y="4191000"/>
            <a:ext cx="1921256" cy="2521935"/>
          </a:xfrm>
          <a:prstGeom prst="rect">
            <a:avLst/>
          </a:prstGeom>
        </p:spPr>
      </p:pic>
    </p:spTree>
    <p:extLst>
      <p:ext uri="{BB962C8B-B14F-4D97-AF65-F5344CB8AC3E}">
        <p14:creationId xmlns:p14="http://schemas.microsoft.com/office/powerpoint/2010/main" val="4417330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371600"/>
            <a:ext cx="9144000" cy="548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3"/>
          <p:cNvSpPr txBox="1">
            <a:spLocks noChangeArrowheads="1"/>
          </p:cNvSpPr>
          <p:nvPr/>
        </p:nvSpPr>
        <p:spPr bwMode="auto">
          <a:xfrm>
            <a:off x="4572000" y="1371600"/>
            <a:ext cx="4581652" cy="2766717"/>
          </a:xfrm>
          <a:prstGeom prst="rect">
            <a:avLst/>
          </a:prstGeom>
          <a:solidFill>
            <a:srgbClr val="FF6353"/>
          </a:solidFill>
          <a:ln w="9525">
            <a:noFill/>
            <a:miter lim="800000"/>
            <a:headEnd/>
            <a:tailEnd/>
          </a:ln>
          <a:effectLst/>
        </p:spPr>
        <p:txBody>
          <a:bodyPr lIns="80147" tIns="40074" rIns="80147" bIns="40074"/>
          <a:lstStyle/>
          <a:p>
            <a:pPr marL="300552" indent="-300552">
              <a:spcBef>
                <a:spcPct val="20000"/>
              </a:spcBef>
              <a:defRPr/>
            </a:pPr>
            <a:r>
              <a:rPr lang="en-US" sz="1600" b="1" kern="0" dirty="0" smtClean="0"/>
              <a:t>Strengths</a:t>
            </a:r>
            <a:endParaRPr lang="ru-RU" sz="1600" b="1" kern="0" dirty="0" smtClean="0"/>
          </a:p>
          <a:p>
            <a:pPr marL="300552" indent="-300552">
              <a:spcBef>
                <a:spcPct val="20000"/>
              </a:spcBef>
              <a:buFontTx/>
              <a:buChar char="•"/>
              <a:defRPr/>
            </a:pPr>
            <a:r>
              <a:rPr lang="en-US" sz="1600" dirty="0" smtClean="0"/>
              <a:t>Dreamers</a:t>
            </a:r>
          </a:p>
          <a:p>
            <a:pPr marL="300552" indent="-300552">
              <a:spcBef>
                <a:spcPct val="20000"/>
              </a:spcBef>
              <a:buFontTx/>
              <a:buChar char="•"/>
              <a:defRPr/>
            </a:pPr>
            <a:r>
              <a:rPr lang="en-US" sz="1600" dirty="0" smtClean="0"/>
              <a:t>Talkative, Charismatic, Proactive</a:t>
            </a:r>
          </a:p>
          <a:p>
            <a:pPr marL="300552" indent="-300552">
              <a:spcBef>
                <a:spcPct val="20000"/>
              </a:spcBef>
              <a:buFontTx/>
              <a:buChar char="•"/>
              <a:defRPr/>
            </a:pPr>
            <a:r>
              <a:rPr lang="en-US" sz="1600" dirty="0"/>
              <a:t>Their excitement is highly </a:t>
            </a:r>
            <a:r>
              <a:rPr lang="en-US" sz="1600" dirty="0" smtClean="0"/>
              <a:t>infectious</a:t>
            </a:r>
            <a:endParaRPr lang="en-US" sz="1600" dirty="0"/>
          </a:p>
          <a:p>
            <a:pPr marL="300552" indent="-300552">
              <a:spcBef>
                <a:spcPct val="20000"/>
              </a:spcBef>
              <a:buFontTx/>
              <a:buChar char="•"/>
              <a:defRPr/>
            </a:pPr>
            <a:r>
              <a:rPr lang="en-US" sz="1600" dirty="0"/>
              <a:t>T</a:t>
            </a:r>
            <a:r>
              <a:rPr lang="en-US" sz="1600" dirty="0" smtClean="0"/>
              <a:t>hey </a:t>
            </a:r>
            <a:r>
              <a:rPr lang="en-US" sz="1600" dirty="0"/>
              <a:t>love being at the center of attention</a:t>
            </a:r>
            <a:endParaRPr lang="en-US" sz="1600" dirty="0" smtClean="0"/>
          </a:p>
          <a:p>
            <a:pPr marL="300552" indent="-300552">
              <a:spcBef>
                <a:spcPct val="20000"/>
              </a:spcBef>
              <a:buFontTx/>
              <a:buChar char="•"/>
              <a:defRPr/>
            </a:pPr>
            <a:r>
              <a:rPr lang="en-US" sz="1600" dirty="0"/>
              <a:t>N</a:t>
            </a:r>
            <a:r>
              <a:rPr lang="en-US" sz="1600" dirty="0" smtClean="0"/>
              <a:t>ot </a:t>
            </a:r>
            <a:r>
              <a:rPr lang="en-US" sz="1600" dirty="0"/>
              <a:t>interested in the results we are attaining today, and would rather focus on bigger potential achievements in the </a:t>
            </a:r>
            <a:r>
              <a:rPr lang="en-US" sz="1600" dirty="0" smtClean="0"/>
              <a:t>future</a:t>
            </a:r>
          </a:p>
          <a:p>
            <a:pPr marL="300552" indent="-300552">
              <a:spcBef>
                <a:spcPct val="20000"/>
              </a:spcBef>
              <a:buFontTx/>
              <a:buChar char="•"/>
              <a:defRPr/>
            </a:pPr>
            <a:r>
              <a:rPr lang="en-US" sz="1600" dirty="0"/>
              <a:t>E</a:t>
            </a:r>
            <a:r>
              <a:rPr lang="en-US" sz="1600" dirty="0" smtClean="0"/>
              <a:t>nergized </a:t>
            </a:r>
            <a:r>
              <a:rPr lang="en-US" sz="1600" dirty="0"/>
              <a:t>by novel </a:t>
            </a:r>
            <a:r>
              <a:rPr lang="en-US" sz="1600" dirty="0" smtClean="0"/>
              <a:t>challenges</a:t>
            </a:r>
          </a:p>
        </p:txBody>
      </p:sp>
      <p:sp>
        <p:nvSpPr>
          <p:cNvPr id="15" name="Rectangle 3"/>
          <p:cNvSpPr txBox="1">
            <a:spLocks noChangeArrowheads="1"/>
          </p:cNvSpPr>
          <p:nvPr/>
        </p:nvSpPr>
        <p:spPr bwMode="auto">
          <a:xfrm>
            <a:off x="-12700" y="4114800"/>
            <a:ext cx="4584700" cy="2743200"/>
          </a:xfrm>
          <a:prstGeom prst="rect">
            <a:avLst/>
          </a:prstGeom>
          <a:solidFill>
            <a:srgbClr val="FF6353"/>
          </a:solidFill>
          <a:ln w="9525">
            <a:noFill/>
            <a:miter lim="800000"/>
            <a:headEnd/>
            <a:tailEnd/>
          </a:ln>
          <a:effectLst/>
        </p:spPr>
        <p:txBody>
          <a:bodyPr lIns="80147" tIns="40074" rIns="80147" bIns="40074"/>
          <a:lstStyle/>
          <a:p>
            <a:pPr marL="300552" indent="-300552">
              <a:spcBef>
                <a:spcPct val="20000"/>
              </a:spcBef>
              <a:defRPr/>
            </a:pPr>
            <a:r>
              <a:rPr lang="en-US" sz="1600" b="1" kern="0" dirty="0" smtClean="0"/>
              <a:t>Weaknesses</a:t>
            </a:r>
            <a:endParaRPr lang="ru-RU" sz="1600" b="1" kern="0" dirty="0" smtClean="0"/>
          </a:p>
          <a:p>
            <a:pPr marL="300552" indent="-300552">
              <a:spcBef>
                <a:spcPct val="20000"/>
              </a:spcBef>
              <a:buFontTx/>
              <a:buChar char="•"/>
              <a:defRPr/>
            </a:pPr>
            <a:r>
              <a:rPr lang="en-US" sz="1600" dirty="0"/>
              <a:t>F</a:t>
            </a:r>
            <a:r>
              <a:rPr lang="en-US" sz="1600" dirty="0" smtClean="0"/>
              <a:t>eel </a:t>
            </a:r>
            <a:r>
              <a:rPr lang="en-US" sz="1600" dirty="0"/>
              <a:t>stifled by the demands of ongoing </a:t>
            </a:r>
            <a:r>
              <a:rPr lang="en-US" sz="1600" dirty="0" smtClean="0"/>
              <a:t>activities</a:t>
            </a:r>
          </a:p>
          <a:p>
            <a:pPr marL="300552" indent="-300552">
              <a:spcBef>
                <a:spcPct val="20000"/>
              </a:spcBef>
              <a:buFontTx/>
              <a:buChar char="•"/>
              <a:defRPr/>
            </a:pPr>
            <a:r>
              <a:rPr lang="en-US" sz="1600" dirty="0"/>
              <a:t>F</a:t>
            </a:r>
            <a:r>
              <a:rPr lang="en-US" sz="1600" dirty="0" smtClean="0"/>
              <a:t>lamboyant</a:t>
            </a:r>
            <a:r>
              <a:rPr lang="en-US" sz="1600" dirty="0"/>
              <a:t>, </a:t>
            </a:r>
            <a:r>
              <a:rPr lang="en-US" sz="1600" dirty="0" smtClean="0"/>
              <a:t>expressive </a:t>
            </a:r>
            <a:r>
              <a:rPr lang="en-US" sz="1600" dirty="0"/>
              <a:t>and very easily </a:t>
            </a:r>
            <a:r>
              <a:rPr lang="en-US" sz="1600" dirty="0" smtClean="0"/>
              <a:t>bored</a:t>
            </a:r>
          </a:p>
          <a:p>
            <a:pPr marL="300552" indent="-300552">
              <a:spcBef>
                <a:spcPct val="20000"/>
              </a:spcBef>
              <a:buFontTx/>
              <a:buChar char="•"/>
              <a:defRPr/>
            </a:pPr>
            <a:r>
              <a:rPr lang="en-US" sz="1600" dirty="0"/>
              <a:t>C</a:t>
            </a:r>
            <a:r>
              <a:rPr lang="en-US" sz="1600" dirty="0" smtClean="0"/>
              <a:t>ome </a:t>
            </a:r>
            <a:r>
              <a:rPr lang="en-US" sz="1600" dirty="0"/>
              <a:t>up with several very different grand future schemes every few minutes, when inspired</a:t>
            </a:r>
            <a:r>
              <a:rPr lang="en-US" sz="1600" dirty="0" smtClean="0"/>
              <a:t>.</a:t>
            </a:r>
          </a:p>
          <a:p>
            <a:pPr marL="300552" indent="-300552">
              <a:spcBef>
                <a:spcPct val="20000"/>
              </a:spcBef>
              <a:buFontTx/>
              <a:buChar char="•"/>
              <a:defRPr/>
            </a:pPr>
            <a:r>
              <a:rPr lang="en-US" sz="1600" dirty="0"/>
              <a:t>T</a:t>
            </a:r>
            <a:r>
              <a:rPr lang="en-US" sz="1600" dirty="0" smtClean="0"/>
              <a:t>rack </a:t>
            </a:r>
            <a:r>
              <a:rPr lang="en-US" sz="1600" dirty="0"/>
              <a:t>activities at a very high level of </a:t>
            </a:r>
            <a:r>
              <a:rPr lang="en-US" sz="1600" dirty="0" smtClean="0"/>
              <a:t>abstraction</a:t>
            </a:r>
          </a:p>
          <a:p>
            <a:pPr marL="300552" indent="-300552">
              <a:spcBef>
                <a:spcPct val="20000"/>
              </a:spcBef>
              <a:buFontTx/>
              <a:buChar char="•"/>
              <a:defRPr/>
            </a:pPr>
            <a:r>
              <a:rPr lang="en-US" sz="1600" dirty="0" smtClean="0"/>
              <a:t>Can be easily dismissed from organization</a:t>
            </a:r>
            <a:endParaRPr lang="ru-RU" sz="1600" kern="0" dirty="0"/>
          </a:p>
        </p:txBody>
      </p:sp>
      <p:sp>
        <p:nvSpPr>
          <p:cNvPr id="12" name="Text Box 14"/>
          <p:cNvSpPr txBox="1">
            <a:spLocks noChangeArrowheads="1"/>
          </p:cNvSpPr>
          <p:nvPr/>
        </p:nvSpPr>
        <p:spPr bwMode="auto">
          <a:xfrm>
            <a:off x="755576" y="459829"/>
            <a:ext cx="7848872" cy="646331"/>
          </a:xfrm>
          <a:prstGeom prst="rect">
            <a:avLst/>
          </a:prstGeom>
          <a:noFill/>
          <a:ln w="9525">
            <a:noFill/>
            <a:miter lim="800000"/>
            <a:headEnd/>
            <a:tailEnd/>
          </a:ln>
          <a:effectLst/>
        </p:spPr>
        <p:txBody>
          <a:bodyPr wrap="square">
            <a:spAutoFit/>
          </a:bodyPr>
          <a:lstStyle/>
          <a:p>
            <a:pPr algn="ctr" defTabSz="957263">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rPr>
              <a:t>Entrepreneurs</a:t>
            </a:r>
            <a:endParaRPr lang="ru-RU"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endParaRPr>
          </a:p>
        </p:txBody>
      </p:sp>
      <p:pic>
        <p:nvPicPr>
          <p:cNvPr id="4" name="Picture 3" descr="enfj.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4191000"/>
            <a:ext cx="1946656" cy="2555276"/>
          </a:xfrm>
          <a:prstGeom prst="rect">
            <a:avLst/>
          </a:prstGeom>
        </p:spPr>
      </p:pic>
      <p:pic>
        <p:nvPicPr>
          <p:cNvPr id="5" name="Picture 4" descr="intp.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9200" y="1447800"/>
            <a:ext cx="1819656" cy="2388570"/>
          </a:xfrm>
          <a:prstGeom prst="rect">
            <a:avLst/>
          </a:prstGeom>
        </p:spPr>
      </p:pic>
    </p:spTree>
    <p:extLst>
      <p:ext uri="{BB962C8B-B14F-4D97-AF65-F5344CB8AC3E}">
        <p14:creationId xmlns:p14="http://schemas.microsoft.com/office/powerpoint/2010/main" val="18546089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219200"/>
            <a:ext cx="9144000" cy="548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3"/>
          <p:cNvSpPr txBox="1">
            <a:spLocks noChangeArrowheads="1"/>
          </p:cNvSpPr>
          <p:nvPr/>
        </p:nvSpPr>
        <p:spPr bwMode="auto">
          <a:xfrm>
            <a:off x="4572000" y="1371600"/>
            <a:ext cx="4581652" cy="2766717"/>
          </a:xfrm>
          <a:prstGeom prst="rect">
            <a:avLst/>
          </a:prstGeom>
          <a:solidFill>
            <a:schemeClr val="accent3">
              <a:lumMod val="75000"/>
            </a:schemeClr>
          </a:solidFill>
          <a:ln w="9525">
            <a:noFill/>
            <a:miter lim="800000"/>
            <a:headEnd/>
            <a:tailEnd/>
          </a:ln>
          <a:effectLst/>
        </p:spPr>
        <p:txBody>
          <a:bodyPr lIns="80147" tIns="40074" rIns="80147" bIns="40074"/>
          <a:lstStyle/>
          <a:p>
            <a:pPr marL="300552" indent="-300552">
              <a:spcBef>
                <a:spcPct val="20000"/>
              </a:spcBef>
              <a:defRPr/>
            </a:pPr>
            <a:r>
              <a:rPr lang="en-US" sz="1600" b="1" kern="0" dirty="0" smtClean="0"/>
              <a:t>Strengths</a:t>
            </a:r>
            <a:endParaRPr lang="ru-RU" sz="1600" b="1" kern="0" dirty="0" smtClean="0"/>
          </a:p>
          <a:p>
            <a:pPr marL="300552" indent="-300552">
              <a:spcBef>
                <a:spcPct val="20000"/>
              </a:spcBef>
              <a:buFontTx/>
              <a:buChar char="•"/>
              <a:defRPr/>
            </a:pPr>
            <a:r>
              <a:rPr lang="en-US" sz="1600" dirty="0"/>
              <a:t>T</a:t>
            </a:r>
            <a:r>
              <a:rPr lang="en-US" sz="1600" dirty="0" smtClean="0"/>
              <a:t>eam</a:t>
            </a:r>
            <a:r>
              <a:rPr lang="en-US" sz="1600" dirty="0"/>
              <a:t>-</a:t>
            </a:r>
            <a:r>
              <a:rPr lang="en-US" sz="1600" dirty="0" smtClean="0"/>
              <a:t>builders</a:t>
            </a:r>
          </a:p>
          <a:p>
            <a:pPr marL="300552" indent="-300552">
              <a:spcBef>
                <a:spcPct val="20000"/>
              </a:spcBef>
              <a:buFontTx/>
              <a:buChar char="•"/>
              <a:defRPr/>
            </a:pPr>
            <a:r>
              <a:rPr lang="en-US" sz="1600" dirty="0"/>
              <a:t>manage the interpersonal, interdepartmental, supplier and client </a:t>
            </a:r>
            <a:r>
              <a:rPr lang="en-US" sz="1600" dirty="0" smtClean="0"/>
              <a:t>relationships</a:t>
            </a:r>
          </a:p>
          <a:p>
            <a:pPr marL="300552" indent="-300552">
              <a:spcBef>
                <a:spcPct val="20000"/>
              </a:spcBef>
              <a:buFontTx/>
              <a:buChar char="•"/>
              <a:defRPr/>
            </a:pPr>
            <a:r>
              <a:rPr lang="en-US" sz="1600" dirty="0"/>
              <a:t>attend to peoples’ needs, views, motivators, complaints and conflicts to foster a constructive working </a:t>
            </a:r>
            <a:r>
              <a:rPr lang="en-US" sz="1600" dirty="0" smtClean="0"/>
              <a:t>environment</a:t>
            </a:r>
          </a:p>
          <a:p>
            <a:pPr marL="300552" indent="-300552">
              <a:spcBef>
                <a:spcPct val="20000"/>
              </a:spcBef>
              <a:buFontTx/>
              <a:buChar char="•"/>
              <a:defRPr/>
            </a:pPr>
            <a:r>
              <a:rPr lang="en-US" sz="1600" dirty="0"/>
              <a:t>help people focus on shared </a:t>
            </a:r>
            <a:r>
              <a:rPr lang="en-US" sz="1600" dirty="0" smtClean="0"/>
              <a:t>goals</a:t>
            </a:r>
          </a:p>
          <a:p>
            <a:pPr marL="300552" indent="-300552">
              <a:spcBef>
                <a:spcPct val="20000"/>
              </a:spcBef>
              <a:buFontTx/>
              <a:buChar char="•"/>
              <a:defRPr/>
            </a:pPr>
            <a:r>
              <a:rPr lang="en-US" sz="1600" dirty="0"/>
              <a:t>focus on </a:t>
            </a:r>
            <a:r>
              <a:rPr lang="en-US" sz="1600" dirty="0" smtClean="0"/>
              <a:t>people</a:t>
            </a:r>
          </a:p>
          <a:p>
            <a:pPr marL="300552" indent="-300552">
              <a:spcBef>
                <a:spcPct val="20000"/>
              </a:spcBef>
              <a:buFontTx/>
              <a:buChar char="•"/>
              <a:defRPr/>
            </a:pPr>
            <a:r>
              <a:rPr lang="en-US" sz="1600" dirty="0"/>
              <a:t>focused on the organization itself as </a:t>
            </a:r>
            <a:r>
              <a:rPr lang="en-US" sz="1600" dirty="0" smtClean="0"/>
              <a:t>the Team</a:t>
            </a:r>
          </a:p>
        </p:txBody>
      </p:sp>
      <p:sp>
        <p:nvSpPr>
          <p:cNvPr id="15" name="Rectangle 3"/>
          <p:cNvSpPr txBox="1">
            <a:spLocks noChangeArrowheads="1"/>
          </p:cNvSpPr>
          <p:nvPr/>
        </p:nvSpPr>
        <p:spPr bwMode="auto">
          <a:xfrm>
            <a:off x="-12700" y="4114800"/>
            <a:ext cx="4584700" cy="2743200"/>
          </a:xfrm>
          <a:prstGeom prst="rect">
            <a:avLst/>
          </a:prstGeom>
          <a:solidFill>
            <a:schemeClr val="accent3">
              <a:lumMod val="75000"/>
            </a:schemeClr>
          </a:solidFill>
          <a:ln w="9525">
            <a:noFill/>
            <a:miter lim="800000"/>
            <a:headEnd/>
            <a:tailEnd/>
          </a:ln>
          <a:effectLst/>
        </p:spPr>
        <p:txBody>
          <a:bodyPr lIns="80147" tIns="40074" rIns="80147" bIns="40074"/>
          <a:lstStyle/>
          <a:p>
            <a:pPr marL="300552" indent="-300552">
              <a:spcBef>
                <a:spcPct val="20000"/>
              </a:spcBef>
              <a:defRPr/>
            </a:pPr>
            <a:r>
              <a:rPr lang="en-US" sz="1600" b="1" kern="0" dirty="0" smtClean="0"/>
              <a:t>Weaknesses</a:t>
            </a:r>
          </a:p>
          <a:p>
            <a:pPr marL="300552" indent="-300552">
              <a:spcBef>
                <a:spcPct val="20000"/>
              </a:spcBef>
              <a:buFontTx/>
              <a:buChar char="•"/>
              <a:defRPr/>
            </a:pPr>
            <a:r>
              <a:rPr lang="en-US" sz="1600" dirty="0" smtClean="0"/>
              <a:t>Less concerned </a:t>
            </a:r>
            <a:r>
              <a:rPr lang="en-US" sz="1600" dirty="0"/>
              <a:t>about formal roles and </a:t>
            </a:r>
            <a:r>
              <a:rPr lang="en-US" sz="1600" dirty="0" smtClean="0"/>
              <a:t>titles</a:t>
            </a:r>
            <a:endParaRPr lang="uk-UA" sz="1600" dirty="0" smtClean="0"/>
          </a:p>
          <a:p>
            <a:pPr marL="300552" indent="-300552">
              <a:spcBef>
                <a:spcPct val="20000"/>
              </a:spcBef>
              <a:buFontTx/>
              <a:buChar char="•"/>
              <a:defRPr/>
            </a:pPr>
            <a:r>
              <a:rPr lang="en-US" sz="1600" dirty="0" smtClean="0"/>
              <a:t>May be slow with task </a:t>
            </a:r>
            <a:r>
              <a:rPr lang="en-US" sz="1600" dirty="0"/>
              <a:t>execution</a:t>
            </a:r>
            <a:endParaRPr lang="ru-RU" sz="1600" kern="0" dirty="0"/>
          </a:p>
        </p:txBody>
      </p:sp>
      <p:sp>
        <p:nvSpPr>
          <p:cNvPr id="12" name="Text Box 14"/>
          <p:cNvSpPr txBox="1">
            <a:spLocks noChangeArrowheads="1"/>
          </p:cNvSpPr>
          <p:nvPr/>
        </p:nvSpPr>
        <p:spPr bwMode="auto">
          <a:xfrm>
            <a:off x="755576" y="459829"/>
            <a:ext cx="7848872" cy="646331"/>
          </a:xfrm>
          <a:prstGeom prst="rect">
            <a:avLst/>
          </a:prstGeom>
          <a:noFill/>
          <a:ln w="9525">
            <a:noFill/>
            <a:miter lim="800000"/>
            <a:headEnd/>
            <a:tailEnd/>
          </a:ln>
          <a:effectLst/>
        </p:spPr>
        <p:txBody>
          <a:bodyPr wrap="square">
            <a:spAutoFit/>
          </a:bodyPr>
          <a:lstStyle/>
          <a:p>
            <a:pPr algn="ctr" defTabSz="957263">
              <a:defRPr/>
            </a:pP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rPr>
              <a:t>Integrators</a:t>
            </a:r>
            <a:endParaRPr lang="ru-RU"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endParaRPr>
          </a:p>
        </p:txBody>
      </p:sp>
      <p:pic>
        <p:nvPicPr>
          <p:cNvPr id="5" name="Picture 4" descr="esfj.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1447800"/>
            <a:ext cx="2455985" cy="2362200"/>
          </a:xfrm>
          <a:prstGeom prst="rect">
            <a:avLst/>
          </a:prstGeom>
        </p:spPr>
      </p:pic>
      <p:pic>
        <p:nvPicPr>
          <p:cNvPr id="7" name="Picture 6" descr="enfp.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2200" y="4191000"/>
            <a:ext cx="1828800" cy="2400573"/>
          </a:xfrm>
          <a:prstGeom prst="rect">
            <a:avLst/>
          </a:prstGeom>
        </p:spPr>
      </p:pic>
    </p:spTree>
    <p:extLst>
      <p:ext uri="{BB962C8B-B14F-4D97-AF65-F5344CB8AC3E}">
        <p14:creationId xmlns:p14="http://schemas.microsoft.com/office/powerpoint/2010/main" val="31087315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tr-TR" dirty="0" err="1"/>
              <a:t>Yes</a:t>
            </a:r>
            <a:r>
              <a:rPr lang="tr-TR" dirty="0"/>
              <a:t>”, “No”, “</a:t>
            </a:r>
            <a:r>
              <a:rPr lang="tr-TR" dirty="0" err="1"/>
              <a:t>Maybe</a:t>
            </a:r>
            <a:r>
              <a:rPr lang="tr-TR" dirty="0"/>
              <a:t>” - 1</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14</a:t>
            </a:fld>
            <a:endParaRPr lang="uk-UA" dirty="0"/>
          </a:p>
        </p:txBody>
      </p:sp>
      <p:sp>
        <p:nvSpPr>
          <p:cNvPr id="5" name="Footer Placeholder 4"/>
          <p:cNvSpPr>
            <a:spLocks noGrp="1"/>
          </p:cNvSpPr>
          <p:nvPr>
            <p:ph type="ftr" sz="quarter" idx="3"/>
          </p:nvPr>
        </p:nvSpPr>
        <p:spPr>
          <a:xfrm>
            <a:off x="2057400" y="6340475"/>
            <a:ext cx="4419600" cy="365125"/>
          </a:xfrm>
        </p:spPr>
        <p:txBody>
          <a:bodyPr/>
          <a:lstStyle/>
          <a:p>
            <a:r>
              <a:rPr lang="en-US" dirty="0"/>
              <a:t>How to manage your leader – Sergiy Zabigaylo - 2014</a:t>
            </a:r>
            <a:endParaRPr lang="uk-UA" dirty="0"/>
          </a:p>
        </p:txBody>
      </p:sp>
      <p:sp>
        <p:nvSpPr>
          <p:cNvPr id="2" name="Content Placeholder 1"/>
          <p:cNvSpPr>
            <a:spLocks noGrp="1"/>
          </p:cNvSpPr>
          <p:nvPr>
            <p:ph idx="1"/>
          </p:nvPr>
        </p:nvSpPr>
        <p:spPr/>
        <p:txBody>
          <a:bodyPr/>
          <a:lstStyle/>
          <a:p>
            <a:r>
              <a:rPr lang="uk-UA" sz="2800" dirty="0">
                <a:latin typeface="Tahoma" charset="0"/>
              </a:rPr>
              <a:t>(Е) </a:t>
            </a:r>
            <a:r>
              <a:rPr lang="en-US" sz="2800" dirty="0">
                <a:latin typeface="Tahoma" charset="0"/>
              </a:rPr>
              <a:t>Entrepreneur </a:t>
            </a:r>
            <a:endParaRPr lang="uk-UA" sz="2800" dirty="0">
              <a:latin typeface="Tahoma" charset="0"/>
            </a:endParaRPr>
          </a:p>
          <a:p>
            <a:pPr lvl="1"/>
            <a:r>
              <a:rPr lang="en-US" dirty="0">
                <a:latin typeface="Tahoma" charset="0"/>
              </a:rPr>
              <a:t>Yes</a:t>
            </a:r>
            <a:r>
              <a:rPr lang="uk-UA" dirty="0">
                <a:latin typeface="Tahoma" charset="0"/>
              </a:rPr>
              <a:t> = </a:t>
            </a:r>
            <a:r>
              <a:rPr lang="en-US" dirty="0">
                <a:latin typeface="Tahoma" charset="0"/>
              </a:rPr>
              <a:t>maybe</a:t>
            </a:r>
            <a:r>
              <a:rPr lang="uk-UA" dirty="0">
                <a:latin typeface="Tahoma" charset="0"/>
              </a:rPr>
              <a:t> </a:t>
            </a:r>
            <a:r>
              <a:rPr lang="en-US" dirty="0" smtClean="0">
                <a:latin typeface="Tahoma" charset="0"/>
              </a:rPr>
              <a:t/>
            </a:r>
            <a:br>
              <a:rPr lang="en-US" dirty="0" smtClean="0">
                <a:latin typeface="Tahoma" charset="0"/>
              </a:rPr>
            </a:br>
            <a:r>
              <a:rPr lang="uk-UA" dirty="0" smtClean="0">
                <a:latin typeface="Tahoma" charset="0"/>
              </a:rPr>
              <a:t>(</a:t>
            </a:r>
            <a:r>
              <a:rPr lang="uk-UA" dirty="0">
                <a:latin typeface="Tahoma" charset="0"/>
              </a:rPr>
              <a:t>“</a:t>
            </a:r>
            <a:r>
              <a:rPr lang="en-US" dirty="0">
                <a:latin typeface="Tahoma" charset="0"/>
              </a:rPr>
              <a:t>Hmm</a:t>
            </a:r>
            <a:r>
              <a:rPr lang="uk-UA" dirty="0">
                <a:latin typeface="Tahoma" charset="0"/>
              </a:rPr>
              <a:t>, </a:t>
            </a:r>
            <a:r>
              <a:rPr lang="en-US" dirty="0">
                <a:latin typeface="Tahoma" charset="0"/>
              </a:rPr>
              <a:t>why not</a:t>
            </a:r>
            <a:r>
              <a:rPr lang="uk-UA" dirty="0">
                <a:latin typeface="Tahoma" charset="0"/>
              </a:rPr>
              <a:t>?”)</a:t>
            </a:r>
          </a:p>
          <a:p>
            <a:pPr lvl="1"/>
            <a:r>
              <a:rPr lang="en-US" dirty="0">
                <a:latin typeface="Tahoma" charset="0"/>
              </a:rPr>
              <a:t>No</a:t>
            </a:r>
            <a:r>
              <a:rPr lang="uk-UA" dirty="0">
                <a:latin typeface="Tahoma" charset="0"/>
              </a:rPr>
              <a:t> = </a:t>
            </a:r>
            <a:r>
              <a:rPr lang="en-US" dirty="0">
                <a:latin typeface="Tahoma" charset="0"/>
              </a:rPr>
              <a:t>no</a:t>
            </a:r>
            <a:endParaRPr lang="uk-UA" dirty="0">
              <a:latin typeface="Tahoma" charset="0"/>
            </a:endParaRPr>
          </a:p>
          <a:p>
            <a:r>
              <a:rPr lang="uk-UA" sz="2800" dirty="0">
                <a:latin typeface="Tahoma" charset="0"/>
              </a:rPr>
              <a:t>(А) </a:t>
            </a:r>
            <a:r>
              <a:rPr lang="en-US" sz="2800" dirty="0">
                <a:latin typeface="Tahoma" charset="0"/>
              </a:rPr>
              <a:t>Administrator</a:t>
            </a:r>
            <a:endParaRPr lang="uk-UA" sz="2800" dirty="0">
              <a:latin typeface="Tahoma" charset="0"/>
            </a:endParaRPr>
          </a:p>
          <a:p>
            <a:pPr lvl="1"/>
            <a:r>
              <a:rPr lang="en-US" dirty="0">
                <a:latin typeface="Tahoma" charset="0"/>
              </a:rPr>
              <a:t>No</a:t>
            </a:r>
            <a:r>
              <a:rPr lang="uk-UA" dirty="0">
                <a:latin typeface="Tahoma" charset="0"/>
              </a:rPr>
              <a:t> = </a:t>
            </a:r>
            <a:r>
              <a:rPr lang="en-US" dirty="0">
                <a:latin typeface="Tahoma" charset="0"/>
              </a:rPr>
              <a:t>maybe</a:t>
            </a:r>
            <a:r>
              <a:rPr lang="uk-UA" dirty="0">
                <a:latin typeface="Tahoma" charset="0"/>
              </a:rPr>
              <a:t> </a:t>
            </a:r>
            <a:r>
              <a:rPr lang="en-US" dirty="0" smtClean="0">
                <a:latin typeface="Tahoma" charset="0"/>
              </a:rPr>
              <a:t/>
            </a:r>
            <a:br>
              <a:rPr lang="en-US" dirty="0" smtClean="0">
                <a:latin typeface="Tahoma" charset="0"/>
              </a:rPr>
            </a:br>
            <a:r>
              <a:rPr lang="uk-UA" dirty="0" smtClean="0">
                <a:latin typeface="Tahoma" charset="0"/>
              </a:rPr>
              <a:t>(</a:t>
            </a:r>
            <a:r>
              <a:rPr lang="en-US" dirty="0">
                <a:latin typeface="Tahoma" charset="0"/>
              </a:rPr>
              <a:t>You may come one </a:t>
            </a:r>
            <a:r>
              <a:rPr lang="en-US" dirty="0" smtClean="0">
                <a:latin typeface="Tahoma" charset="0"/>
              </a:rPr>
              <a:t>more</a:t>
            </a:r>
            <a:br>
              <a:rPr lang="en-US" dirty="0" smtClean="0">
                <a:latin typeface="Tahoma" charset="0"/>
              </a:rPr>
            </a:br>
            <a:r>
              <a:rPr lang="en-US" dirty="0" smtClean="0">
                <a:latin typeface="Tahoma" charset="0"/>
              </a:rPr>
              <a:t> </a:t>
            </a:r>
            <a:r>
              <a:rPr lang="en-US" dirty="0">
                <a:latin typeface="Tahoma" charset="0"/>
              </a:rPr>
              <a:t>time and try to persuade</a:t>
            </a:r>
            <a:r>
              <a:rPr lang="uk-UA" dirty="0">
                <a:latin typeface="Tahoma" charset="0"/>
              </a:rPr>
              <a:t>)</a:t>
            </a:r>
          </a:p>
          <a:p>
            <a:pPr lvl="1"/>
            <a:r>
              <a:rPr lang="en-US" dirty="0">
                <a:latin typeface="Tahoma" charset="0"/>
              </a:rPr>
              <a:t>Yes</a:t>
            </a:r>
            <a:r>
              <a:rPr lang="uk-UA" dirty="0">
                <a:latin typeface="Tahoma" charset="0"/>
              </a:rPr>
              <a:t> = </a:t>
            </a:r>
            <a:r>
              <a:rPr lang="en-US" dirty="0">
                <a:latin typeface="Tahoma" charset="0"/>
              </a:rPr>
              <a:t>yes</a:t>
            </a:r>
            <a:endParaRPr lang="ru-RU" dirty="0">
              <a:latin typeface="Tahoma" charset="0"/>
            </a:endParaRPr>
          </a:p>
          <a:p>
            <a:pPr>
              <a:defRPr/>
            </a:pPr>
            <a:endParaRPr lang="ru-RU" sz="2100" dirty="0">
              <a:solidFill>
                <a:srgbClr val="1F497D"/>
              </a:solidFill>
            </a:endParaRPr>
          </a:p>
          <a:p>
            <a:endParaRPr lang="en-US" dirty="0"/>
          </a:p>
        </p:txBody>
      </p:sp>
      <p:pic>
        <p:nvPicPr>
          <p:cNvPr id="9" name="Picture 8"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2286000"/>
            <a:ext cx="3505200" cy="2324100"/>
          </a:xfrm>
          <a:prstGeom prst="rect">
            <a:avLst/>
          </a:prstGeom>
        </p:spPr>
      </p:pic>
    </p:spTree>
    <p:extLst>
      <p:ext uri="{BB962C8B-B14F-4D97-AF65-F5344CB8AC3E}">
        <p14:creationId xmlns:p14="http://schemas.microsoft.com/office/powerpoint/2010/main" val="282255630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tr-TR" dirty="0" err="1"/>
              <a:t>Yes</a:t>
            </a:r>
            <a:r>
              <a:rPr lang="tr-TR" dirty="0"/>
              <a:t>”, “No”, “</a:t>
            </a:r>
            <a:r>
              <a:rPr lang="tr-TR" dirty="0" err="1"/>
              <a:t>Maybe</a:t>
            </a:r>
            <a:r>
              <a:rPr lang="tr-TR" dirty="0"/>
              <a:t>” - 1</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15</a:t>
            </a:fld>
            <a:endParaRPr lang="uk-UA" dirty="0"/>
          </a:p>
        </p:txBody>
      </p:sp>
      <p:sp>
        <p:nvSpPr>
          <p:cNvPr id="5" name="Footer Placeholder 4"/>
          <p:cNvSpPr>
            <a:spLocks noGrp="1"/>
          </p:cNvSpPr>
          <p:nvPr>
            <p:ph type="ftr" sz="quarter" idx="3"/>
          </p:nvPr>
        </p:nvSpPr>
        <p:spPr>
          <a:xfrm>
            <a:off x="2057400" y="6340475"/>
            <a:ext cx="4419600" cy="365125"/>
          </a:xfrm>
        </p:spPr>
        <p:txBody>
          <a:bodyPr/>
          <a:lstStyle/>
          <a:p>
            <a:r>
              <a:rPr lang="en-US" dirty="0"/>
              <a:t>How to manage your leader – Sergiy Zabigaylo - 2014</a:t>
            </a:r>
            <a:endParaRPr lang="uk-UA" dirty="0"/>
          </a:p>
        </p:txBody>
      </p:sp>
      <p:sp>
        <p:nvSpPr>
          <p:cNvPr id="2" name="Content Placeholder 1"/>
          <p:cNvSpPr>
            <a:spLocks noGrp="1"/>
          </p:cNvSpPr>
          <p:nvPr>
            <p:ph idx="1"/>
          </p:nvPr>
        </p:nvSpPr>
        <p:spPr/>
        <p:txBody>
          <a:bodyPr/>
          <a:lstStyle/>
          <a:p>
            <a:r>
              <a:rPr lang="uk-UA" dirty="0">
                <a:latin typeface="Tahoma" charset="0"/>
              </a:rPr>
              <a:t>(Р) </a:t>
            </a:r>
            <a:r>
              <a:rPr lang="en-US" dirty="0">
                <a:latin typeface="Tahoma" charset="0"/>
              </a:rPr>
              <a:t>Producer</a:t>
            </a:r>
            <a:endParaRPr lang="uk-UA" dirty="0">
              <a:latin typeface="Tahoma" charset="0"/>
            </a:endParaRPr>
          </a:p>
          <a:p>
            <a:pPr lvl="1"/>
            <a:r>
              <a:rPr lang="en-US" dirty="0">
                <a:latin typeface="Tahoma" charset="0"/>
              </a:rPr>
              <a:t>Yes</a:t>
            </a:r>
            <a:r>
              <a:rPr lang="uk-UA" dirty="0">
                <a:latin typeface="Tahoma" charset="0"/>
              </a:rPr>
              <a:t> = </a:t>
            </a:r>
            <a:r>
              <a:rPr lang="en-US" dirty="0">
                <a:latin typeface="Tahoma" charset="0"/>
              </a:rPr>
              <a:t>yes</a:t>
            </a:r>
            <a:endParaRPr lang="uk-UA" dirty="0">
              <a:latin typeface="Tahoma" charset="0"/>
            </a:endParaRPr>
          </a:p>
          <a:p>
            <a:pPr lvl="1"/>
            <a:r>
              <a:rPr lang="en-US" dirty="0">
                <a:latin typeface="Tahoma" charset="0"/>
              </a:rPr>
              <a:t>No</a:t>
            </a:r>
            <a:r>
              <a:rPr lang="uk-UA" dirty="0">
                <a:latin typeface="Tahoma" charset="0"/>
              </a:rPr>
              <a:t> = </a:t>
            </a:r>
            <a:r>
              <a:rPr lang="en-US" dirty="0">
                <a:latin typeface="Tahoma" charset="0"/>
              </a:rPr>
              <a:t>no</a:t>
            </a:r>
            <a:endParaRPr lang="uk-UA" dirty="0">
              <a:latin typeface="Tahoma" charset="0"/>
            </a:endParaRPr>
          </a:p>
          <a:p>
            <a:r>
              <a:rPr lang="uk-UA" dirty="0">
                <a:latin typeface="Tahoma" charset="0"/>
              </a:rPr>
              <a:t>(І) </a:t>
            </a:r>
            <a:r>
              <a:rPr lang="en-US" dirty="0">
                <a:latin typeface="Tahoma" charset="0"/>
              </a:rPr>
              <a:t>Integrator</a:t>
            </a:r>
            <a:endParaRPr lang="uk-UA" dirty="0">
              <a:latin typeface="Tahoma" charset="0"/>
            </a:endParaRPr>
          </a:p>
          <a:p>
            <a:pPr lvl="1"/>
            <a:r>
              <a:rPr lang="en-US" dirty="0">
                <a:latin typeface="Tahoma" charset="0"/>
              </a:rPr>
              <a:t>No</a:t>
            </a:r>
            <a:r>
              <a:rPr lang="uk-UA" dirty="0">
                <a:latin typeface="Tahoma" charset="0"/>
              </a:rPr>
              <a:t> = </a:t>
            </a:r>
            <a:r>
              <a:rPr lang="en-US" dirty="0">
                <a:latin typeface="Tahoma" charset="0"/>
              </a:rPr>
              <a:t>maybe</a:t>
            </a:r>
            <a:endParaRPr lang="uk-UA" dirty="0">
              <a:latin typeface="Tahoma" charset="0"/>
            </a:endParaRPr>
          </a:p>
          <a:p>
            <a:pPr lvl="1"/>
            <a:r>
              <a:rPr lang="en-US" dirty="0">
                <a:latin typeface="Tahoma" charset="0"/>
              </a:rPr>
              <a:t>Yes</a:t>
            </a:r>
            <a:r>
              <a:rPr lang="uk-UA" dirty="0">
                <a:latin typeface="Tahoma" charset="0"/>
              </a:rPr>
              <a:t> = </a:t>
            </a:r>
            <a:r>
              <a:rPr lang="en-US" dirty="0">
                <a:latin typeface="Tahoma" charset="0"/>
              </a:rPr>
              <a:t>maybe</a:t>
            </a:r>
            <a:endParaRPr lang="ru-RU" dirty="0">
              <a:latin typeface="Tahoma" charset="0"/>
            </a:endParaRPr>
          </a:p>
        </p:txBody>
      </p:sp>
      <p:pic>
        <p:nvPicPr>
          <p:cNvPr id="6" name="Picture 5" descr="Unknown.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362200"/>
            <a:ext cx="3759200" cy="2159000"/>
          </a:xfrm>
          <a:prstGeom prst="rect">
            <a:avLst/>
          </a:prstGeom>
        </p:spPr>
      </p:pic>
    </p:spTree>
    <p:extLst>
      <p:ext uri="{BB962C8B-B14F-4D97-AF65-F5344CB8AC3E}">
        <p14:creationId xmlns:p14="http://schemas.microsoft.com/office/powerpoint/2010/main" val="28825781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АДИЗЕС.info | Узнай свой PAEI | Тесты | -= Информационый портал =- 2014-09-25 17-36-39.jpg"/>
          <p:cNvPicPr>
            <a:picLocks noGrp="1" noChangeAspect="1"/>
          </p:cNvPicPr>
          <p:nvPr>
            <p:ph idx="1"/>
          </p:nvPr>
        </p:nvPicPr>
        <p:blipFill>
          <a:blip r:embed="rId2">
            <a:extLst>
              <a:ext uri="{28A0092B-C50C-407E-A947-70E740481C1C}">
                <a14:useLocalDpi xmlns:a14="http://schemas.microsoft.com/office/drawing/2010/main" val="0"/>
              </a:ext>
            </a:extLst>
          </a:blip>
          <a:srcRect t="18226" b="18226"/>
          <a:stretch>
            <a:fillRect/>
          </a:stretch>
        </p:blipFill>
        <p:spPr/>
      </p:pic>
      <p:sp>
        <p:nvSpPr>
          <p:cNvPr id="3" name="Title 2"/>
          <p:cNvSpPr>
            <a:spLocks noGrp="1"/>
          </p:cNvSpPr>
          <p:nvPr>
            <p:ph type="title"/>
          </p:nvPr>
        </p:nvSpPr>
        <p:spPr/>
        <p:txBody>
          <a:bodyPr/>
          <a:lstStyle/>
          <a:p>
            <a:r>
              <a:rPr lang="en-US" dirty="0" smtClean="0"/>
              <a:t>Personalities</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16</a:t>
            </a:fld>
            <a:endParaRPr lang="uk-UA" dirty="0"/>
          </a:p>
        </p:txBody>
      </p:sp>
      <p:sp>
        <p:nvSpPr>
          <p:cNvPr id="5" name="Footer Placeholder 4"/>
          <p:cNvSpPr>
            <a:spLocks noGrp="1"/>
          </p:cNvSpPr>
          <p:nvPr>
            <p:ph type="ftr" sz="quarter" idx="3"/>
          </p:nvPr>
        </p:nvSpPr>
        <p:spPr>
          <a:xfrm>
            <a:off x="2057400" y="6340475"/>
            <a:ext cx="4114800" cy="365125"/>
          </a:xfrm>
        </p:spPr>
        <p:txBody>
          <a:bodyPr/>
          <a:lstStyle/>
          <a:p>
            <a:r>
              <a:rPr lang="en-US" dirty="0"/>
              <a:t>How to manage your leader – Sergiy Zabigaylo - 2014</a:t>
            </a:r>
            <a:endParaRPr lang="uk-UA" dirty="0"/>
          </a:p>
        </p:txBody>
      </p:sp>
    </p:spTree>
    <p:extLst>
      <p:ext uri="{BB962C8B-B14F-4D97-AF65-F5344CB8AC3E}">
        <p14:creationId xmlns:p14="http://schemas.microsoft.com/office/powerpoint/2010/main" val="21687514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umblr_mab8tl9gpn1qzytg1.jpg"/>
          <p:cNvPicPr>
            <a:picLocks noGrp="1" noChangeAspect="1"/>
          </p:cNvPicPr>
          <p:nvPr>
            <p:ph idx="1"/>
          </p:nvPr>
        </p:nvPicPr>
        <p:blipFill>
          <a:blip r:embed="rId3">
            <a:extLst>
              <a:ext uri="{28A0092B-C50C-407E-A947-70E740481C1C}">
                <a14:useLocalDpi xmlns:a14="http://schemas.microsoft.com/office/drawing/2010/main" val="0"/>
              </a:ext>
            </a:extLst>
          </a:blip>
          <a:srcRect t="6073" b="6073"/>
          <a:stretch>
            <a:fillRect/>
          </a:stretch>
        </p:blipFill>
        <p:spPr>
          <a:xfrm>
            <a:off x="4572000" y="2133600"/>
            <a:ext cx="4211500" cy="2316163"/>
          </a:xfrm>
          <a:prstGeom prst="rect">
            <a:avLst/>
          </a:prstGeom>
        </p:spPr>
      </p:pic>
      <p:sp>
        <p:nvSpPr>
          <p:cNvPr id="3" name="Title 2"/>
          <p:cNvSpPr>
            <a:spLocks noGrp="1"/>
          </p:cNvSpPr>
          <p:nvPr>
            <p:ph type="title"/>
          </p:nvPr>
        </p:nvSpPr>
        <p:spPr/>
        <p:txBody>
          <a:bodyPr/>
          <a:lstStyle/>
          <a:p>
            <a:r>
              <a:rPr lang="en-US" dirty="0"/>
              <a:t>Practice - PAEI</a:t>
            </a:r>
          </a:p>
        </p:txBody>
      </p:sp>
      <p:sp>
        <p:nvSpPr>
          <p:cNvPr id="4" name="Slide Number Placeholder 3"/>
          <p:cNvSpPr>
            <a:spLocks noGrp="1"/>
          </p:cNvSpPr>
          <p:nvPr>
            <p:ph type="sldNum" sz="quarter" idx="4"/>
          </p:nvPr>
        </p:nvSpPr>
        <p:spPr/>
        <p:txBody>
          <a:bodyPr/>
          <a:lstStyle/>
          <a:p>
            <a:fld id="{AD53D713-3284-4C71-8174-D6528838EBFD}" type="slidenum">
              <a:rPr lang="uk-UA" smtClean="0"/>
              <a:pPr/>
              <a:t>17</a:t>
            </a:fld>
            <a:endParaRPr lang="uk-UA" dirty="0"/>
          </a:p>
        </p:txBody>
      </p:sp>
      <p:sp>
        <p:nvSpPr>
          <p:cNvPr id="5" name="Footer Placeholder 4"/>
          <p:cNvSpPr>
            <a:spLocks noGrp="1"/>
          </p:cNvSpPr>
          <p:nvPr>
            <p:ph type="ftr" sz="quarter" idx="3"/>
          </p:nvPr>
        </p:nvSpPr>
        <p:spPr>
          <a:xfrm>
            <a:off x="2057400" y="6340475"/>
            <a:ext cx="4419600" cy="365125"/>
          </a:xfrm>
        </p:spPr>
        <p:txBody>
          <a:bodyPr/>
          <a:lstStyle/>
          <a:p>
            <a:r>
              <a:rPr lang="en-US" dirty="0"/>
              <a:t>How to manage your leader – Sergiy Zabigaylo - 2014</a:t>
            </a:r>
            <a:endParaRPr lang="uk-UA" dirty="0"/>
          </a:p>
        </p:txBody>
      </p:sp>
      <p:sp>
        <p:nvSpPr>
          <p:cNvPr id="7" name="Content Placeholder 2"/>
          <p:cNvSpPr txBox="1">
            <a:spLocks/>
          </p:cNvSpPr>
          <p:nvPr/>
        </p:nvSpPr>
        <p:spPr bwMode="auto">
          <a:xfrm>
            <a:off x="76200" y="2362200"/>
            <a:ext cx="4267200" cy="1752600"/>
          </a:xfrm>
          <a:prstGeom prst="rect">
            <a:avLst/>
          </a:prstGeom>
          <a:noFill/>
          <a:ln w="9525">
            <a:noFill/>
            <a:miter lim="800000"/>
            <a:headEnd/>
            <a:tailEnd/>
          </a:ln>
        </p:spPr>
        <p:txBody>
          <a:bodyPr lIns="83874" tIns="41937" rIns="83874" bIns="41937"/>
          <a:lstStyle/>
          <a:p>
            <a:pPr>
              <a:defRPr/>
            </a:pPr>
            <a:endParaRPr lang="ru-RU" sz="2100" dirty="0">
              <a:solidFill>
                <a:srgbClr val="1F497D"/>
              </a:solidFill>
            </a:endParaRPr>
          </a:p>
          <a:p>
            <a:pPr marL="400736" indent="-400736">
              <a:lnSpc>
                <a:spcPct val="150000"/>
              </a:lnSpc>
              <a:buClr>
                <a:schemeClr val="bg1"/>
              </a:buClr>
              <a:buSzPct val="123000"/>
              <a:buFont typeface="Arial" charset="0"/>
              <a:buChar char="•"/>
              <a:defRPr/>
            </a:pPr>
            <a:r>
              <a:rPr lang="en-US" sz="2100" dirty="0" smtClean="0">
                <a:solidFill>
                  <a:srgbClr val="1F497D"/>
                </a:solidFill>
              </a:rPr>
              <a:t>What type does this boss have</a:t>
            </a:r>
            <a:r>
              <a:rPr lang="ru-RU" sz="2100" dirty="0" smtClean="0">
                <a:solidFill>
                  <a:srgbClr val="1F497D"/>
                </a:solidFill>
              </a:rPr>
              <a:t>?</a:t>
            </a:r>
            <a:endParaRPr lang="en-US" sz="2100" dirty="0">
              <a:solidFill>
                <a:srgbClr val="1F497D"/>
              </a:solidFill>
            </a:endParaRPr>
          </a:p>
          <a:p>
            <a:pPr marL="400736" indent="-400736">
              <a:lnSpc>
                <a:spcPct val="150000"/>
              </a:lnSpc>
              <a:buClr>
                <a:schemeClr val="bg1"/>
              </a:buClr>
              <a:buSzPct val="123000"/>
              <a:buFont typeface="Arial" charset="0"/>
              <a:buChar char="•"/>
              <a:defRPr/>
            </a:pPr>
            <a:r>
              <a:rPr lang="en-US" sz="2100" dirty="0" smtClean="0">
                <a:solidFill>
                  <a:srgbClr val="1F497D"/>
                </a:solidFill>
              </a:rPr>
              <a:t>What symptoms have you used?</a:t>
            </a:r>
            <a:endParaRPr lang="ru-RU" sz="2100" dirty="0">
              <a:solidFill>
                <a:srgbClr val="1F497D"/>
              </a:solidFill>
            </a:endParaRPr>
          </a:p>
        </p:txBody>
      </p:sp>
      <p:sp>
        <p:nvSpPr>
          <p:cNvPr id="2" name="Rectangle 1"/>
          <p:cNvSpPr/>
          <p:nvPr/>
        </p:nvSpPr>
        <p:spPr>
          <a:xfrm>
            <a:off x="5181600" y="4800600"/>
            <a:ext cx="3283321" cy="369332"/>
          </a:xfrm>
          <a:prstGeom prst="rect">
            <a:avLst/>
          </a:prstGeom>
        </p:spPr>
        <p:txBody>
          <a:bodyPr wrap="none">
            <a:spAutoFit/>
          </a:bodyPr>
          <a:lstStyle/>
          <a:p>
            <a:r>
              <a:rPr lang="en-US" dirty="0" err="1"/>
              <a:t>PAei</a:t>
            </a:r>
            <a:r>
              <a:rPr lang="en-US" dirty="0"/>
              <a:t> – </a:t>
            </a:r>
            <a:r>
              <a:rPr lang="uk-UA" dirty="0"/>
              <a:t>Насмотрщик над рабами</a:t>
            </a:r>
            <a:endParaRPr lang="en-US" dirty="0"/>
          </a:p>
        </p:txBody>
      </p:sp>
    </p:spTree>
    <p:extLst>
      <p:ext uri="{BB962C8B-B14F-4D97-AF65-F5344CB8AC3E}">
        <p14:creationId xmlns:p14="http://schemas.microsoft.com/office/powerpoint/2010/main" val="22923604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odfather-poster.jpg"/>
          <p:cNvPicPr>
            <a:picLocks noGrp="1" noChangeAspect="1"/>
          </p:cNvPicPr>
          <p:nvPr>
            <p:ph idx="1"/>
          </p:nvPr>
        </p:nvPicPr>
        <p:blipFill>
          <a:blip r:embed="rId3">
            <a:extLst>
              <a:ext uri="{28A0092B-C50C-407E-A947-70E740481C1C}">
                <a14:useLocalDpi xmlns:a14="http://schemas.microsoft.com/office/drawing/2010/main" val="0"/>
              </a:ext>
            </a:extLst>
          </a:blip>
          <a:srcRect l="-71491" r="-71491"/>
          <a:stretch>
            <a:fillRect/>
          </a:stretch>
        </p:blipFill>
        <p:spPr>
          <a:xfrm>
            <a:off x="2943429" y="1295400"/>
            <a:ext cx="6886371" cy="4270054"/>
          </a:xfrm>
        </p:spPr>
      </p:pic>
      <p:sp>
        <p:nvSpPr>
          <p:cNvPr id="3" name="Title 2"/>
          <p:cNvSpPr>
            <a:spLocks noGrp="1"/>
          </p:cNvSpPr>
          <p:nvPr>
            <p:ph type="title"/>
          </p:nvPr>
        </p:nvSpPr>
        <p:spPr/>
        <p:txBody>
          <a:bodyPr/>
          <a:lstStyle/>
          <a:p>
            <a:r>
              <a:rPr lang="en-US" dirty="0"/>
              <a:t>Practice - PAEI</a:t>
            </a:r>
          </a:p>
        </p:txBody>
      </p:sp>
      <p:sp>
        <p:nvSpPr>
          <p:cNvPr id="4" name="Slide Number Placeholder 3"/>
          <p:cNvSpPr>
            <a:spLocks noGrp="1"/>
          </p:cNvSpPr>
          <p:nvPr>
            <p:ph type="sldNum" sz="quarter" idx="4"/>
          </p:nvPr>
        </p:nvSpPr>
        <p:spPr/>
        <p:txBody>
          <a:bodyPr/>
          <a:lstStyle/>
          <a:p>
            <a:fld id="{AD53D713-3284-4C71-8174-D6528838EBFD}" type="slidenum">
              <a:rPr lang="uk-UA" smtClean="0"/>
              <a:pPr/>
              <a:t>18</a:t>
            </a:fld>
            <a:endParaRPr lang="uk-UA" dirty="0"/>
          </a:p>
        </p:txBody>
      </p:sp>
      <p:sp>
        <p:nvSpPr>
          <p:cNvPr id="5" name="Footer Placeholder 4"/>
          <p:cNvSpPr>
            <a:spLocks noGrp="1"/>
          </p:cNvSpPr>
          <p:nvPr>
            <p:ph type="ftr" sz="quarter" idx="3"/>
          </p:nvPr>
        </p:nvSpPr>
        <p:spPr>
          <a:xfrm>
            <a:off x="2057400" y="6340475"/>
            <a:ext cx="5715000" cy="365125"/>
          </a:xfrm>
        </p:spPr>
        <p:txBody>
          <a:bodyPr/>
          <a:lstStyle/>
          <a:p>
            <a:r>
              <a:rPr lang="en-US" dirty="0"/>
              <a:t>How to manage your leader – Sergiy Zabigaylo - 2014</a:t>
            </a:r>
            <a:endParaRPr lang="uk-UA" dirty="0"/>
          </a:p>
        </p:txBody>
      </p:sp>
      <p:sp>
        <p:nvSpPr>
          <p:cNvPr id="7" name="Content Placeholder 2"/>
          <p:cNvSpPr txBox="1">
            <a:spLocks/>
          </p:cNvSpPr>
          <p:nvPr/>
        </p:nvSpPr>
        <p:spPr bwMode="auto">
          <a:xfrm>
            <a:off x="76200" y="2362200"/>
            <a:ext cx="4267200" cy="1752600"/>
          </a:xfrm>
          <a:prstGeom prst="rect">
            <a:avLst/>
          </a:prstGeom>
          <a:noFill/>
          <a:ln w="9525">
            <a:noFill/>
            <a:miter lim="800000"/>
            <a:headEnd/>
            <a:tailEnd/>
          </a:ln>
        </p:spPr>
        <p:txBody>
          <a:bodyPr lIns="83874" tIns="41937" rIns="83874" bIns="41937"/>
          <a:lstStyle/>
          <a:p>
            <a:pPr>
              <a:defRPr/>
            </a:pPr>
            <a:endParaRPr lang="ru-RU" sz="2100" dirty="0">
              <a:solidFill>
                <a:srgbClr val="1F497D"/>
              </a:solidFill>
            </a:endParaRPr>
          </a:p>
          <a:p>
            <a:pPr marL="400736" indent="-400736">
              <a:lnSpc>
                <a:spcPct val="150000"/>
              </a:lnSpc>
              <a:buClr>
                <a:schemeClr val="bg1"/>
              </a:buClr>
              <a:buSzPct val="123000"/>
              <a:buFont typeface="Arial" charset="0"/>
              <a:buChar char="•"/>
              <a:defRPr/>
            </a:pPr>
            <a:r>
              <a:rPr lang="en-US" sz="2100" dirty="0" smtClean="0">
                <a:solidFill>
                  <a:srgbClr val="1F497D"/>
                </a:solidFill>
              </a:rPr>
              <a:t>What type does this boss have</a:t>
            </a:r>
            <a:r>
              <a:rPr lang="ru-RU" sz="2100" dirty="0" smtClean="0">
                <a:solidFill>
                  <a:srgbClr val="1F497D"/>
                </a:solidFill>
              </a:rPr>
              <a:t>?</a:t>
            </a:r>
            <a:endParaRPr lang="en-US" sz="2100" dirty="0">
              <a:solidFill>
                <a:srgbClr val="1F497D"/>
              </a:solidFill>
            </a:endParaRPr>
          </a:p>
          <a:p>
            <a:pPr marL="400736" indent="-400736">
              <a:lnSpc>
                <a:spcPct val="150000"/>
              </a:lnSpc>
              <a:buClr>
                <a:schemeClr val="bg1"/>
              </a:buClr>
              <a:buSzPct val="123000"/>
              <a:buFont typeface="Arial" charset="0"/>
              <a:buChar char="•"/>
              <a:defRPr/>
            </a:pPr>
            <a:r>
              <a:rPr lang="en-US" sz="2100" dirty="0" smtClean="0">
                <a:solidFill>
                  <a:srgbClr val="1F497D"/>
                </a:solidFill>
              </a:rPr>
              <a:t>What symptoms have you used?</a:t>
            </a:r>
            <a:endParaRPr lang="ru-RU" sz="2100" dirty="0">
              <a:solidFill>
                <a:srgbClr val="1F497D"/>
              </a:solidFill>
            </a:endParaRPr>
          </a:p>
        </p:txBody>
      </p:sp>
      <p:sp>
        <p:nvSpPr>
          <p:cNvPr id="2" name="Rectangle 1"/>
          <p:cNvSpPr/>
          <p:nvPr/>
        </p:nvSpPr>
        <p:spPr>
          <a:xfrm>
            <a:off x="1676400" y="4724400"/>
            <a:ext cx="2920053" cy="369332"/>
          </a:xfrm>
          <a:prstGeom prst="rect">
            <a:avLst/>
          </a:prstGeom>
        </p:spPr>
        <p:txBody>
          <a:bodyPr wrap="none">
            <a:spAutoFit/>
          </a:bodyPr>
          <a:lstStyle/>
          <a:p>
            <a:r>
              <a:rPr lang="en-US" dirty="0" err="1"/>
              <a:t>paEI</a:t>
            </a:r>
            <a:r>
              <a:rPr lang="ru-RU" dirty="0"/>
              <a:t> – Великодушный князь</a:t>
            </a:r>
            <a:endParaRPr lang="en-US" dirty="0"/>
          </a:p>
        </p:txBody>
      </p:sp>
    </p:spTree>
    <p:extLst>
      <p:ext uri="{BB962C8B-B14F-4D97-AF65-F5344CB8AC3E}">
        <p14:creationId xmlns:p14="http://schemas.microsoft.com/office/powerpoint/2010/main" val="2325666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Practice - PAEI</a:t>
            </a:r>
          </a:p>
        </p:txBody>
      </p:sp>
      <p:sp>
        <p:nvSpPr>
          <p:cNvPr id="4" name="Slide Number Placeholder 3"/>
          <p:cNvSpPr>
            <a:spLocks noGrp="1"/>
          </p:cNvSpPr>
          <p:nvPr>
            <p:ph type="sldNum" sz="quarter" idx="4"/>
          </p:nvPr>
        </p:nvSpPr>
        <p:spPr/>
        <p:txBody>
          <a:bodyPr/>
          <a:lstStyle/>
          <a:p>
            <a:fld id="{AD53D713-3284-4C71-8174-D6528838EBFD}" type="slidenum">
              <a:rPr lang="uk-UA" smtClean="0"/>
              <a:pPr/>
              <a:t>19</a:t>
            </a:fld>
            <a:endParaRPr lang="uk-UA" dirty="0"/>
          </a:p>
        </p:txBody>
      </p:sp>
      <p:sp>
        <p:nvSpPr>
          <p:cNvPr id="5" name="Footer Placeholder 4"/>
          <p:cNvSpPr>
            <a:spLocks noGrp="1"/>
          </p:cNvSpPr>
          <p:nvPr>
            <p:ph type="ftr" sz="quarter" idx="3"/>
          </p:nvPr>
        </p:nvSpPr>
        <p:spPr>
          <a:xfrm>
            <a:off x="2057400" y="6340475"/>
            <a:ext cx="5105400" cy="365125"/>
          </a:xfrm>
        </p:spPr>
        <p:txBody>
          <a:bodyPr/>
          <a:lstStyle/>
          <a:p>
            <a:r>
              <a:rPr lang="en-US" dirty="0"/>
              <a:t>How to manage your leader – Sergiy Zabigaylo - 2014</a:t>
            </a:r>
            <a:endParaRPr lang="uk-UA" dirty="0"/>
          </a:p>
        </p:txBody>
      </p:sp>
      <p:sp>
        <p:nvSpPr>
          <p:cNvPr id="7" name="Content Placeholder 2"/>
          <p:cNvSpPr txBox="1">
            <a:spLocks/>
          </p:cNvSpPr>
          <p:nvPr/>
        </p:nvSpPr>
        <p:spPr bwMode="auto">
          <a:xfrm>
            <a:off x="76200" y="2362200"/>
            <a:ext cx="4267200" cy="1752600"/>
          </a:xfrm>
          <a:prstGeom prst="rect">
            <a:avLst/>
          </a:prstGeom>
          <a:noFill/>
          <a:ln w="9525">
            <a:noFill/>
            <a:miter lim="800000"/>
            <a:headEnd/>
            <a:tailEnd/>
          </a:ln>
        </p:spPr>
        <p:txBody>
          <a:bodyPr lIns="83874" tIns="41937" rIns="83874" bIns="41937"/>
          <a:lstStyle/>
          <a:p>
            <a:pPr>
              <a:defRPr/>
            </a:pPr>
            <a:endParaRPr lang="ru-RU" sz="2100" dirty="0">
              <a:solidFill>
                <a:srgbClr val="1F497D"/>
              </a:solidFill>
            </a:endParaRPr>
          </a:p>
          <a:p>
            <a:pPr marL="400736" indent="-400736">
              <a:lnSpc>
                <a:spcPct val="150000"/>
              </a:lnSpc>
              <a:buClr>
                <a:schemeClr val="bg1"/>
              </a:buClr>
              <a:buSzPct val="123000"/>
              <a:buFont typeface="Arial" charset="0"/>
              <a:buChar char="•"/>
              <a:defRPr/>
            </a:pPr>
            <a:r>
              <a:rPr lang="en-US" sz="2100" dirty="0" smtClean="0">
                <a:solidFill>
                  <a:srgbClr val="1F497D"/>
                </a:solidFill>
              </a:rPr>
              <a:t>What type does this boss have</a:t>
            </a:r>
            <a:r>
              <a:rPr lang="ru-RU" sz="2100" dirty="0" smtClean="0">
                <a:solidFill>
                  <a:srgbClr val="1F497D"/>
                </a:solidFill>
              </a:rPr>
              <a:t>?</a:t>
            </a:r>
            <a:endParaRPr lang="en-US" sz="2100" dirty="0">
              <a:solidFill>
                <a:srgbClr val="1F497D"/>
              </a:solidFill>
            </a:endParaRPr>
          </a:p>
          <a:p>
            <a:pPr marL="400736" indent="-400736">
              <a:lnSpc>
                <a:spcPct val="150000"/>
              </a:lnSpc>
              <a:buClr>
                <a:schemeClr val="bg1"/>
              </a:buClr>
              <a:buSzPct val="123000"/>
              <a:buFont typeface="Arial" charset="0"/>
              <a:buChar char="•"/>
              <a:defRPr/>
            </a:pPr>
            <a:r>
              <a:rPr lang="en-US" sz="2100" dirty="0" smtClean="0">
                <a:solidFill>
                  <a:srgbClr val="1F497D"/>
                </a:solidFill>
              </a:rPr>
              <a:t>What symptoms have you used?</a:t>
            </a:r>
            <a:endParaRPr lang="ru-RU" sz="2100" dirty="0">
              <a:solidFill>
                <a:srgbClr val="1F497D"/>
              </a:solidFill>
            </a:endParaRPr>
          </a:p>
        </p:txBody>
      </p:sp>
      <p:pic>
        <p:nvPicPr>
          <p:cNvPr id="2" name="Picture 1" descr="sh2_wallpaper_iphone_v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447800"/>
            <a:ext cx="2743200" cy="4114800"/>
          </a:xfrm>
          <a:prstGeom prst="rect">
            <a:avLst/>
          </a:prstGeom>
        </p:spPr>
      </p:pic>
    </p:spTree>
    <p:extLst>
      <p:ext uri="{BB962C8B-B14F-4D97-AF65-F5344CB8AC3E}">
        <p14:creationId xmlns:p14="http://schemas.microsoft.com/office/powerpoint/2010/main" val="2450644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143000"/>
            <a:ext cx="4495800" cy="1447800"/>
          </a:xfrm>
        </p:spPr>
        <p:txBody>
          <a:bodyPr/>
          <a:lstStyle/>
          <a:p>
            <a:r>
              <a:rPr lang="en-US" dirty="0"/>
              <a:t>How to manage your </a:t>
            </a:r>
            <a:r>
              <a:rPr lang="en-US" dirty="0" smtClean="0"/>
              <a:t>Leader</a:t>
            </a:r>
            <a:endParaRPr lang="en-US" dirty="0"/>
          </a:p>
        </p:txBody>
      </p:sp>
      <p:sp>
        <p:nvSpPr>
          <p:cNvPr id="7" name="Subtitle 6"/>
          <p:cNvSpPr>
            <a:spLocks noGrp="1"/>
          </p:cNvSpPr>
          <p:nvPr>
            <p:ph type="subTitle" idx="1"/>
          </p:nvPr>
        </p:nvSpPr>
        <p:spPr>
          <a:xfrm>
            <a:off x="304800" y="2819400"/>
            <a:ext cx="4191000" cy="762000"/>
          </a:xfrm>
        </p:spPr>
        <p:txBody>
          <a:bodyPr>
            <a:normAutofit fontScale="62500" lnSpcReduction="20000"/>
          </a:bodyPr>
          <a:lstStyle/>
          <a:p>
            <a:pPr>
              <a:buNone/>
            </a:pPr>
            <a:r>
              <a:rPr lang="en-US" dirty="0" smtClean="0"/>
              <a:t>Sergii Zabigaylo </a:t>
            </a:r>
            <a:endParaRPr lang="en-US" dirty="0"/>
          </a:p>
          <a:p>
            <a:pPr>
              <a:buNone/>
            </a:pPr>
            <a:r>
              <a:rPr lang="en-US" dirty="0" smtClean="0"/>
              <a:t>HealthCare-B Program </a:t>
            </a:r>
            <a:r>
              <a:rPr lang="en-US" dirty="0"/>
              <a:t>Manager at SoftServe</a:t>
            </a:r>
            <a:r>
              <a:rPr lang="en-US" dirty="0" smtClean="0"/>
              <a:t>.</a:t>
            </a:r>
            <a:endParaRPr lang="en-US" dirty="0"/>
          </a:p>
        </p:txBody>
      </p:sp>
      <p:pic>
        <p:nvPicPr>
          <p:cNvPr id="3" name="Picture Placeholder 2" descr="sergiy.zabigaylo.photo.jpg"/>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250" r="16250"/>
          <a:stretch>
            <a:fillRect/>
          </a:stretch>
        </p:blipFill>
        <p:spPr/>
      </p:pic>
      <p:sp>
        <p:nvSpPr>
          <p:cNvPr id="10" name="Subtitle 6"/>
          <p:cNvSpPr txBox="1">
            <a:spLocks/>
          </p:cNvSpPr>
          <p:nvPr/>
        </p:nvSpPr>
        <p:spPr>
          <a:xfrm>
            <a:off x="304800" y="3429000"/>
            <a:ext cx="3877408" cy="762000"/>
          </a:xfrm>
          <a:prstGeom prst="rect">
            <a:avLst/>
          </a:prstGeom>
        </p:spPr>
        <p:txBody>
          <a:bodyPr vert="horz" lIns="91440" tIns="45720" rIns="91440" bIns="45720" rtlCol="0">
            <a:normAutofit fontScale="47500" lnSpcReduction="20000"/>
          </a:bodyPr>
          <a:lstStyle>
            <a:lvl1pPr marL="0" indent="0" algn="l" defTabSz="914400" rtl="0" eaLnBrk="1" latinLnBrk="0" hangingPunct="1">
              <a:spcBef>
                <a:spcPct val="20000"/>
              </a:spcBef>
              <a:buClr>
                <a:srgbClr val="017EB8"/>
              </a:buClr>
              <a:buFont typeface="Wingdings" panose="05000000000000000000" pitchFamily="2" charset="2"/>
              <a:buChar char="§"/>
              <a:defRPr lang="en-US" sz="2400" kern="1200" dirty="0">
                <a:solidFill>
                  <a:srgbClr val="75BEE9"/>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dirty="0" smtClean="0">
                <a:solidFill>
                  <a:srgbClr val="017EB8"/>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dirty="0" smtClean="0"/>
              <a:t>Email: </a:t>
            </a:r>
            <a:r>
              <a:rPr lang="en-US" dirty="0" err="1" smtClean="0"/>
              <a:t>sergiy.zabigaylo@gmail.com</a:t>
            </a:r>
            <a:endParaRPr lang="en-US" dirty="0"/>
          </a:p>
          <a:p>
            <a:pPr>
              <a:buNone/>
            </a:pPr>
            <a:r>
              <a:rPr lang="en-US" dirty="0" smtClean="0"/>
              <a:t>Skype: </a:t>
            </a:r>
            <a:r>
              <a:rPr lang="en-US" dirty="0" err="1" smtClean="0"/>
              <a:t>serge.zab</a:t>
            </a:r>
            <a:endParaRPr lang="en-US" dirty="0" smtClean="0"/>
          </a:p>
          <a:p>
            <a:pPr>
              <a:buNone/>
            </a:pPr>
            <a:r>
              <a:rPr lang="en-US" dirty="0" err="1" smtClean="0"/>
              <a:t>Linkedin</a:t>
            </a:r>
            <a:r>
              <a:rPr lang="en-US" dirty="0" smtClean="0"/>
              <a:t>: </a:t>
            </a:r>
            <a:r>
              <a:rPr lang="en-US" dirty="0"/>
              <a:t>ua.linkedin.com/in/sergezab/</a:t>
            </a:r>
            <a:endParaRPr lang="en-US" dirty="0" smtClean="0"/>
          </a:p>
          <a:p>
            <a:pPr>
              <a:buNone/>
            </a:pPr>
            <a:r>
              <a:rPr lang="en-US" dirty="0"/>
              <a:t>Facebook: https://</a:t>
            </a:r>
            <a:r>
              <a:rPr lang="en-US" dirty="0" err="1"/>
              <a:t>www.facebook.com</a:t>
            </a:r>
            <a:r>
              <a:rPr lang="en-US" dirty="0"/>
              <a:t>/</a:t>
            </a:r>
            <a:r>
              <a:rPr lang="en-US" dirty="0" err="1"/>
              <a:t>serge.zab</a:t>
            </a:r>
            <a:endParaRPr lang="en-US" dirty="0" smtClean="0"/>
          </a:p>
          <a:p>
            <a:endParaRPr lang="en-US" dirty="0"/>
          </a:p>
        </p:txBody>
      </p:sp>
      <p:sp>
        <p:nvSpPr>
          <p:cNvPr id="9" name="Title 3"/>
          <p:cNvSpPr txBox="1">
            <a:spLocks/>
          </p:cNvSpPr>
          <p:nvPr/>
        </p:nvSpPr>
        <p:spPr>
          <a:xfrm>
            <a:off x="317500" y="4114800"/>
            <a:ext cx="4572000" cy="1447800"/>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4400" b="0" kern="1200" cap="small" dirty="0">
                <a:solidFill>
                  <a:schemeClr val="bg1"/>
                </a:solidFill>
                <a:latin typeface="Segoe UI" pitchFamily="34" charset="0"/>
                <a:ea typeface="Segoe UI" pitchFamily="34" charset="0"/>
                <a:cs typeface="Segoe UI" pitchFamily="34" charset="0"/>
              </a:defRPr>
            </a:lvl1pPr>
          </a:lstStyle>
          <a:p>
            <a:pPr marL="171450" indent="-171450">
              <a:buFont typeface="Arial"/>
              <a:buChar char="•"/>
            </a:pPr>
            <a:r>
              <a:rPr lang="en-US" sz="1200" dirty="0" smtClean="0"/>
              <a:t>active member of SoftServe PMO community</a:t>
            </a:r>
          </a:p>
          <a:p>
            <a:pPr marL="171450" indent="-171450">
              <a:buFont typeface="Arial"/>
              <a:buChar char="•"/>
            </a:pPr>
            <a:r>
              <a:rPr lang="en-US" sz="1200" dirty="0" smtClean="0"/>
              <a:t>expert on both theoretical and practical aspects of project management</a:t>
            </a:r>
          </a:p>
          <a:p>
            <a:pPr marL="171450" indent="-171450">
              <a:buFont typeface="Arial"/>
              <a:buChar char="•"/>
            </a:pPr>
            <a:r>
              <a:rPr lang="en-US" sz="1200" dirty="0" smtClean="0"/>
              <a:t>PMs’ coach</a:t>
            </a:r>
          </a:p>
          <a:p>
            <a:pPr marL="171450" indent="-171450">
              <a:buFont typeface="Arial"/>
              <a:buChar char="•"/>
            </a:pPr>
            <a:r>
              <a:rPr lang="en-US" sz="1200" dirty="0" smtClean="0"/>
              <a:t>fan of GTD, TOC and Lean Kaizen.</a:t>
            </a:r>
            <a:endParaRPr lang="en-US" sz="1200" dirty="0"/>
          </a:p>
        </p:txBody>
      </p:sp>
    </p:spTree>
    <p:extLst>
      <p:ext uri="{BB962C8B-B14F-4D97-AF65-F5344CB8AC3E}">
        <p14:creationId xmlns:p14="http://schemas.microsoft.com/office/powerpoint/2010/main" val="107827896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0" y="2743200"/>
            <a:ext cx="4495800" cy="1371600"/>
          </a:xfrm>
        </p:spPr>
        <p:txBody>
          <a:bodyPr>
            <a:normAutofit/>
          </a:bodyPr>
          <a:lstStyle/>
          <a:p>
            <a:pPr marL="400736" indent="-400736">
              <a:lnSpc>
                <a:spcPct val="150000"/>
              </a:lnSpc>
              <a:buClr>
                <a:schemeClr val="bg1"/>
              </a:buClr>
              <a:buSzPct val="123000"/>
              <a:buFont typeface="Arial" charset="0"/>
              <a:buChar char="•"/>
              <a:defRPr/>
            </a:pPr>
            <a:r>
              <a:rPr lang="en-US" sz="2100" dirty="0">
                <a:solidFill>
                  <a:srgbClr val="1F497D"/>
                </a:solidFill>
              </a:rPr>
              <a:t>What type does this boss have</a:t>
            </a:r>
            <a:r>
              <a:rPr lang="ru-RU" sz="2100" dirty="0">
                <a:solidFill>
                  <a:srgbClr val="1F497D"/>
                </a:solidFill>
              </a:rPr>
              <a:t>?</a:t>
            </a:r>
            <a:endParaRPr lang="en-US" sz="2100" dirty="0">
              <a:solidFill>
                <a:srgbClr val="1F497D"/>
              </a:solidFill>
            </a:endParaRPr>
          </a:p>
          <a:p>
            <a:pPr marL="400736" indent="-400736">
              <a:lnSpc>
                <a:spcPct val="150000"/>
              </a:lnSpc>
              <a:buClr>
                <a:schemeClr val="bg1"/>
              </a:buClr>
              <a:buSzPct val="123000"/>
              <a:buFont typeface="Arial" charset="0"/>
              <a:buChar char="•"/>
              <a:defRPr/>
            </a:pPr>
            <a:r>
              <a:rPr lang="en-US" sz="2100" dirty="0">
                <a:solidFill>
                  <a:srgbClr val="1F497D"/>
                </a:solidFill>
              </a:rPr>
              <a:t>What symptoms have you used?</a:t>
            </a:r>
            <a:endParaRPr lang="ru-RU" sz="2100" dirty="0">
              <a:solidFill>
                <a:srgbClr val="1F497D"/>
              </a:solidFill>
            </a:endParaRPr>
          </a:p>
          <a:p>
            <a:endParaRPr lang="en-US" sz="2100" dirty="0"/>
          </a:p>
        </p:txBody>
      </p:sp>
      <p:sp>
        <p:nvSpPr>
          <p:cNvPr id="3" name="Title 2"/>
          <p:cNvSpPr>
            <a:spLocks noGrp="1"/>
          </p:cNvSpPr>
          <p:nvPr>
            <p:ph type="title"/>
          </p:nvPr>
        </p:nvSpPr>
        <p:spPr/>
        <p:txBody>
          <a:bodyPr/>
          <a:lstStyle/>
          <a:p>
            <a:r>
              <a:rPr lang="en-US" dirty="0" smtClean="0"/>
              <a:t>Practice - PAEI</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20</a:t>
            </a:fld>
            <a:endParaRPr lang="uk-UA" dirty="0"/>
          </a:p>
        </p:txBody>
      </p:sp>
      <p:sp>
        <p:nvSpPr>
          <p:cNvPr id="5" name="Footer Placeholder 4"/>
          <p:cNvSpPr>
            <a:spLocks noGrp="1"/>
          </p:cNvSpPr>
          <p:nvPr>
            <p:ph type="ftr" sz="quarter" idx="3"/>
          </p:nvPr>
        </p:nvSpPr>
        <p:spPr>
          <a:xfrm>
            <a:off x="2057400" y="6340475"/>
            <a:ext cx="4495800" cy="365125"/>
          </a:xfrm>
        </p:spPr>
        <p:txBody>
          <a:bodyPr/>
          <a:lstStyle/>
          <a:p>
            <a:r>
              <a:rPr lang="en-US" dirty="0" smtClean="0"/>
              <a:t>Click </a:t>
            </a:r>
            <a:r>
              <a:rPr lang="en-US" dirty="0"/>
              <a:t>How to manage your leader – Sergiy Zabigaylo </a:t>
            </a:r>
            <a:r>
              <a:rPr lang="en-US" dirty="0" smtClean="0"/>
              <a:t>– 2014</a:t>
            </a:r>
            <a:endParaRPr lang="uk-UA" dirty="0"/>
          </a:p>
        </p:txBody>
      </p:sp>
      <p:pic>
        <p:nvPicPr>
          <p:cNvPr id="9" name="Picture 8" descr="Ala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905000"/>
            <a:ext cx="4248150" cy="2832100"/>
          </a:xfrm>
          <a:prstGeom prst="rect">
            <a:avLst/>
          </a:prstGeom>
        </p:spPr>
      </p:pic>
      <p:sp>
        <p:nvSpPr>
          <p:cNvPr id="2" name="Rectangle 1"/>
          <p:cNvSpPr/>
          <p:nvPr/>
        </p:nvSpPr>
        <p:spPr>
          <a:xfrm>
            <a:off x="5410200" y="4876800"/>
            <a:ext cx="2802946" cy="369332"/>
          </a:xfrm>
          <a:prstGeom prst="rect">
            <a:avLst/>
          </a:prstGeom>
        </p:spPr>
        <p:txBody>
          <a:bodyPr wrap="none">
            <a:spAutoFit/>
          </a:bodyPr>
          <a:lstStyle/>
          <a:p>
            <a:r>
              <a:rPr lang="en-US" dirty="0" err="1"/>
              <a:t>PaEI</a:t>
            </a:r>
            <a:r>
              <a:rPr lang="en-US" dirty="0"/>
              <a:t> – </a:t>
            </a:r>
            <a:r>
              <a:rPr lang="uk-UA" dirty="0"/>
              <a:t>Харизматичний гуру</a:t>
            </a:r>
            <a:endParaRPr lang="en-US" dirty="0"/>
          </a:p>
        </p:txBody>
      </p:sp>
    </p:spTree>
    <p:extLst>
      <p:ext uri="{BB962C8B-B14F-4D97-AF65-F5344CB8AC3E}">
        <p14:creationId xmlns:p14="http://schemas.microsoft.com/office/powerpoint/2010/main" val="1165833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954697851"/>
              </p:ext>
            </p:extLst>
          </p:nvPr>
        </p:nvGraphicFramePr>
        <p:xfrm>
          <a:off x="2209800" y="990608"/>
          <a:ext cx="4114800" cy="5257791"/>
        </p:xfrm>
        <a:graphic>
          <a:graphicData uri="http://schemas.openxmlformats.org/drawingml/2006/table">
            <a:tbl>
              <a:tblPr/>
              <a:tblGrid>
                <a:gridCol w="2234207"/>
                <a:gridCol w="1880593"/>
              </a:tblGrid>
              <a:tr h="457737">
                <a:tc>
                  <a:txBody>
                    <a:bodyPr/>
                    <a:lstStyle/>
                    <a:p>
                      <a:pPr algn="l" fontAlgn="ctr"/>
                      <a:r>
                        <a:rPr lang="en-US" sz="800" b="1" i="0" u="none" strike="noStrike" dirty="0">
                          <a:solidFill>
                            <a:srgbClr val="000000"/>
                          </a:solidFill>
                          <a:effectLst/>
                          <a:latin typeface="Verdana"/>
                        </a:rPr>
                        <a:t>JOB FUNCTION / POSITION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Verdana"/>
                        </a:rPr>
                        <a:t>SUGGESTED PAEI PROFILE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Accountant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Verdana"/>
                        </a:rPr>
                        <a:t>p</a:t>
                      </a:r>
                      <a:r>
                        <a:rPr lang="en-US" sz="800" b="1" i="0" u="none" strike="noStrike">
                          <a:solidFill>
                            <a:srgbClr val="000000"/>
                          </a:solidFill>
                          <a:effectLst/>
                          <a:latin typeface="Verdana"/>
                        </a:rPr>
                        <a:t>AE</a:t>
                      </a:r>
                      <a:r>
                        <a:rPr lang="en-US" sz="800" b="0" i="0" u="none" strike="noStrike">
                          <a:solidFill>
                            <a:srgbClr val="000000"/>
                          </a:solidFill>
                          <a:effectLst/>
                          <a:latin typeface="Verdana"/>
                        </a:rPr>
                        <a:t>i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MIS / IT Manager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Verdana"/>
                        </a:rPr>
                        <a:t>p</a:t>
                      </a:r>
                      <a:r>
                        <a:rPr lang="en-US" sz="800" b="1" i="0" u="none" strike="noStrike">
                          <a:solidFill>
                            <a:srgbClr val="000000"/>
                          </a:solidFill>
                          <a:effectLst/>
                          <a:latin typeface="Verdana"/>
                        </a:rPr>
                        <a:t>AE</a:t>
                      </a:r>
                      <a:r>
                        <a:rPr lang="en-US" sz="800" b="0" i="0" u="none" strike="noStrike">
                          <a:solidFill>
                            <a:srgbClr val="000000"/>
                          </a:solidFill>
                          <a:effectLst/>
                          <a:latin typeface="Verdana"/>
                        </a:rPr>
                        <a:t>i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6911">
                <a:tc>
                  <a:txBody>
                    <a:bodyPr/>
                    <a:lstStyle/>
                    <a:p>
                      <a:pPr algn="l" fontAlgn="ctr"/>
                      <a:r>
                        <a:rPr lang="en-US" sz="800" b="0" i="0" u="none" strike="noStrike">
                          <a:solidFill>
                            <a:srgbClr val="000000"/>
                          </a:solidFill>
                          <a:effectLst/>
                          <a:latin typeface="Verdana"/>
                        </a:rPr>
                        <a:t>Chief Executive Officer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Verdana"/>
                        </a:rPr>
                        <a:t>pa</a:t>
                      </a:r>
                      <a:r>
                        <a:rPr lang="en-US" sz="800" b="1" i="0" u="none" strike="noStrike">
                          <a:solidFill>
                            <a:srgbClr val="000000"/>
                          </a:solidFill>
                          <a:effectLst/>
                          <a:latin typeface="Verdana"/>
                        </a:rPr>
                        <a:t>EI </a:t>
                      </a:r>
                      <a:r>
                        <a:rPr lang="en-US" sz="800" b="0" i="0" u="none" strike="noStrike">
                          <a:solidFill>
                            <a:srgbClr val="000000"/>
                          </a:solidFill>
                          <a:effectLst/>
                          <a:latin typeface="Verdana"/>
                        </a:rPr>
                        <a:t>or </a:t>
                      </a:r>
                      <a:r>
                        <a:rPr lang="en-US" sz="800" b="1" i="0" u="none" strike="noStrike">
                          <a:solidFill>
                            <a:srgbClr val="000000"/>
                          </a:solidFill>
                          <a:effectLst/>
                          <a:latin typeface="Verdana"/>
                        </a:rPr>
                        <a:t>P</a:t>
                      </a:r>
                      <a:r>
                        <a:rPr lang="en-US" sz="800" b="0" i="0" u="none" strike="noStrike">
                          <a:solidFill>
                            <a:srgbClr val="000000"/>
                          </a:solidFill>
                          <a:effectLst/>
                          <a:latin typeface="Verdana"/>
                        </a:rPr>
                        <a:t>a</a:t>
                      </a:r>
                      <a:r>
                        <a:rPr lang="en-US" sz="800" b="1" i="0" u="none" strike="noStrike">
                          <a:solidFill>
                            <a:srgbClr val="000000"/>
                          </a:solidFill>
                          <a:effectLst/>
                          <a:latin typeface="Verdana"/>
                        </a:rPr>
                        <a:t>E</a:t>
                      </a:r>
                      <a:r>
                        <a:rPr lang="en-US" sz="800" b="0" i="0" u="none" strike="noStrike">
                          <a:solidFill>
                            <a:srgbClr val="000000"/>
                          </a:solidFill>
                          <a:effectLst/>
                          <a:latin typeface="Verdana"/>
                        </a:rPr>
                        <a:t>i or </a:t>
                      </a:r>
                      <a:r>
                        <a:rPr lang="en-US" sz="800" b="1" i="0" u="none" strike="noStrike">
                          <a:solidFill>
                            <a:srgbClr val="000000"/>
                          </a:solidFill>
                          <a:effectLst/>
                          <a:latin typeface="Verdana"/>
                        </a:rPr>
                        <a:t>PA</a:t>
                      </a:r>
                      <a:r>
                        <a:rPr lang="en-US" sz="800" b="0" i="0" u="none" strike="noStrike">
                          <a:solidFill>
                            <a:srgbClr val="000000"/>
                          </a:solidFill>
                          <a:effectLst/>
                          <a:latin typeface="Verdana"/>
                        </a:rPr>
                        <a:t>ei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Sales Manager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Verdana"/>
                        </a:rPr>
                        <a:t>P</a:t>
                      </a:r>
                      <a:r>
                        <a:rPr lang="en-US" sz="800" b="0" i="0" u="none" strike="noStrike">
                          <a:solidFill>
                            <a:srgbClr val="000000"/>
                          </a:solidFill>
                          <a:effectLst/>
                          <a:latin typeface="Verdana"/>
                        </a:rPr>
                        <a:t>ae</a:t>
                      </a:r>
                      <a:r>
                        <a:rPr lang="en-US" sz="800" b="1" i="0" u="none" strike="noStrike">
                          <a:solidFill>
                            <a:srgbClr val="000000"/>
                          </a:solidFill>
                          <a:effectLst/>
                          <a:latin typeface="Verdana"/>
                        </a:rPr>
                        <a:t>I </a:t>
                      </a:r>
                      <a:r>
                        <a:rPr lang="en-US" sz="800" b="0" i="0" u="none" strike="noStrike">
                          <a:solidFill>
                            <a:srgbClr val="000000"/>
                          </a:solidFill>
                          <a:effectLst/>
                          <a:latin typeface="Verdana"/>
                        </a:rPr>
                        <a:t>or </a:t>
                      </a:r>
                      <a:r>
                        <a:rPr lang="en-US" sz="800" b="1" i="0" u="none" strike="noStrike">
                          <a:solidFill>
                            <a:srgbClr val="000000"/>
                          </a:solidFill>
                          <a:effectLst/>
                          <a:latin typeface="Verdana"/>
                        </a:rPr>
                        <a:t>PA</a:t>
                      </a:r>
                      <a:r>
                        <a:rPr lang="en-US" sz="800" b="0" i="0" u="none" strike="noStrike">
                          <a:solidFill>
                            <a:srgbClr val="000000"/>
                          </a:solidFill>
                          <a:effectLst/>
                          <a:latin typeface="Verdana"/>
                        </a:rPr>
                        <a:t>ei </a:t>
                      </a:r>
                      <a:endParaRPr lang="en-US" sz="800" b="1" i="0" u="none" strike="noStrike">
                        <a:solidFill>
                          <a:srgbClr val="000000"/>
                        </a:solidFill>
                        <a:effectLst/>
                        <a:latin typeface="Verdana"/>
                      </a:endParaRP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Credit Controller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Verdana"/>
                        </a:rPr>
                        <a:t>p</a:t>
                      </a:r>
                      <a:r>
                        <a:rPr lang="en-US" sz="800" b="1" i="0" u="none" strike="noStrike">
                          <a:solidFill>
                            <a:srgbClr val="000000"/>
                          </a:solidFill>
                          <a:effectLst/>
                          <a:latin typeface="Verdana"/>
                        </a:rPr>
                        <a:t>AE</a:t>
                      </a:r>
                      <a:r>
                        <a:rPr lang="en-US" sz="800" b="0" i="0" u="none" strike="noStrike">
                          <a:solidFill>
                            <a:srgbClr val="000000"/>
                          </a:solidFill>
                          <a:effectLst/>
                          <a:latin typeface="Verdana"/>
                        </a:rPr>
                        <a:t>i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HR Manager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Verdana"/>
                        </a:rPr>
                        <a:t>pa</a:t>
                      </a:r>
                      <a:r>
                        <a:rPr lang="en-US" sz="800" b="1" i="0" u="none" strike="noStrike">
                          <a:solidFill>
                            <a:srgbClr val="000000"/>
                          </a:solidFill>
                          <a:effectLst/>
                          <a:latin typeface="Verdana"/>
                        </a:rPr>
                        <a:t>EI </a:t>
                      </a:r>
                      <a:endParaRPr lang="en-US" sz="800" b="0" i="0" u="none" strike="noStrike">
                        <a:solidFill>
                          <a:srgbClr val="000000"/>
                        </a:solidFill>
                        <a:effectLst/>
                        <a:latin typeface="Verdana"/>
                      </a:endParaRP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6911">
                <a:tc>
                  <a:txBody>
                    <a:bodyPr/>
                    <a:lstStyle/>
                    <a:p>
                      <a:pPr algn="l" fontAlgn="ctr"/>
                      <a:r>
                        <a:rPr lang="en-US" sz="800" b="0" i="0" u="none" strike="noStrike">
                          <a:solidFill>
                            <a:srgbClr val="000000"/>
                          </a:solidFill>
                          <a:effectLst/>
                          <a:latin typeface="Verdana"/>
                        </a:rPr>
                        <a:t>R&amp;D / Marketing Manager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Verdana"/>
                        </a:rPr>
                        <a:t>P</a:t>
                      </a:r>
                      <a:r>
                        <a:rPr lang="en-US" sz="800" b="0" i="0" u="none" strike="noStrike">
                          <a:solidFill>
                            <a:srgbClr val="000000"/>
                          </a:solidFill>
                          <a:effectLst/>
                          <a:latin typeface="Verdana"/>
                        </a:rPr>
                        <a:t>a</a:t>
                      </a:r>
                      <a:r>
                        <a:rPr lang="en-US" sz="800" b="1" i="0" u="none" strike="noStrike">
                          <a:solidFill>
                            <a:srgbClr val="000000"/>
                          </a:solidFill>
                          <a:effectLst/>
                          <a:latin typeface="Verdana"/>
                        </a:rPr>
                        <a:t>E</a:t>
                      </a:r>
                      <a:r>
                        <a:rPr lang="en-US" sz="800" b="0" i="0" u="none" strike="noStrike">
                          <a:solidFill>
                            <a:srgbClr val="000000"/>
                          </a:solidFill>
                          <a:effectLst/>
                          <a:latin typeface="Verdana"/>
                        </a:rPr>
                        <a:t>i </a:t>
                      </a:r>
                      <a:endParaRPr lang="en-US" sz="800" b="1" i="0" u="none" strike="noStrike">
                        <a:solidFill>
                          <a:srgbClr val="000000"/>
                        </a:solidFill>
                        <a:effectLst/>
                        <a:latin typeface="Verdana"/>
                      </a:endParaRP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Production Manager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Verdana"/>
                        </a:rPr>
                        <a:t>PA</a:t>
                      </a:r>
                      <a:r>
                        <a:rPr lang="en-US" sz="800" b="0" i="0" u="none" strike="noStrike">
                          <a:solidFill>
                            <a:srgbClr val="000000"/>
                          </a:solidFill>
                          <a:effectLst/>
                          <a:latin typeface="Verdana"/>
                        </a:rPr>
                        <a:t>ei </a:t>
                      </a:r>
                      <a:endParaRPr lang="en-US" sz="800" b="1" i="0" u="none" strike="noStrike">
                        <a:solidFill>
                          <a:srgbClr val="000000"/>
                        </a:solidFill>
                        <a:effectLst/>
                        <a:latin typeface="Verdana"/>
                      </a:endParaRP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Project Manager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Verdana"/>
                        </a:rPr>
                        <a:t>PA</a:t>
                      </a:r>
                      <a:r>
                        <a:rPr lang="en-US" sz="800" b="0" i="0" u="none" strike="noStrike">
                          <a:solidFill>
                            <a:srgbClr val="000000"/>
                          </a:solidFill>
                          <a:effectLst/>
                          <a:latin typeface="Verdana"/>
                        </a:rPr>
                        <a:t>ei </a:t>
                      </a:r>
                      <a:endParaRPr lang="en-US" sz="800" b="1" i="0" u="none" strike="noStrike">
                        <a:solidFill>
                          <a:srgbClr val="000000"/>
                        </a:solidFill>
                        <a:effectLst/>
                        <a:latin typeface="Verdana"/>
                      </a:endParaRP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6911">
                <a:tc>
                  <a:txBody>
                    <a:bodyPr/>
                    <a:lstStyle/>
                    <a:p>
                      <a:pPr algn="l" fontAlgn="ctr"/>
                      <a:r>
                        <a:rPr lang="en-US" sz="800" b="0" i="0" u="none" strike="noStrike">
                          <a:solidFill>
                            <a:srgbClr val="000000"/>
                          </a:solidFill>
                          <a:effectLst/>
                          <a:latin typeface="Verdana"/>
                        </a:rPr>
                        <a:t>Treasurer / Corporate fin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Verdana"/>
                        </a:rPr>
                        <a:t>P</a:t>
                      </a:r>
                      <a:r>
                        <a:rPr lang="en-US" sz="800" b="0" i="0" u="none" strike="noStrike">
                          <a:solidFill>
                            <a:srgbClr val="000000"/>
                          </a:solidFill>
                          <a:effectLst/>
                          <a:latin typeface="Verdana"/>
                        </a:rPr>
                        <a:t>a</a:t>
                      </a:r>
                      <a:r>
                        <a:rPr lang="en-US" sz="800" b="1" i="0" u="none" strike="noStrike">
                          <a:solidFill>
                            <a:srgbClr val="000000"/>
                          </a:solidFill>
                          <a:effectLst/>
                          <a:latin typeface="Verdana"/>
                        </a:rPr>
                        <a:t>E</a:t>
                      </a:r>
                      <a:r>
                        <a:rPr lang="en-US" sz="800" b="0" i="0" u="none" strike="noStrike">
                          <a:solidFill>
                            <a:srgbClr val="000000"/>
                          </a:solidFill>
                          <a:effectLst/>
                          <a:latin typeface="Verdana"/>
                        </a:rPr>
                        <a:t>i </a:t>
                      </a:r>
                      <a:endParaRPr lang="en-US" sz="800" b="1" i="0" u="none" strike="noStrike">
                        <a:solidFill>
                          <a:srgbClr val="000000"/>
                        </a:solidFill>
                        <a:effectLst/>
                        <a:latin typeface="Verdana"/>
                      </a:endParaRP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Trainer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Verdana"/>
                        </a:rPr>
                        <a:t>p</a:t>
                      </a:r>
                      <a:r>
                        <a:rPr lang="en-US" sz="800" b="1" i="0" u="none" strike="noStrike">
                          <a:solidFill>
                            <a:srgbClr val="000000"/>
                          </a:solidFill>
                          <a:effectLst/>
                          <a:latin typeface="Verdana"/>
                        </a:rPr>
                        <a:t>AE</a:t>
                      </a:r>
                      <a:r>
                        <a:rPr lang="en-US" sz="800" b="0" i="0" u="none" strike="noStrike">
                          <a:solidFill>
                            <a:srgbClr val="000000"/>
                          </a:solidFill>
                          <a:effectLst/>
                          <a:latin typeface="Verdana"/>
                        </a:rPr>
                        <a:t>i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Personnel Manager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Verdana"/>
                        </a:rPr>
                        <a:t>PA</a:t>
                      </a:r>
                      <a:r>
                        <a:rPr lang="en-US" sz="800" b="0" i="0" u="none" strike="noStrike">
                          <a:solidFill>
                            <a:srgbClr val="000000"/>
                          </a:solidFill>
                          <a:effectLst/>
                          <a:latin typeface="Verdana"/>
                        </a:rPr>
                        <a:t>ei or p</a:t>
                      </a:r>
                      <a:r>
                        <a:rPr lang="en-US" sz="800" b="1" i="0" u="none" strike="noStrike">
                          <a:solidFill>
                            <a:srgbClr val="000000"/>
                          </a:solidFill>
                          <a:effectLst/>
                          <a:latin typeface="Verdana"/>
                        </a:rPr>
                        <a:t>A</a:t>
                      </a:r>
                      <a:r>
                        <a:rPr lang="en-US" sz="800" b="0" i="0" u="none" strike="noStrike">
                          <a:solidFill>
                            <a:srgbClr val="000000"/>
                          </a:solidFill>
                          <a:effectLst/>
                          <a:latin typeface="Verdana"/>
                        </a:rPr>
                        <a:t>e</a:t>
                      </a:r>
                      <a:r>
                        <a:rPr lang="en-US" sz="800" b="1" i="0" u="none" strike="noStrike">
                          <a:solidFill>
                            <a:srgbClr val="000000"/>
                          </a:solidFill>
                          <a:effectLst/>
                          <a:latin typeface="Verdana"/>
                        </a:rPr>
                        <a:t>I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Warehouse or Store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Verdana"/>
                        </a:rPr>
                        <a:t>PA</a:t>
                      </a:r>
                      <a:r>
                        <a:rPr lang="en-US" sz="800" b="0" i="0" u="none" strike="noStrike">
                          <a:solidFill>
                            <a:srgbClr val="000000"/>
                          </a:solidFill>
                          <a:effectLst/>
                          <a:latin typeface="Verdana"/>
                        </a:rPr>
                        <a:t>ei </a:t>
                      </a:r>
                      <a:endParaRPr lang="en-US" sz="800" b="1" i="0" u="none" strike="noStrike">
                        <a:solidFill>
                          <a:srgbClr val="000000"/>
                        </a:solidFill>
                        <a:effectLst/>
                        <a:latin typeface="Verdana"/>
                      </a:endParaRP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6911">
                <a:tc>
                  <a:txBody>
                    <a:bodyPr/>
                    <a:lstStyle/>
                    <a:p>
                      <a:pPr algn="l" fontAlgn="ctr"/>
                      <a:r>
                        <a:rPr lang="en-US" sz="800" b="0" i="0" u="none" strike="noStrike">
                          <a:solidFill>
                            <a:srgbClr val="000000"/>
                          </a:solidFill>
                          <a:effectLst/>
                          <a:latin typeface="Verdana"/>
                        </a:rPr>
                        <a:t>Chief Operating Officer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Verdana"/>
                        </a:rPr>
                        <a:t>P</a:t>
                      </a:r>
                      <a:r>
                        <a:rPr lang="en-US" sz="800" b="0" i="0" u="none" strike="noStrike">
                          <a:solidFill>
                            <a:srgbClr val="000000"/>
                          </a:solidFill>
                          <a:effectLst/>
                          <a:latin typeface="Verdana"/>
                        </a:rPr>
                        <a:t>a</a:t>
                      </a:r>
                      <a:r>
                        <a:rPr lang="en-US" sz="800" b="1" i="0" u="none" strike="noStrike">
                          <a:solidFill>
                            <a:srgbClr val="000000"/>
                          </a:solidFill>
                          <a:effectLst/>
                          <a:latin typeface="Verdana"/>
                        </a:rPr>
                        <a:t>E</a:t>
                      </a:r>
                      <a:r>
                        <a:rPr lang="en-US" sz="800" b="0" i="0" u="none" strike="noStrike">
                          <a:solidFill>
                            <a:srgbClr val="000000"/>
                          </a:solidFill>
                          <a:effectLst/>
                          <a:latin typeface="Verdana"/>
                        </a:rPr>
                        <a:t>i </a:t>
                      </a:r>
                      <a:r>
                        <a:rPr lang="en-US" sz="800" b="1" i="0" u="none" strike="noStrike">
                          <a:solidFill>
                            <a:srgbClr val="000000"/>
                          </a:solidFill>
                          <a:effectLst/>
                          <a:latin typeface="Verdana"/>
                        </a:rPr>
                        <a:t>or PA</a:t>
                      </a:r>
                      <a:r>
                        <a:rPr lang="en-US" sz="800" b="0" i="0" u="none" strike="noStrike">
                          <a:solidFill>
                            <a:srgbClr val="000000"/>
                          </a:solidFill>
                          <a:effectLst/>
                          <a:latin typeface="Verdana"/>
                        </a:rPr>
                        <a:t>ei </a:t>
                      </a:r>
                      <a:endParaRPr lang="en-US" sz="800" b="1" i="0" u="none" strike="noStrike">
                        <a:solidFill>
                          <a:srgbClr val="000000"/>
                        </a:solidFill>
                        <a:effectLst/>
                        <a:latin typeface="Verdana"/>
                      </a:endParaRP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737">
                <a:tc>
                  <a:txBody>
                    <a:bodyPr/>
                    <a:lstStyle/>
                    <a:p>
                      <a:pPr algn="l" fontAlgn="ctr"/>
                      <a:r>
                        <a:rPr lang="en-US" sz="800" b="0" i="0" u="none" strike="noStrike">
                          <a:solidFill>
                            <a:srgbClr val="000000"/>
                          </a:solidFill>
                          <a:effectLst/>
                          <a:latin typeface="Verdana"/>
                        </a:rPr>
                        <a:t>Customer Service Manager / Executives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Verdana"/>
                        </a:rPr>
                        <a:t>p</a:t>
                      </a:r>
                      <a:r>
                        <a:rPr lang="en-US" sz="800" b="1" i="0" u="none" strike="noStrike">
                          <a:solidFill>
                            <a:srgbClr val="000000"/>
                          </a:solidFill>
                          <a:effectLst/>
                          <a:latin typeface="Verdana"/>
                        </a:rPr>
                        <a:t>A</a:t>
                      </a:r>
                      <a:r>
                        <a:rPr lang="en-US" sz="800" b="0" i="0" u="none" strike="noStrike">
                          <a:solidFill>
                            <a:srgbClr val="000000"/>
                          </a:solidFill>
                          <a:effectLst/>
                          <a:latin typeface="Verdana"/>
                        </a:rPr>
                        <a:t>e</a:t>
                      </a:r>
                      <a:r>
                        <a:rPr lang="en-US" sz="800" b="1" i="0" u="none" strike="noStrike">
                          <a:solidFill>
                            <a:srgbClr val="000000"/>
                          </a:solidFill>
                          <a:effectLst/>
                          <a:latin typeface="Verdana"/>
                        </a:rPr>
                        <a:t>I or </a:t>
                      </a:r>
                      <a:r>
                        <a:rPr lang="en-US" sz="800" b="0" i="0" u="none" strike="noStrike">
                          <a:solidFill>
                            <a:srgbClr val="000000"/>
                          </a:solidFill>
                          <a:effectLst/>
                          <a:latin typeface="Verdana"/>
                        </a:rPr>
                        <a:t>p</a:t>
                      </a:r>
                      <a:r>
                        <a:rPr lang="en-US" sz="800" b="1" i="0" u="none" strike="noStrike">
                          <a:solidFill>
                            <a:srgbClr val="000000"/>
                          </a:solidFill>
                          <a:effectLst/>
                          <a:latin typeface="Verdana"/>
                        </a:rPr>
                        <a:t>AE</a:t>
                      </a:r>
                      <a:r>
                        <a:rPr lang="en-US" sz="800" b="0" i="0" u="none" strike="noStrike">
                          <a:solidFill>
                            <a:srgbClr val="000000"/>
                          </a:solidFill>
                          <a:effectLst/>
                          <a:latin typeface="Verdana"/>
                        </a:rPr>
                        <a:t>i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Quality Assurance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Verdana"/>
                        </a:rPr>
                        <a:t>p</a:t>
                      </a:r>
                      <a:r>
                        <a:rPr lang="en-US" sz="800" b="1" i="0" u="none" strike="noStrike">
                          <a:solidFill>
                            <a:srgbClr val="000000"/>
                          </a:solidFill>
                          <a:effectLst/>
                          <a:latin typeface="Verdana"/>
                        </a:rPr>
                        <a:t>AE</a:t>
                      </a:r>
                      <a:r>
                        <a:rPr lang="en-US" sz="800" b="0" i="0" u="none" strike="noStrike">
                          <a:solidFill>
                            <a:srgbClr val="000000"/>
                          </a:solidFill>
                          <a:effectLst/>
                          <a:latin typeface="Verdana"/>
                        </a:rPr>
                        <a:t>i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Sales Engineers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Verdana"/>
                        </a:rPr>
                        <a:t>P</a:t>
                      </a:r>
                      <a:r>
                        <a:rPr lang="en-US" sz="800" b="0" i="0" u="none" strike="noStrike">
                          <a:solidFill>
                            <a:srgbClr val="000000"/>
                          </a:solidFill>
                          <a:effectLst/>
                          <a:latin typeface="Verdana"/>
                        </a:rPr>
                        <a:t>ae</a:t>
                      </a:r>
                      <a:r>
                        <a:rPr lang="en-US" sz="800" b="1" i="0" u="none" strike="noStrike">
                          <a:solidFill>
                            <a:srgbClr val="000000"/>
                          </a:solidFill>
                          <a:effectLst/>
                          <a:latin typeface="Verdana"/>
                        </a:rPr>
                        <a:t>I </a:t>
                      </a:r>
                      <a:r>
                        <a:rPr lang="en-US" sz="800" b="0" i="0" u="none" strike="noStrike">
                          <a:solidFill>
                            <a:srgbClr val="000000"/>
                          </a:solidFill>
                          <a:effectLst/>
                          <a:latin typeface="Verdana"/>
                        </a:rPr>
                        <a:t>or </a:t>
                      </a:r>
                      <a:r>
                        <a:rPr lang="en-US" sz="800" b="1" i="0" u="none" strike="noStrike">
                          <a:solidFill>
                            <a:srgbClr val="000000"/>
                          </a:solidFill>
                          <a:effectLst/>
                          <a:latin typeface="Verdana"/>
                        </a:rPr>
                        <a:t>PA</a:t>
                      </a:r>
                      <a:r>
                        <a:rPr lang="en-US" sz="800" b="0" i="0" u="none" strike="noStrike">
                          <a:solidFill>
                            <a:srgbClr val="000000"/>
                          </a:solidFill>
                          <a:effectLst/>
                          <a:latin typeface="Verdana"/>
                        </a:rPr>
                        <a:t>ei </a:t>
                      </a:r>
                      <a:endParaRPr lang="en-US" sz="800" b="1" i="0" u="none" strike="noStrike">
                        <a:solidFill>
                          <a:srgbClr val="000000"/>
                        </a:solidFill>
                        <a:effectLst/>
                        <a:latin typeface="Verdana"/>
                      </a:endParaRP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Internal Auditor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Verdana"/>
                        </a:rPr>
                        <a:t>p</a:t>
                      </a:r>
                      <a:r>
                        <a:rPr lang="en-US" sz="800" b="1" i="0" u="none" strike="noStrike">
                          <a:solidFill>
                            <a:srgbClr val="000000"/>
                          </a:solidFill>
                          <a:effectLst/>
                          <a:latin typeface="Verdana"/>
                        </a:rPr>
                        <a:t>AE</a:t>
                      </a:r>
                      <a:r>
                        <a:rPr lang="en-US" sz="800" b="0" i="0" u="none" strike="noStrike">
                          <a:solidFill>
                            <a:srgbClr val="000000"/>
                          </a:solidFill>
                          <a:effectLst/>
                          <a:latin typeface="Verdana"/>
                        </a:rPr>
                        <a:t>i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Operations Manager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Verdana"/>
                        </a:rPr>
                        <a:t>PA</a:t>
                      </a:r>
                      <a:r>
                        <a:rPr lang="en-US" sz="800" b="0" i="0" u="none" strike="noStrike">
                          <a:solidFill>
                            <a:srgbClr val="000000"/>
                          </a:solidFill>
                          <a:effectLst/>
                          <a:latin typeface="Verdana"/>
                        </a:rPr>
                        <a:t>ei </a:t>
                      </a:r>
                      <a:endParaRPr lang="en-US" sz="800" b="1" i="0" u="none" strike="noStrike">
                        <a:solidFill>
                          <a:srgbClr val="000000"/>
                        </a:solidFill>
                        <a:effectLst/>
                        <a:latin typeface="Verdana"/>
                      </a:endParaRP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Project Site Manager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Verdana"/>
                        </a:rPr>
                        <a:t>PA</a:t>
                      </a:r>
                      <a:r>
                        <a:rPr lang="en-US" sz="800" b="0" i="0" u="none" strike="noStrike">
                          <a:solidFill>
                            <a:srgbClr val="000000"/>
                          </a:solidFill>
                          <a:effectLst/>
                          <a:latin typeface="Verdana"/>
                        </a:rPr>
                        <a:t>ei </a:t>
                      </a:r>
                      <a:endParaRPr lang="en-US" sz="800" b="1" i="0" u="none" strike="noStrike">
                        <a:solidFill>
                          <a:srgbClr val="000000"/>
                        </a:solidFill>
                        <a:effectLst/>
                        <a:latin typeface="Verdana"/>
                      </a:endParaRP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Production Planner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Verdana"/>
                        </a:rPr>
                        <a:t>p</a:t>
                      </a:r>
                      <a:r>
                        <a:rPr lang="en-US" sz="800" b="1" i="0" u="none" strike="noStrike">
                          <a:solidFill>
                            <a:srgbClr val="000000"/>
                          </a:solidFill>
                          <a:effectLst/>
                          <a:latin typeface="Verdana"/>
                        </a:rPr>
                        <a:t>AE</a:t>
                      </a:r>
                      <a:r>
                        <a:rPr lang="en-US" sz="800" b="0" i="0" u="none" strike="noStrike">
                          <a:solidFill>
                            <a:srgbClr val="000000"/>
                          </a:solidFill>
                          <a:effectLst/>
                          <a:latin typeface="Verdana"/>
                        </a:rPr>
                        <a:t>i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569">
                <a:tc>
                  <a:txBody>
                    <a:bodyPr/>
                    <a:lstStyle/>
                    <a:p>
                      <a:pPr algn="l" fontAlgn="ctr"/>
                      <a:r>
                        <a:rPr lang="en-US" sz="800" b="0" i="0" u="none" strike="noStrike">
                          <a:solidFill>
                            <a:srgbClr val="000000"/>
                          </a:solidFill>
                          <a:effectLst/>
                          <a:latin typeface="Verdana"/>
                        </a:rPr>
                        <a:t>Purchasing Manager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1" i="0" u="none" strike="noStrike" dirty="0" err="1">
                          <a:solidFill>
                            <a:srgbClr val="000000"/>
                          </a:solidFill>
                          <a:effectLst/>
                          <a:latin typeface="Verdana"/>
                        </a:rPr>
                        <a:t>P</a:t>
                      </a:r>
                      <a:r>
                        <a:rPr lang="en-US" sz="800" b="0" i="0" u="none" strike="noStrike" dirty="0" err="1">
                          <a:solidFill>
                            <a:srgbClr val="000000"/>
                          </a:solidFill>
                          <a:effectLst/>
                          <a:latin typeface="Verdana"/>
                        </a:rPr>
                        <a:t>a</a:t>
                      </a:r>
                      <a:r>
                        <a:rPr lang="en-US" sz="800" b="1" i="0" u="none" strike="noStrike" dirty="0" err="1">
                          <a:solidFill>
                            <a:srgbClr val="000000"/>
                          </a:solidFill>
                          <a:effectLst/>
                          <a:latin typeface="Verdana"/>
                        </a:rPr>
                        <a:t>E</a:t>
                      </a:r>
                      <a:r>
                        <a:rPr lang="en-US" sz="800" b="0" i="0" u="none" strike="noStrike" dirty="0" err="1">
                          <a:solidFill>
                            <a:srgbClr val="000000"/>
                          </a:solidFill>
                          <a:effectLst/>
                          <a:latin typeface="Verdana"/>
                        </a:rPr>
                        <a:t>i</a:t>
                      </a:r>
                      <a:r>
                        <a:rPr lang="en-US" sz="800" b="0" i="0" u="none" strike="noStrike" dirty="0">
                          <a:solidFill>
                            <a:srgbClr val="000000"/>
                          </a:solidFill>
                          <a:effectLst/>
                          <a:latin typeface="Verdana"/>
                        </a:rPr>
                        <a:t> or </a:t>
                      </a:r>
                      <a:r>
                        <a:rPr lang="en-US" sz="800" b="1" i="0" u="none" strike="noStrike" dirty="0" err="1">
                          <a:solidFill>
                            <a:srgbClr val="000000"/>
                          </a:solidFill>
                          <a:effectLst/>
                          <a:latin typeface="Verdana"/>
                        </a:rPr>
                        <a:t>PA</a:t>
                      </a:r>
                      <a:r>
                        <a:rPr lang="en-US" sz="800" b="0" i="0" u="none" strike="noStrike" dirty="0" err="1">
                          <a:solidFill>
                            <a:srgbClr val="000000"/>
                          </a:solidFill>
                          <a:effectLst/>
                          <a:latin typeface="Verdana"/>
                        </a:rPr>
                        <a:t>ei</a:t>
                      </a:r>
                      <a:r>
                        <a:rPr lang="en-US" sz="800" b="0" i="0" u="none" strike="noStrike" dirty="0">
                          <a:solidFill>
                            <a:srgbClr val="000000"/>
                          </a:solidFill>
                          <a:effectLst/>
                          <a:latin typeface="Verdana"/>
                        </a:rPr>
                        <a:t> </a:t>
                      </a:r>
                      <a:r>
                        <a:rPr lang="en-US" sz="800" b="1" i="0" u="none" strike="noStrike" dirty="0">
                          <a:solidFill>
                            <a:srgbClr val="000000"/>
                          </a:solidFill>
                          <a:effectLst/>
                          <a:latin typeface="Verdana"/>
                        </a:rPr>
                        <a:t> </a:t>
                      </a:r>
                    </a:p>
                  </a:txBody>
                  <a:tcPr marL="10649" marR="10649" marT="106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lstStyle/>
          <a:p>
            <a:r>
              <a:rPr lang="en-US" dirty="0" smtClean="0"/>
              <a:t>Useful Links</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21</a:t>
            </a:fld>
            <a:endParaRPr lang="uk-UA" dirty="0"/>
          </a:p>
        </p:txBody>
      </p:sp>
      <p:sp>
        <p:nvSpPr>
          <p:cNvPr id="5" name="Footer Placeholder 4"/>
          <p:cNvSpPr>
            <a:spLocks noGrp="1"/>
          </p:cNvSpPr>
          <p:nvPr>
            <p:ph type="ftr" sz="quarter" idx="3"/>
          </p:nvPr>
        </p:nvSpPr>
        <p:spPr>
          <a:xfrm>
            <a:off x="2057400" y="6340475"/>
            <a:ext cx="5181600" cy="365125"/>
          </a:xfrm>
        </p:spPr>
        <p:txBody>
          <a:bodyPr/>
          <a:lstStyle/>
          <a:p>
            <a:r>
              <a:rPr lang="en-US" dirty="0"/>
              <a:t>How to manage your leader – Sergiy Zabigaylo - 2014</a:t>
            </a:r>
            <a:endParaRPr lang="uk-UA" dirty="0"/>
          </a:p>
        </p:txBody>
      </p:sp>
    </p:spTree>
    <p:extLst>
      <p:ext uri="{BB962C8B-B14F-4D97-AF65-F5344CB8AC3E}">
        <p14:creationId xmlns:p14="http://schemas.microsoft.com/office/powerpoint/2010/main" val="36340397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Dream Team</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22</a:t>
            </a:fld>
            <a:endParaRPr lang="uk-UA" dirty="0"/>
          </a:p>
        </p:txBody>
      </p:sp>
      <p:sp>
        <p:nvSpPr>
          <p:cNvPr id="5" name="Footer Placeholder 4"/>
          <p:cNvSpPr>
            <a:spLocks noGrp="1"/>
          </p:cNvSpPr>
          <p:nvPr>
            <p:ph type="ftr" sz="quarter" idx="3"/>
          </p:nvPr>
        </p:nvSpPr>
        <p:spPr>
          <a:xfrm>
            <a:off x="2057400" y="6340475"/>
            <a:ext cx="5181600" cy="365125"/>
          </a:xfrm>
        </p:spPr>
        <p:txBody>
          <a:bodyPr/>
          <a:lstStyle/>
          <a:p>
            <a:r>
              <a:rPr lang="en-US" dirty="0"/>
              <a:t>How to manage your leader – Sergiy Zabigaylo - 2014</a:t>
            </a:r>
            <a:endParaRPr lang="uk-UA" dirty="0"/>
          </a:p>
        </p:txBody>
      </p:sp>
      <p:pic>
        <p:nvPicPr>
          <p:cNvPr id="6" name="Content Placeholder 5" descr="211_agileteamroles.jpg"/>
          <p:cNvPicPr>
            <a:picLocks noGrp="1" noChangeAspect="1"/>
          </p:cNvPicPr>
          <p:nvPr>
            <p:ph idx="1"/>
          </p:nvPr>
        </p:nvPicPr>
        <p:blipFill>
          <a:blip r:embed="rId2">
            <a:extLst>
              <a:ext uri="{28A0092B-C50C-407E-A947-70E740481C1C}">
                <a14:useLocalDpi xmlns:a14="http://schemas.microsoft.com/office/drawing/2010/main" val="0"/>
              </a:ext>
            </a:extLst>
          </a:blip>
          <a:srcRect l="-39674" r="-39674"/>
          <a:stretch>
            <a:fillRect/>
          </a:stretch>
        </p:blipFill>
        <p:spPr/>
      </p:pic>
    </p:spTree>
    <p:extLst>
      <p:ext uri="{BB962C8B-B14F-4D97-AF65-F5344CB8AC3E}">
        <p14:creationId xmlns:p14="http://schemas.microsoft.com/office/powerpoint/2010/main" val="219343394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700"/>
            <a:ext cx="7696200" cy="914400"/>
          </a:xfrm>
        </p:spPr>
        <p:txBody>
          <a:bodyPr>
            <a:normAutofit fontScale="90000"/>
          </a:bodyPr>
          <a:lstStyle/>
          <a:p>
            <a:pPr defTabSz="957263">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10 Stages of the Organization Lifecycle </a:t>
            </a:r>
            <a:endParaRPr lang="ru-RU"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Slide Number Placeholder 3"/>
          <p:cNvSpPr>
            <a:spLocks noGrp="1"/>
          </p:cNvSpPr>
          <p:nvPr>
            <p:ph type="sldNum" sz="quarter" idx="4"/>
          </p:nvPr>
        </p:nvSpPr>
        <p:spPr/>
        <p:txBody>
          <a:bodyPr/>
          <a:lstStyle/>
          <a:p>
            <a:fld id="{AD53D713-3284-4C71-8174-D6528838EBFD}" type="slidenum">
              <a:rPr lang="uk-UA" smtClean="0"/>
              <a:pPr/>
              <a:t>23</a:t>
            </a:fld>
            <a:endParaRPr lang="uk-UA" dirty="0"/>
          </a:p>
        </p:txBody>
      </p:sp>
      <p:sp>
        <p:nvSpPr>
          <p:cNvPr id="5" name="Footer Placeholder 4"/>
          <p:cNvSpPr>
            <a:spLocks noGrp="1"/>
          </p:cNvSpPr>
          <p:nvPr>
            <p:ph type="ftr" sz="quarter" idx="3"/>
          </p:nvPr>
        </p:nvSpPr>
        <p:spPr>
          <a:xfrm>
            <a:off x="2057400" y="6340475"/>
            <a:ext cx="4876800" cy="365125"/>
          </a:xfrm>
        </p:spPr>
        <p:txBody>
          <a:bodyPr/>
          <a:lstStyle/>
          <a:p>
            <a:r>
              <a:rPr lang="en-US" dirty="0"/>
              <a:t>How to manage your leader – Sergiy Zabigaylo - 2014</a:t>
            </a:r>
            <a:endParaRPr lang="uk-UA" dirty="0"/>
          </a:p>
        </p:txBody>
      </p:sp>
      <p:sp>
        <p:nvSpPr>
          <p:cNvPr id="8" name="Picture 2"/>
          <p:cNvSpPr>
            <a:spLocks noChangeAspect="1" noChangeArrowheads="1"/>
          </p:cNvSpPr>
          <p:nvPr/>
        </p:nvSpPr>
        <p:spPr bwMode="auto">
          <a:xfrm>
            <a:off x="1924910" y="2122337"/>
            <a:ext cx="5391919" cy="3265577"/>
          </a:xfrm>
          <a:prstGeom prst="rect">
            <a:avLst/>
          </a:prstGeom>
          <a:noFill/>
          <a:ln w="9525">
            <a:noFill/>
            <a:miter lim="800000"/>
            <a:headEnd/>
            <a:tailEnd/>
          </a:ln>
        </p:spPr>
        <p:txBody>
          <a:bodyPr lIns="80147" tIns="40074" rIns="80147" bIns="40074"/>
          <a:lstStyle/>
          <a:p>
            <a:endParaRPr lang="ru-RU"/>
          </a:p>
        </p:txBody>
      </p:sp>
      <p:sp>
        <p:nvSpPr>
          <p:cNvPr id="9" name="Picture 3"/>
          <p:cNvSpPr>
            <a:spLocks noChangeAspect="1" noChangeArrowheads="1"/>
          </p:cNvSpPr>
          <p:nvPr/>
        </p:nvSpPr>
        <p:spPr bwMode="auto">
          <a:xfrm>
            <a:off x="1927625" y="2139615"/>
            <a:ext cx="5391919" cy="3248299"/>
          </a:xfrm>
          <a:prstGeom prst="rect">
            <a:avLst/>
          </a:prstGeom>
          <a:noFill/>
          <a:ln w="9525">
            <a:noFill/>
            <a:miter lim="800000"/>
            <a:headEnd/>
            <a:tailEnd/>
          </a:ln>
        </p:spPr>
        <p:txBody>
          <a:bodyPr lIns="80147" tIns="40074" rIns="80147" bIns="40074"/>
          <a:lstStyle/>
          <a:p>
            <a:endParaRPr lang="ru-RU"/>
          </a:p>
        </p:txBody>
      </p:sp>
      <p:cxnSp>
        <p:nvCxnSpPr>
          <p:cNvPr id="10" name="Straight Arrow Connector 6"/>
          <p:cNvCxnSpPr>
            <a:cxnSpLocks noChangeShapeType="1"/>
          </p:cNvCxnSpPr>
          <p:nvPr/>
        </p:nvCxnSpPr>
        <p:spPr bwMode="auto">
          <a:xfrm flipV="1">
            <a:off x="1579752" y="1772816"/>
            <a:ext cx="0" cy="4048855"/>
          </a:xfrm>
          <a:prstGeom prst="straightConnector1">
            <a:avLst/>
          </a:prstGeom>
          <a:noFill/>
          <a:ln w="31750" algn="ctr">
            <a:solidFill>
              <a:schemeClr val="bg1"/>
            </a:solidFill>
            <a:round/>
            <a:headEnd type="oval" w="med" len="med"/>
            <a:tailEnd type="stealth" w="lg" len="lg"/>
          </a:ln>
        </p:spPr>
      </p:cxnSp>
      <p:cxnSp>
        <p:nvCxnSpPr>
          <p:cNvPr id="11" name="Straight Arrow Connector 10"/>
          <p:cNvCxnSpPr>
            <a:cxnSpLocks noChangeShapeType="1"/>
          </p:cNvCxnSpPr>
          <p:nvPr/>
        </p:nvCxnSpPr>
        <p:spPr bwMode="auto">
          <a:xfrm>
            <a:off x="1579752" y="5821671"/>
            <a:ext cx="6157539" cy="0"/>
          </a:xfrm>
          <a:prstGeom prst="straightConnector1">
            <a:avLst/>
          </a:prstGeom>
          <a:noFill/>
          <a:ln w="31750" algn="ctr">
            <a:solidFill>
              <a:schemeClr val="bg1"/>
            </a:solidFill>
            <a:round/>
            <a:headEnd type="oval" w="med" len="med"/>
            <a:tailEnd type="stealth" w="lg" len="lg"/>
          </a:ln>
        </p:spPr>
      </p:cxnSp>
      <p:sp>
        <p:nvSpPr>
          <p:cNvPr id="12" name="Freeform 22"/>
          <p:cNvSpPr>
            <a:spLocks/>
          </p:cNvSpPr>
          <p:nvPr/>
        </p:nvSpPr>
        <p:spPr bwMode="auto">
          <a:xfrm>
            <a:off x="1642196" y="2464405"/>
            <a:ext cx="5849391" cy="3330371"/>
          </a:xfrm>
          <a:custGeom>
            <a:avLst/>
            <a:gdLst>
              <a:gd name="T0" fmla="*/ 0 w 6840760"/>
              <a:gd name="T1" fmla="*/ 3671148 h 3672259"/>
              <a:gd name="T2" fmla="*/ 1445203 w 6840760"/>
              <a:gd name="T3" fmla="*/ 2209134 h 3672259"/>
              <a:gd name="T4" fmla="*/ 2384911 w 6840760"/>
              <a:gd name="T5" fmla="*/ 850642 h 3672259"/>
              <a:gd name="T6" fmla="*/ 3438908 w 6840760"/>
              <a:gd name="T7" fmla="*/ 25391 h 3672259"/>
              <a:gd name="T8" fmla="*/ 4886566 w 6840760"/>
              <a:gd name="T9" fmla="*/ 1002997 h 3672259"/>
              <a:gd name="T10" fmla="*/ 5813580 w 6840760"/>
              <a:gd name="T11" fmla="*/ 2298005 h 3672259"/>
              <a:gd name="T12" fmla="*/ 6840090 w 6840760"/>
              <a:gd name="T13" fmla="*/ 3671148 h 3672259"/>
              <a:gd name="T14" fmla="*/ 0 60000 65536"/>
              <a:gd name="T15" fmla="*/ 0 60000 65536"/>
              <a:gd name="T16" fmla="*/ 0 60000 65536"/>
              <a:gd name="T17" fmla="*/ 0 60000 65536"/>
              <a:gd name="T18" fmla="*/ 0 60000 65536"/>
              <a:gd name="T19" fmla="*/ 0 60000 65536"/>
              <a:gd name="T20" fmla="*/ 0 60000 65536"/>
              <a:gd name="T21" fmla="*/ 0 w 6840760"/>
              <a:gd name="T22" fmla="*/ 0 h 3672259"/>
              <a:gd name="T23" fmla="*/ 6840760 w 6840760"/>
              <a:gd name="T24" fmla="*/ 3672259 h 36722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40760" h="3672259">
                <a:moveTo>
                  <a:pt x="0" y="3672259"/>
                </a:moveTo>
                <a:cubicBezTo>
                  <a:pt x="472016" y="3351584"/>
                  <a:pt x="1047820" y="2680027"/>
                  <a:pt x="1445344" y="2209800"/>
                </a:cubicBezTo>
                <a:cubicBezTo>
                  <a:pt x="1842868" y="1739574"/>
                  <a:pt x="2052827" y="1214967"/>
                  <a:pt x="2385144" y="850900"/>
                </a:cubicBezTo>
                <a:cubicBezTo>
                  <a:pt x="2717461" y="486833"/>
                  <a:pt x="3022261" y="0"/>
                  <a:pt x="3439244" y="25400"/>
                </a:cubicBezTo>
                <a:cubicBezTo>
                  <a:pt x="3856227" y="50800"/>
                  <a:pt x="4491227" y="624417"/>
                  <a:pt x="4887044" y="1003300"/>
                </a:cubicBezTo>
                <a:cubicBezTo>
                  <a:pt x="5282861" y="1382183"/>
                  <a:pt x="5488525" y="1853874"/>
                  <a:pt x="5814144" y="2298700"/>
                </a:cubicBezTo>
                <a:cubicBezTo>
                  <a:pt x="6139763" y="2743526"/>
                  <a:pt x="6510560" y="3510334"/>
                  <a:pt x="6840760" y="3672259"/>
                </a:cubicBezTo>
              </a:path>
            </a:pathLst>
          </a:custGeom>
          <a:solidFill>
            <a:srgbClr val="FFC000"/>
          </a:solidFill>
          <a:ln w="9525" cap="flat" cmpd="sng" algn="ctr">
            <a:solidFill>
              <a:schemeClr val="tx1"/>
            </a:solidFill>
            <a:prstDash val="solid"/>
            <a:round/>
            <a:headEnd type="none" w="med" len="med"/>
            <a:tailEnd type="none" w="med" len="med"/>
          </a:ln>
        </p:spPr>
        <p:txBody>
          <a:bodyPr lIns="80147" tIns="40074" rIns="80147" bIns="40074"/>
          <a:lstStyle/>
          <a:p>
            <a:endParaRPr lang="ru-RU">
              <a:solidFill>
                <a:srgbClr val="1F497D"/>
              </a:solidFill>
            </a:endParaRPr>
          </a:p>
        </p:txBody>
      </p:sp>
      <p:sp>
        <p:nvSpPr>
          <p:cNvPr id="13" name="TextBox 14"/>
          <p:cNvSpPr txBox="1">
            <a:spLocks noChangeArrowheads="1"/>
          </p:cNvSpPr>
          <p:nvPr/>
        </p:nvSpPr>
        <p:spPr bwMode="auto">
          <a:xfrm>
            <a:off x="1395134" y="4517168"/>
            <a:ext cx="1292323" cy="586018"/>
          </a:xfrm>
          <a:prstGeom prst="rect">
            <a:avLst/>
          </a:prstGeom>
          <a:noFill/>
          <a:ln w="9525">
            <a:noFill/>
            <a:miter lim="800000"/>
            <a:headEnd/>
            <a:tailEnd/>
          </a:ln>
        </p:spPr>
        <p:txBody>
          <a:bodyPr lIns="80147" tIns="40074" rIns="80147" bIns="40074">
            <a:spAutoFit/>
          </a:bodyPr>
          <a:lstStyle/>
          <a:p>
            <a:pPr algn="ctr"/>
            <a:r>
              <a:rPr lang="en-US" sz="3200" b="1" dirty="0">
                <a:solidFill>
                  <a:srgbClr val="1F497D"/>
                </a:solidFill>
                <a:latin typeface="Calibri" pitchFamily="34" charset="0"/>
              </a:rPr>
              <a:t>P_E_</a:t>
            </a:r>
            <a:endParaRPr lang="ru-RU" sz="1600" b="1" dirty="0">
              <a:solidFill>
                <a:srgbClr val="1F497D"/>
              </a:solidFill>
              <a:latin typeface="Calibri" pitchFamily="34" charset="0"/>
            </a:endParaRPr>
          </a:p>
        </p:txBody>
      </p:sp>
      <p:sp>
        <p:nvSpPr>
          <p:cNvPr id="14" name="TextBox 14"/>
          <p:cNvSpPr txBox="1">
            <a:spLocks noChangeArrowheads="1"/>
          </p:cNvSpPr>
          <p:nvPr/>
        </p:nvSpPr>
        <p:spPr bwMode="auto">
          <a:xfrm>
            <a:off x="1950345" y="3862037"/>
            <a:ext cx="1292323" cy="587458"/>
          </a:xfrm>
          <a:prstGeom prst="rect">
            <a:avLst/>
          </a:prstGeom>
          <a:noFill/>
          <a:ln w="9525">
            <a:noFill/>
            <a:miter lim="800000"/>
            <a:headEnd/>
            <a:tailEnd/>
          </a:ln>
        </p:spPr>
        <p:txBody>
          <a:bodyPr lIns="80147" tIns="40074" rIns="80147" bIns="40074">
            <a:spAutoFit/>
          </a:bodyPr>
          <a:lstStyle/>
          <a:p>
            <a:pPr algn="ctr"/>
            <a:r>
              <a:rPr lang="en-US" sz="3200" b="1" dirty="0" err="1">
                <a:solidFill>
                  <a:srgbClr val="1F497D"/>
                </a:solidFill>
                <a:latin typeface="Calibri" pitchFamily="34" charset="0"/>
              </a:rPr>
              <a:t>PaE</a:t>
            </a:r>
            <a:r>
              <a:rPr lang="en-US" sz="3200" b="1" dirty="0">
                <a:solidFill>
                  <a:srgbClr val="1F497D"/>
                </a:solidFill>
                <a:latin typeface="Calibri" pitchFamily="34" charset="0"/>
              </a:rPr>
              <a:t>_</a:t>
            </a:r>
            <a:endParaRPr lang="ru-RU" sz="1600" b="1" dirty="0">
              <a:solidFill>
                <a:srgbClr val="1F497D"/>
              </a:solidFill>
              <a:latin typeface="Calibri" pitchFamily="34" charset="0"/>
            </a:endParaRPr>
          </a:p>
        </p:txBody>
      </p:sp>
      <p:sp>
        <p:nvSpPr>
          <p:cNvPr id="15" name="TextBox 14"/>
          <p:cNvSpPr txBox="1">
            <a:spLocks noChangeArrowheads="1"/>
          </p:cNvSpPr>
          <p:nvPr/>
        </p:nvSpPr>
        <p:spPr bwMode="auto">
          <a:xfrm>
            <a:off x="2749901" y="2622327"/>
            <a:ext cx="1293681" cy="586018"/>
          </a:xfrm>
          <a:prstGeom prst="rect">
            <a:avLst/>
          </a:prstGeom>
          <a:noFill/>
          <a:ln w="9525">
            <a:noFill/>
            <a:miter lim="800000"/>
            <a:headEnd/>
            <a:tailEnd/>
          </a:ln>
        </p:spPr>
        <p:txBody>
          <a:bodyPr lIns="80147" tIns="40074" rIns="80147" bIns="40074">
            <a:spAutoFit/>
          </a:bodyPr>
          <a:lstStyle/>
          <a:p>
            <a:pPr algn="ctr"/>
            <a:r>
              <a:rPr lang="en-US" sz="3200" b="1" dirty="0" err="1">
                <a:solidFill>
                  <a:srgbClr val="1F497D"/>
                </a:solidFill>
                <a:latin typeface="Calibri" pitchFamily="34" charset="0"/>
              </a:rPr>
              <a:t>PAei</a:t>
            </a:r>
            <a:endParaRPr lang="ru-RU" sz="1600" b="1" dirty="0">
              <a:solidFill>
                <a:srgbClr val="1F497D"/>
              </a:solidFill>
              <a:latin typeface="Calibri" pitchFamily="34" charset="0"/>
            </a:endParaRPr>
          </a:p>
        </p:txBody>
      </p:sp>
      <p:sp>
        <p:nvSpPr>
          <p:cNvPr id="16" name="TextBox 14"/>
          <p:cNvSpPr txBox="1">
            <a:spLocks noChangeArrowheads="1"/>
          </p:cNvSpPr>
          <p:nvPr/>
        </p:nvSpPr>
        <p:spPr bwMode="auto">
          <a:xfrm>
            <a:off x="4720965" y="2165895"/>
            <a:ext cx="1292323" cy="586019"/>
          </a:xfrm>
          <a:prstGeom prst="rect">
            <a:avLst/>
          </a:prstGeom>
          <a:noFill/>
          <a:ln w="9525">
            <a:noFill/>
            <a:miter lim="800000"/>
            <a:headEnd/>
            <a:tailEnd/>
          </a:ln>
        </p:spPr>
        <p:txBody>
          <a:bodyPr lIns="80147" tIns="40074" rIns="80147" bIns="40074">
            <a:spAutoFit/>
          </a:bodyPr>
          <a:lstStyle/>
          <a:p>
            <a:pPr algn="ctr"/>
            <a:r>
              <a:rPr lang="en-US" sz="3200" b="1" dirty="0" err="1">
                <a:solidFill>
                  <a:srgbClr val="1F497D"/>
                </a:solidFill>
                <a:latin typeface="Calibri" pitchFamily="34" charset="0"/>
              </a:rPr>
              <a:t>pAeI</a:t>
            </a:r>
            <a:endParaRPr lang="ru-RU" sz="1600" b="1" dirty="0">
              <a:solidFill>
                <a:srgbClr val="1F497D"/>
              </a:solidFill>
              <a:latin typeface="Calibri" pitchFamily="34" charset="0"/>
            </a:endParaRPr>
          </a:p>
        </p:txBody>
      </p:sp>
      <p:sp>
        <p:nvSpPr>
          <p:cNvPr id="17" name="TextBox 14"/>
          <p:cNvSpPr txBox="1">
            <a:spLocks noChangeArrowheads="1"/>
          </p:cNvSpPr>
          <p:nvPr/>
        </p:nvSpPr>
        <p:spPr bwMode="auto">
          <a:xfrm>
            <a:off x="5644053" y="3059005"/>
            <a:ext cx="1292323" cy="586019"/>
          </a:xfrm>
          <a:prstGeom prst="rect">
            <a:avLst/>
          </a:prstGeom>
          <a:noFill/>
          <a:ln w="9525">
            <a:noFill/>
            <a:miter lim="800000"/>
            <a:headEnd/>
            <a:tailEnd/>
          </a:ln>
        </p:spPr>
        <p:txBody>
          <a:bodyPr lIns="80147" tIns="40074" rIns="80147" bIns="40074">
            <a:spAutoFit/>
          </a:bodyPr>
          <a:lstStyle/>
          <a:p>
            <a:pPr algn="ctr"/>
            <a:r>
              <a:rPr lang="en-US" sz="3200" b="1" dirty="0" err="1">
                <a:solidFill>
                  <a:srgbClr val="1F497D"/>
                </a:solidFill>
                <a:latin typeface="Calibri" pitchFamily="34" charset="0"/>
              </a:rPr>
              <a:t>pA_I</a:t>
            </a:r>
            <a:endParaRPr lang="ru-RU" sz="1600" b="1" dirty="0">
              <a:solidFill>
                <a:srgbClr val="1F497D"/>
              </a:solidFill>
              <a:latin typeface="Calibri" pitchFamily="34" charset="0"/>
            </a:endParaRPr>
          </a:p>
        </p:txBody>
      </p:sp>
      <p:sp>
        <p:nvSpPr>
          <p:cNvPr id="18" name="TextBox 14"/>
          <p:cNvSpPr txBox="1">
            <a:spLocks noChangeArrowheads="1"/>
          </p:cNvSpPr>
          <p:nvPr/>
        </p:nvSpPr>
        <p:spPr bwMode="auto">
          <a:xfrm>
            <a:off x="6444968" y="4190322"/>
            <a:ext cx="1292323" cy="586019"/>
          </a:xfrm>
          <a:prstGeom prst="rect">
            <a:avLst/>
          </a:prstGeom>
          <a:noFill/>
          <a:ln w="9525">
            <a:noFill/>
            <a:miter lim="800000"/>
            <a:headEnd/>
            <a:tailEnd/>
          </a:ln>
        </p:spPr>
        <p:txBody>
          <a:bodyPr lIns="80147" tIns="40074" rIns="80147" bIns="40074">
            <a:spAutoFit/>
          </a:bodyPr>
          <a:lstStyle/>
          <a:p>
            <a:pPr algn="ctr"/>
            <a:r>
              <a:rPr lang="en-US" sz="3200" b="1" dirty="0">
                <a:solidFill>
                  <a:srgbClr val="1F497D"/>
                </a:solidFill>
                <a:latin typeface="Calibri" pitchFamily="34" charset="0"/>
              </a:rPr>
              <a:t>_A_I</a:t>
            </a:r>
            <a:endParaRPr lang="ru-RU" sz="1600" b="1" dirty="0">
              <a:solidFill>
                <a:srgbClr val="1F497D"/>
              </a:solidFill>
              <a:latin typeface="Calibri" pitchFamily="34" charset="0"/>
            </a:endParaRPr>
          </a:p>
        </p:txBody>
      </p:sp>
      <p:sp>
        <p:nvSpPr>
          <p:cNvPr id="19" name="TextBox 14"/>
          <p:cNvSpPr txBox="1">
            <a:spLocks noChangeArrowheads="1"/>
          </p:cNvSpPr>
          <p:nvPr/>
        </p:nvSpPr>
        <p:spPr bwMode="auto">
          <a:xfrm>
            <a:off x="7122352" y="5779915"/>
            <a:ext cx="730325" cy="586019"/>
          </a:xfrm>
          <a:prstGeom prst="rect">
            <a:avLst/>
          </a:prstGeom>
          <a:noFill/>
          <a:ln w="9525">
            <a:noFill/>
            <a:miter lim="800000"/>
            <a:headEnd/>
            <a:tailEnd/>
          </a:ln>
        </p:spPr>
        <p:txBody>
          <a:bodyPr lIns="80147" tIns="40074" rIns="80147" bIns="40074">
            <a:spAutoFit/>
          </a:bodyPr>
          <a:lstStyle/>
          <a:p>
            <a:pPr algn="ctr"/>
            <a:r>
              <a:rPr lang="en-US" sz="3200" b="1" dirty="0">
                <a:solidFill>
                  <a:srgbClr val="1F497D"/>
                </a:solidFill>
                <a:latin typeface="Calibri" pitchFamily="34" charset="0"/>
              </a:rPr>
              <a:t>t</a:t>
            </a:r>
            <a:endParaRPr lang="ru-RU" sz="1600" b="1" dirty="0">
              <a:solidFill>
                <a:srgbClr val="1F497D"/>
              </a:solidFill>
              <a:latin typeface="Calibri" pitchFamily="34" charset="0"/>
            </a:endParaRPr>
          </a:p>
        </p:txBody>
      </p:sp>
      <p:sp>
        <p:nvSpPr>
          <p:cNvPr id="20" name="TextBox 14"/>
          <p:cNvSpPr txBox="1">
            <a:spLocks noChangeArrowheads="1"/>
          </p:cNvSpPr>
          <p:nvPr/>
        </p:nvSpPr>
        <p:spPr bwMode="auto">
          <a:xfrm>
            <a:off x="971600" y="1837609"/>
            <a:ext cx="731683" cy="586019"/>
          </a:xfrm>
          <a:prstGeom prst="rect">
            <a:avLst/>
          </a:prstGeom>
          <a:noFill/>
          <a:ln w="9525">
            <a:noFill/>
            <a:miter lim="800000"/>
            <a:headEnd/>
            <a:tailEnd/>
          </a:ln>
        </p:spPr>
        <p:txBody>
          <a:bodyPr lIns="80147" tIns="40074" rIns="80147" bIns="40074">
            <a:spAutoFit/>
          </a:bodyPr>
          <a:lstStyle/>
          <a:p>
            <a:pPr algn="ctr"/>
            <a:r>
              <a:rPr lang="en-US" sz="3200" b="1" dirty="0">
                <a:solidFill>
                  <a:srgbClr val="1F497D"/>
                </a:solidFill>
                <a:latin typeface="Calibri" pitchFamily="34" charset="0"/>
              </a:rPr>
              <a:t>$</a:t>
            </a:r>
            <a:endParaRPr lang="ru-RU" sz="1600" b="1" dirty="0">
              <a:solidFill>
                <a:srgbClr val="1F497D"/>
              </a:solidFill>
              <a:latin typeface="Calibri" pitchFamily="34" charset="0"/>
            </a:endParaRPr>
          </a:p>
        </p:txBody>
      </p:sp>
      <p:cxnSp>
        <p:nvCxnSpPr>
          <p:cNvPr id="21" name="Straight Arrow Connector 6"/>
          <p:cNvCxnSpPr>
            <a:cxnSpLocks noChangeShapeType="1"/>
          </p:cNvCxnSpPr>
          <p:nvPr/>
        </p:nvCxnSpPr>
        <p:spPr bwMode="auto">
          <a:xfrm flipV="1">
            <a:off x="1614861" y="1752600"/>
            <a:ext cx="0" cy="4048855"/>
          </a:xfrm>
          <a:prstGeom prst="straightConnector1">
            <a:avLst/>
          </a:prstGeom>
          <a:noFill/>
          <a:ln w="31750" algn="ctr">
            <a:solidFill>
              <a:srgbClr val="4F81BD"/>
            </a:solidFill>
            <a:round/>
            <a:headEnd type="oval" w="med" len="med"/>
            <a:tailEnd type="stealth" w="lg" len="lg"/>
          </a:ln>
        </p:spPr>
      </p:cxnSp>
      <p:cxnSp>
        <p:nvCxnSpPr>
          <p:cNvPr id="22" name="Straight Arrow Connector 10"/>
          <p:cNvCxnSpPr>
            <a:cxnSpLocks noChangeShapeType="1"/>
          </p:cNvCxnSpPr>
          <p:nvPr/>
        </p:nvCxnSpPr>
        <p:spPr bwMode="auto">
          <a:xfrm>
            <a:off x="1614861" y="5801455"/>
            <a:ext cx="6157539" cy="0"/>
          </a:xfrm>
          <a:prstGeom prst="straightConnector1">
            <a:avLst/>
          </a:prstGeom>
          <a:noFill/>
          <a:ln w="31750" algn="ctr">
            <a:solidFill>
              <a:srgbClr val="4F81BD"/>
            </a:solidFill>
            <a:round/>
            <a:headEnd type="oval" w="med" len="med"/>
            <a:tailEnd type="stealth" w="lg" len="lg"/>
          </a:ln>
        </p:spPr>
      </p:cxnSp>
    </p:spTree>
    <p:extLst>
      <p:ext uri="{BB962C8B-B14F-4D97-AF65-F5344CB8AC3E}">
        <p14:creationId xmlns:p14="http://schemas.microsoft.com/office/powerpoint/2010/main" val="370327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514350">
              <a:buAutoNum type="arabicPeriod"/>
            </a:pPr>
            <a:r>
              <a:rPr lang="en-US" sz="2200" dirty="0" smtClean="0">
                <a:hlinkClick r:id="rId2"/>
              </a:rPr>
              <a:t>http</a:t>
            </a:r>
            <a:r>
              <a:rPr lang="en-US" sz="2200" dirty="0">
                <a:hlinkClick r:id="rId2"/>
              </a:rPr>
              <a:t>://intjforum.com/</a:t>
            </a:r>
            <a:r>
              <a:rPr lang="en-US" sz="2200" dirty="0" smtClean="0">
                <a:hlinkClick r:id="rId2"/>
              </a:rPr>
              <a:t>index.php</a:t>
            </a:r>
            <a:endParaRPr lang="en-US" sz="2200" dirty="0" smtClean="0"/>
          </a:p>
          <a:p>
            <a:pPr marL="514350" indent="-514350">
              <a:buAutoNum type="arabicPeriod"/>
            </a:pPr>
            <a:r>
              <a:rPr lang="en-US" sz="2200" dirty="0"/>
              <a:t>http://www.16personalities.com/free-personality-</a:t>
            </a:r>
            <a:r>
              <a:rPr lang="en-US" sz="2200" dirty="0" smtClean="0"/>
              <a:t>test </a:t>
            </a:r>
          </a:p>
          <a:p>
            <a:pPr marL="514350" indent="-514350">
              <a:buAutoNum type="arabicPeriod"/>
            </a:pPr>
            <a:r>
              <a:rPr lang="en-US" sz="2200" dirty="0">
                <a:hlinkClick r:id="rId3"/>
              </a:rPr>
              <a:t>http://adizes.me/paei_test</a:t>
            </a:r>
            <a:r>
              <a:rPr lang="en-US" sz="2200" dirty="0" smtClean="0">
                <a:hlinkClick r:id="rId3"/>
              </a:rPr>
              <a:t>/</a:t>
            </a:r>
            <a:endParaRPr lang="en-US" sz="2200" dirty="0" smtClean="0"/>
          </a:p>
          <a:p>
            <a:pPr marL="514350" indent="-514350">
              <a:buAutoNum type="arabicPeriod"/>
            </a:pPr>
            <a:r>
              <a:rPr lang="en-US" sz="2200" dirty="0">
                <a:hlinkClick r:id="rId4"/>
              </a:rPr>
              <a:t>http://paei.vistage.com.my/app/webroot/files/PAEI%</a:t>
            </a:r>
            <a:r>
              <a:rPr lang="en-US" sz="2200" dirty="0" smtClean="0">
                <a:hlinkClick r:id="rId4"/>
              </a:rPr>
              <a:t>20Explanatory.pdf</a:t>
            </a:r>
            <a:endParaRPr lang="en-US" sz="2200" dirty="0" smtClean="0"/>
          </a:p>
          <a:p>
            <a:pPr marL="514350" indent="-514350">
              <a:buAutoNum type="arabicPeriod"/>
            </a:pPr>
            <a:r>
              <a:rPr lang="en-US" sz="2200" dirty="0"/>
              <a:t>http://</a:t>
            </a:r>
            <a:r>
              <a:rPr lang="en-US" sz="2200" dirty="0" err="1"/>
              <a:t>www.adizes.com</a:t>
            </a:r>
            <a:endParaRPr lang="en-US" sz="2200" dirty="0"/>
          </a:p>
        </p:txBody>
      </p:sp>
      <p:sp>
        <p:nvSpPr>
          <p:cNvPr id="3" name="Title 2"/>
          <p:cNvSpPr>
            <a:spLocks noGrp="1"/>
          </p:cNvSpPr>
          <p:nvPr>
            <p:ph type="title"/>
          </p:nvPr>
        </p:nvSpPr>
        <p:spPr/>
        <p:txBody>
          <a:bodyPr/>
          <a:lstStyle/>
          <a:p>
            <a:r>
              <a:rPr lang="en-US" dirty="0" smtClean="0"/>
              <a:t>Useful Links</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24</a:t>
            </a:fld>
            <a:endParaRPr lang="uk-UA" dirty="0"/>
          </a:p>
        </p:txBody>
      </p:sp>
      <p:sp>
        <p:nvSpPr>
          <p:cNvPr id="5" name="Footer Placeholder 4"/>
          <p:cNvSpPr>
            <a:spLocks noGrp="1"/>
          </p:cNvSpPr>
          <p:nvPr>
            <p:ph type="ftr" sz="quarter" idx="3"/>
          </p:nvPr>
        </p:nvSpPr>
        <p:spPr>
          <a:xfrm>
            <a:off x="2057400" y="6340475"/>
            <a:ext cx="4343400" cy="365125"/>
          </a:xfrm>
        </p:spPr>
        <p:txBody>
          <a:bodyPr/>
          <a:lstStyle/>
          <a:p>
            <a:r>
              <a:rPr lang="en-US" dirty="0"/>
              <a:t>How to manage your </a:t>
            </a:r>
            <a:r>
              <a:rPr lang="en-US" dirty="0" smtClean="0"/>
              <a:t>leader – Sergiy Zabigaylo - 2014</a:t>
            </a:r>
            <a:endParaRPr lang="uk-UA" dirty="0"/>
          </a:p>
        </p:txBody>
      </p:sp>
    </p:spTree>
    <p:extLst>
      <p:ext uri="{BB962C8B-B14F-4D97-AF65-F5344CB8AC3E}">
        <p14:creationId xmlns:p14="http://schemas.microsoft.com/office/powerpoint/2010/main" val="4527731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143000"/>
            <a:ext cx="4495800" cy="1447800"/>
          </a:xfrm>
        </p:spPr>
        <p:txBody>
          <a:bodyPr/>
          <a:lstStyle/>
          <a:p>
            <a:r>
              <a:rPr lang="en-US" dirty="0" smtClean="0"/>
              <a:t>Thank You!</a:t>
            </a:r>
            <a:endParaRPr lang="en-US" dirty="0"/>
          </a:p>
        </p:txBody>
      </p:sp>
      <p:sp>
        <p:nvSpPr>
          <p:cNvPr id="7" name="Subtitle 6"/>
          <p:cNvSpPr>
            <a:spLocks noGrp="1"/>
          </p:cNvSpPr>
          <p:nvPr>
            <p:ph type="subTitle" idx="1"/>
          </p:nvPr>
        </p:nvSpPr>
        <p:spPr>
          <a:xfrm>
            <a:off x="304800" y="2819400"/>
            <a:ext cx="4191000" cy="762000"/>
          </a:xfrm>
        </p:spPr>
        <p:txBody>
          <a:bodyPr>
            <a:normAutofit fontScale="62500" lnSpcReduction="20000"/>
          </a:bodyPr>
          <a:lstStyle/>
          <a:p>
            <a:pPr>
              <a:buNone/>
            </a:pPr>
            <a:r>
              <a:rPr lang="en-US" dirty="0" smtClean="0"/>
              <a:t>Sergii Zabigaylo </a:t>
            </a:r>
            <a:endParaRPr lang="en-US" dirty="0"/>
          </a:p>
          <a:p>
            <a:pPr>
              <a:buNone/>
            </a:pPr>
            <a:r>
              <a:rPr lang="en-US" dirty="0" smtClean="0"/>
              <a:t>HealthCare-B Program </a:t>
            </a:r>
            <a:r>
              <a:rPr lang="en-US" dirty="0"/>
              <a:t>Manager at SoftServe</a:t>
            </a:r>
            <a:r>
              <a:rPr lang="en-US" dirty="0" smtClean="0"/>
              <a:t>.</a:t>
            </a:r>
            <a:endParaRPr lang="en-US" dirty="0"/>
          </a:p>
        </p:txBody>
      </p:sp>
      <p:sp>
        <p:nvSpPr>
          <p:cNvPr id="10" name="Subtitle 6"/>
          <p:cNvSpPr txBox="1">
            <a:spLocks/>
          </p:cNvSpPr>
          <p:nvPr/>
        </p:nvSpPr>
        <p:spPr>
          <a:xfrm>
            <a:off x="304800" y="3429000"/>
            <a:ext cx="3877408" cy="762000"/>
          </a:xfrm>
          <a:prstGeom prst="rect">
            <a:avLst/>
          </a:prstGeom>
        </p:spPr>
        <p:txBody>
          <a:bodyPr vert="horz" lIns="91440" tIns="45720" rIns="91440" bIns="45720" rtlCol="0">
            <a:normAutofit fontScale="47500" lnSpcReduction="20000"/>
          </a:bodyPr>
          <a:lstStyle>
            <a:lvl1pPr marL="0" indent="0" algn="l" defTabSz="914400" rtl="0" eaLnBrk="1" latinLnBrk="0" hangingPunct="1">
              <a:spcBef>
                <a:spcPct val="20000"/>
              </a:spcBef>
              <a:buClr>
                <a:srgbClr val="017EB8"/>
              </a:buClr>
              <a:buFont typeface="Wingdings" panose="05000000000000000000" pitchFamily="2" charset="2"/>
              <a:buChar char="§"/>
              <a:defRPr lang="en-US" sz="2400" kern="1200" dirty="0">
                <a:solidFill>
                  <a:srgbClr val="75BEE9"/>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dirty="0" smtClean="0">
                <a:solidFill>
                  <a:srgbClr val="017EB8"/>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dirty="0" smtClean="0"/>
              <a:t>Email: </a:t>
            </a:r>
            <a:r>
              <a:rPr lang="en-US" dirty="0" err="1" smtClean="0"/>
              <a:t>sergiy.zabigaylo@gmail.com</a:t>
            </a:r>
            <a:endParaRPr lang="en-US" dirty="0"/>
          </a:p>
          <a:p>
            <a:pPr>
              <a:buNone/>
            </a:pPr>
            <a:r>
              <a:rPr lang="en-US" dirty="0" smtClean="0"/>
              <a:t>Skype: </a:t>
            </a:r>
            <a:r>
              <a:rPr lang="en-US" dirty="0" err="1" smtClean="0"/>
              <a:t>serge.zab</a:t>
            </a:r>
            <a:endParaRPr lang="en-US" dirty="0" smtClean="0"/>
          </a:p>
          <a:p>
            <a:pPr>
              <a:buNone/>
            </a:pPr>
            <a:r>
              <a:rPr lang="en-US" dirty="0" err="1" smtClean="0"/>
              <a:t>Linkedin</a:t>
            </a:r>
            <a:r>
              <a:rPr lang="en-US" dirty="0" smtClean="0"/>
              <a:t>: </a:t>
            </a:r>
            <a:r>
              <a:rPr lang="en-US" dirty="0"/>
              <a:t>ua.linkedin.com/in/sergezab/</a:t>
            </a:r>
            <a:endParaRPr lang="en-US" dirty="0" smtClean="0"/>
          </a:p>
          <a:p>
            <a:pPr>
              <a:buNone/>
            </a:pPr>
            <a:r>
              <a:rPr lang="en-US" dirty="0"/>
              <a:t>Facebook: https://</a:t>
            </a:r>
            <a:r>
              <a:rPr lang="en-US" dirty="0" err="1"/>
              <a:t>www.facebook.com</a:t>
            </a:r>
            <a:r>
              <a:rPr lang="en-US" dirty="0"/>
              <a:t>/</a:t>
            </a:r>
            <a:r>
              <a:rPr lang="en-US" dirty="0" err="1"/>
              <a:t>serge.zab</a:t>
            </a:r>
            <a:endParaRPr lang="en-US" dirty="0" smtClean="0"/>
          </a:p>
          <a:p>
            <a:endParaRPr lang="en-US" dirty="0"/>
          </a:p>
        </p:txBody>
      </p:sp>
      <p:pic>
        <p:nvPicPr>
          <p:cNvPr id="5" name="Picture Placeholder 4" descr="sergiy.zabigaylo.photo.jpg"/>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250" r="16250"/>
          <a:stretch>
            <a:fillRect/>
          </a:stretch>
        </p:blipFill>
        <p:spPr/>
      </p:pic>
    </p:spTree>
    <p:extLst>
      <p:ext uri="{BB962C8B-B14F-4D97-AF65-F5344CB8AC3E}">
        <p14:creationId xmlns:p14="http://schemas.microsoft.com/office/powerpoint/2010/main" val="35580013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295400" y="2590800"/>
            <a:ext cx="6477000" cy="1447800"/>
          </a:xfrm>
        </p:spPr>
        <p:txBody>
          <a:bodyPr/>
          <a:lstStyle/>
          <a:p>
            <a:pPr algn="ctr"/>
            <a:r>
              <a:rPr lang="en-US" dirty="0" smtClean="0"/>
              <a:t>Thank You</a:t>
            </a:r>
            <a:endParaRPr lang="en-US" dirty="0"/>
          </a:p>
        </p:txBody>
      </p:sp>
      <p:sp>
        <p:nvSpPr>
          <p:cNvPr id="4" name="Slide Number Placeholder 3"/>
          <p:cNvSpPr>
            <a:spLocks noGrp="1"/>
          </p:cNvSpPr>
          <p:nvPr>
            <p:ph type="sldNum" sz="quarter" idx="4294967295"/>
          </p:nvPr>
        </p:nvSpPr>
        <p:spPr>
          <a:xfrm>
            <a:off x="7010400" y="6324600"/>
            <a:ext cx="2133600" cy="365125"/>
          </a:xfrm>
        </p:spPr>
        <p:txBody>
          <a:bodyPr/>
          <a:lstStyle/>
          <a:p>
            <a:fld id="{AD53D713-3284-4C71-8174-D6528838EBFD}" type="slidenum">
              <a:rPr lang="uk-UA" smtClean="0"/>
              <a:pPr/>
              <a:t>26</a:t>
            </a:fld>
            <a:endParaRPr lang="uk-UA" dirty="0"/>
          </a:p>
        </p:txBody>
      </p:sp>
    </p:spTree>
    <p:extLst>
      <p:ext uri="{BB962C8B-B14F-4D97-AF65-F5344CB8AC3E}">
        <p14:creationId xmlns:p14="http://schemas.microsoft.com/office/powerpoint/2010/main" val="2327478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18ixivo6hip6cjpg.jpg"/>
          <p:cNvPicPr>
            <a:picLocks noGrp="1" noChangeAspect="1"/>
          </p:cNvPicPr>
          <p:nvPr>
            <p:ph idx="1"/>
          </p:nvPr>
        </p:nvPicPr>
        <p:blipFill>
          <a:blip r:embed="rId3">
            <a:extLst>
              <a:ext uri="{28A0092B-C50C-407E-A947-70E740481C1C}">
                <a14:useLocalDpi xmlns:a14="http://schemas.microsoft.com/office/drawing/2010/main" val="0"/>
              </a:ext>
            </a:extLst>
          </a:blip>
          <a:srcRect l="-1176" r="-1176"/>
          <a:stretch>
            <a:fillRect/>
          </a:stretch>
        </p:blipFill>
        <p:spPr>
          <a:xfrm>
            <a:off x="381000" y="1371600"/>
            <a:ext cx="8229600" cy="4525963"/>
          </a:xfrm>
        </p:spPr>
      </p:pic>
      <p:sp>
        <p:nvSpPr>
          <p:cNvPr id="4" name="Slide Number Placeholder 3"/>
          <p:cNvSpPr>
            <a:spLocks noGrp="1"/>
          </p:cNvSpPr>
          <p:nvPr>
            <p:ph type="sldNum" sz="quarter" idx="4"/>
          </p:nvPr>
        </p:nvSpPr>
        <p:spPr/>
        <p:txBody>
          <a:bodyPr/>
          <a:lstStyle/>
          <a:p>
            <a:fld id="{AD53D713-3284-4C71-8174-D6528838EBFD}" type="slidenum">
              <a:rPr lang="uk-UA" smtClean="0"/>
              <a:pPr/>
              <a:t>3</a:t>
            </a:fld>
            <a:endParaRPr lang="uk-UA" dirty="0"/>
          </a:p>
        </p:txBody>
      </p:sp>
      <p:sp>
        <p:nvSpPr>
          <p:cNvPr id="5" name="Footer Placeholder 4"/>
          <p:cNvSpPr>
            <a:spLocks noGrp="1"/>
          </p:cNvSpPr>
          <p:nvPr>
            <p:ph type="ftr" sz="quarter" idx="3"/>
          </p:nvPr>
        </p:nvSpPr>
        <p:spPr/>
        <p:txBody>
          <a:bodyPr/>
          <a:lstStyle/>
          <a:p>
            <a:r>
              <a:rPr lang="en-US" dirty="0" smtClean="0"/>
              <a:t>How to manage you Leader</a:t>
            </a:r>
            <a:endParaRPr lang="uk-UA" dirty="0"/>
          </a:p>
        </p:txBody>
      </p:sp>
      <p:sp>
        <p:nvSpPr>
          <p:cNvPr id="8" name="Title 7"/>
          <p:cNvSpPr>
            <a:spLocks noGrp="1"/>
          </p:cNvSpPr>
          <p:nvPr>
            <p:ph type="title"/>
          </p:nvPr>
        </p:nvSpPr>
        <p:spPr>
          <a:xfrm>
            <a:off x="457200" y="12700"/>
            <a:ext cx="7543800" cy="914400"/>
          </a:xfrm>
        </p:spPr>
        <p:txBody>
          <a:bodyPr>
            <a:normAutofit/>
          </a:bodyPr>
          <a:lstStyle/>
          <a:p>
            <a:r>
              <a:rPr lang="en-US" dirty="0" smtClean="0"/>
              <a:t>How to request second monitor?</a:t>
            </a:r>
            <a:endParaRPr lang="en-US" dirty="0"/>
          </a:p>
        </p:txBody>
      </p:sp>
    </p:spTree>
    <p:extLst>
      <p:ext uri="{BB962C8B-B14F-4D97-AF65-F5344CB8AC3E}">
        <p14:creationId xmlns:p14="http://schemas.microsoft.com/office/powerpoint/2010/main" val="23309450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hZpDsPm.jpg"/>
          <p:cNvPicPr>
            <a:picLocks noGrp="1" noChangeAspect="1"/>
          </p:cNvPicPr>
          <p:nvPr>
            <p:ph idx="1"/>
          </p:nvPr>
        </p:nvPicPr>
        <p:blipFill>
          <a:blip r:embed="rId3">
            <a:extLst>
              <a:ext uri="{28A0092B-C50C-407E-A947-70E740481C1C}">
                <a14:useLocalDpi xmlns:a14="http://schemas.microsoft.com/office/drawing/2010/main" val="0"/>
              </a:ext>
            </a:extLst>
          </a:blip>
          <a:srcRect l="24430" r="24430"/>
          <a:stretch>
            <a:fillRect/>
          </a:stretch>
        </p:blipFill>
        <p:spPr/>
      </p:pic>
      <p:sp>
        <p:nvSpPr>
          <p:cNvPr id="4" name="Slide Number Placeholder 3"/>
          <p:cNvSpPr>
            <a:spLocks noGrp="1"/>
          </p:cNvSpPr>
          <p:nvPr>
            <p:ph type="sldNum" sz="quarter" idx="4"/>
          </p:nvPr>
        </p:nvSpPr>
        <p:spPr/>
        <p:txBody>
          <a:bodyPr/>
          <a:lstStyle/>
          <a:p>
            <a:fld id="{AD53D713-3284-4C71-8174-D6528838EBFD}" type="slidenum">
              <a:rPr lang="uk-UA" smtClean="0"/>
              <a:pPr/>
              <a:t>4</a:t>
            </a:fld>
            <a:endParaRPr lang="uk-UA" dirty="0"/>
          </a:p>
        </p:txBody>
      </p:sp>
      <p:sp>
        <p:nvSpPr>
          <p:cNvPr id="5" name="Footer Placeholder 4"/>
          <p:cNvSpPr>
            <a:spLocks noGrp="1"/>
          </p:cNvSpPr>
          <p:nvPr>
            <p:ph type="ftr" sz="quarter" idx="3"/>
          </p:nvPr>
        </p:nvSpPr>
        <p:spPr/>
        <p:txBody>
          <a:bodyPr/>
          <a:lstStyle/>
          <a:p>
            <a:r>
              <a:rPr lang="en-US" dirty="0" smtClean="0"/>
              <a:t>How to manage you Leader</a:t>
            </a:r>
            <a:endParaRPr lang="uk-UA" dirty="0"/>
          </a:p>
        </p:txBody>
      </p:sp>
      <p:sp>
        <p:nvSpPr>
          <p:cNvPr id="8" name="Title 7"/>
          <p:cNvSpPr>
            <a:spLocks noGrp="1"/>
          </p:cNvSpPr>
          <p:nvPr>
            <p:ph type="title"/>
          </p:nvPr>
        </p:nvSpPr>
        <p:spPr>
          <a:xfrm>
            <a:off x="457200" y="12700"/>
            <a:ext cx="8458200" cy="914400"/>
          </a:xfrm>
        </p:spPr>
        <p:txBody>
          <a:bodyPr>
            <a:normAutofit/>
          </a:bodyPr>
          <a:lstStyle/>
          <a:p>
            <a:r>
              <a:rPr lang="en-US" sz="3000" dirty="0"/>
              <a:t>Do Developers Really Need a Second Monitor?</a:t>
            </a:r>
          </a:p>
        </p:txBody>
      </p:sp>
    </p:spTree>
    <p:extLst>
      <p:ext uri="{BB962C8B-B14F-4D97-AF65-F5344CB8AC3E}">
        <p14:creationId xmlns:p14="http://schemas.microsoft.com/office/powerpoint/2010/main" val="20508725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HJ0QMju.jpg"/>
          <p:cNvPicPr>
            <a:picLocks noGrp="1" noChangeAspect="1"/>
          </p:cNvPicPr>
          <p:nvPr>
            <p:ph idx="1"/>
          </p:nvPr>
        </p:nvPicPr>
        <p:blipFill>
          <a:blip r:embed="rId3">
            <a:extLst>
              <a:ext uri="{28A0092B-C50C-407E-A947-70E740481C1C}">
                <a14:useLocalDpi xmlns:a14="http://schemas.microsoft.com/office/drawing/2010/main" val="0"/>
              </a:ext>
            </a:extLst>
          </a:blip>
          <a:srcRect t="12913" b="12913"/>
          <a:stretch>
            <a:fillRect/>
          </a:stretch>
        </p:blipFill>
        <p:spPr/>
      </p:pic>
      <p:sp>
        <p:nvSpPr>
          <p:cNvPr id="4" name="Slide Number Placeholder 3"/>
          <p:cNvSpPr>
            <a:spLocks noGrp="1"/>
          </p:cNvSpPr>
          <p:nvPr>
            <p:ph type="sldNum" sz="quarter" idx="4"/>
          </p:nvPr>
        </p:nvSpPr>
        <p:spPr/>
        <p:txBody>
          <a:bodyPr/>
          <a:lstStyle/>
          <a:p>
            <a:fld id="{AD53D713-3284-4C71-8174-D6528838EBFD}" type="slidenum">
              <a:rPr lang="uk-UA" smtClean="0"/>
              <a:pPr/>
              <a:t>5</a:t>
            </a:fld>
            <a:endParaRPr lang="uk-UA" dirty="0"/>
          </a:p>
        </p:txBody>
      </p:sp>
      <p:sp>
        <p:nvSpPr>
          <p:cNvPr id="5" name="Footer Placeholder 4"/>
          <p:cNvSpPr>
            <a:spLocks noGrp="1"/>
          </p:cNvSpPr>
          <p:nvPr>
            <p:ph type="ftr" sz="quarter" idx="3"/>
          </p:nvPr>
        </p:nvSpPr>
        <p:spPr/>
        <p:txBody>
          <a:bodyPr/>
          <a:lstStyle/>
          <a:p>
            <a:r>
              <a:rPr lang="en-US" dirty="0" smtClean="0"/>
              <a:t>How to manage you Leader</a:t>
            </a:r>
            <a:endParaRPr lang="uk-UA" dirty="0"/>
          </a:p>
        </p:txBody>
      </p:sp>
      <p:sp>
        <p:nvSpPr>
          <p:cNvPr id="8" name="Title 7"/>
          <p:cNvSpPr>
            <a:spLocks noGrp="1"/>
          </p:cNvSpPr>
          <p:nvPr>
            <p:ph type="title"/>
          </p:nvPr>
        </p:nvSpPr>
        <p:spPr>
          <a:xfrm>
            <a:off x="457200" y="12700"/>
            <a:ext cx="8382000" cy="914400"/>
          </a:xfrm>
        </p:spPr>
        <p:txBody>
          <a:bodyPr>
            <a:noAutofit/>
          </a:bodyPr>
          <a:lstStyle/>
          <a:p>
            <a:r>
              <a:rPr lang="en-US" sz="3000" dirty="0"/>
              <a:t>Do Developers Really Need a Second Monitor?</a:t>
            </a:r>
          </a:p>
        </p:txBody>
      </p:sp>
    </p:spTree>
    <p:extLst>
      <p:ext uri="{BB962C8B-B14F-4D97-AF65-F5344CB8AC3E}">
        <p14:creationId xmlns:p14="http://schemas.microsoft.com/office/powerpoint/2010/main" val="2136072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Content Placeholder 6" descr="[wallcoo.com]_3200x1200_DualScreen_Game_Wallpaper_0aeeb8f_o.jpg"/>
          <p:cNvPicPr>
            <a:picLocks noGrp="1" noChangeAspect="1"/>
          </p:cNvPicPr>
          <p:nvPr>
            <p:ph idx="1"/>
          </p:nvPr>
        </p:nvPicPr>
        <p:blipFill>
          <a:blip r:embed="rId3">
            <a:extLst>
              <a:ext uri="{28A0092B-C50C-407E-A947-70E740481C1C}">
                <a14:useLocalDpi xmlns:a14="http://schemas.microsoft.com/office/drawing/2010/main" val="0"/>
              </a:ext>
            </a:extLst>
          </a:blip>
          <a:srcRect l="15842" r="15842"/>
          <a:stretch>
            <a:fillRect/>
          </a:stretch>
        </p:blipFill>
        <p:spPr/>
      </p:pic>
      <p:sp>
        <p:nvSpPr>
          <p:cNvPr id="4" name="Slide Number Placeholder 3"/>
          <p:cNvSpPr>
            <a:spLocks noGrp="1"/>
          </p:cNvSpPr>
          <p:nvPr>
            <p:ph type="sldNum" sz="quarter" idx="4"/>
          </p:nvPr>
        </p:nvSpPr>
        <p:spPr/>
        <p:txBody>
          <a:bodyPr/>
          <a:lstStyle/>
          <a:p>
            <a:fld id="{AD53D713-3284-4C71-8174-D6528838EBFD}" type="slidenum">
              <a:rPr lang="uk-UA" smtClean="0"/>
              <a:pPr/>
              <a:t>6</a:t>
            </a:fld>
            <a:endParaRPr lang="uk-UA" dirty="0"/>
          </a:p>
        </p:txBody>
      </p:sp>
      <p:sp>
        <p:nvSpPr>
          <p:cNvPr id="5" name="Footer Placeholder 4"/>
          <p:cNvSpPr>
            <a:spLocks noGrp="1"/>
          </p:cNvSpPr>
          <p:nvPr>
            <p:ph type="ftr" sz="quarter" idx="3"/>
          </p:nvPr>
        </p:nvSpPr>
        <p:spPr/>
        <p:txBody>
          <a:bodyPr/>
          <a:lstStyle/>
          <a:p>
            <a:r>
              <a:rPr lang="en-US" dirty="0" smtClean="0"/>
              <a:t>How to manage you Leader</a:t>
            </a:r>
            <a:endParaRPr lang="uk-UA" dirty="0"/>
          </a:p>
        </p:txBody>
      </p:sp>
      <p:sp>
        <p:nvSpPr>
          <p:cNvPr id="8" name="Title 7"/>
          <p:cNvSpPr>
            <a:spLocks noGrp="1"/>
          </p:cNvSpPr>
          <p:nvPr>
            <p:ph type="title"/>
          </p:nvPr>
        </p:nvSpPr>
        <p:spPr>
          <a:xfrm>
            <a:off x="457200" y="12700"/>
            <a:ext cx="7543800" cy="914400"/>
          </a:xfrm>
        </p:spPr>
        <p:txBody>
          <a:bodyPr>
            <a:normAutofit/>
          </a:bodyPr>
          <a:lstStyle/>
          <a:p>
            <a:r>
              <a:rPr lang="en-US" dirty="0" smtClean="0"/>
              <a:t>How to request second monitor?</a:t>
            </a:r>
            <a:endParaRPr lang="en-US" dirty="0"/>
          </a:p>
        </p:txBody>
      </p:sp>
    </p:spTree>
    <p:extLst>
      <p:ext uri="{BB962C8B-B14F-4D97-AF65-F5344CB8AC3E}">
        <p14:creationId xmlns:p14="http://schemas.microsoft.com/office/powerpoint/2010/main" val="173386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3968606008_4761711a39.jpg"/>
          <p:cNvPicPr>
            <a:picLocks noGrp="1" noChangeAspect="1"/>
          </p:cNvPicPr>
          <p:nvPr>
            <p:ph idx="1"/>
          </p:nvPr>
        </p:nvPicPr>
        <p:blipFill>
          <a:blip r:embed="rId3">
            <a:extLst>
              <a:ext uri="{28A0092B-C50C-407E-A947-70E740481C1C}">
                <a14:useLocalDpi xmlns:a14="http://schemas.microsoft.com/office/drawing/2010/main" val="0"/>
              </a:ext>
            </a:extLst>
          </a:blip>
          <a:srcRect t="8587" b="8587"/>
          <a:stretch>
            <a:fillRect/>
          </a:stretch>
        </p:blipFill>
        <p:spPr/>
      </p:pic>
      <p:sp>
        <p:nvSpPr>
          <p:cNvPr id="4" name="Slide Number Placeholder 3"/>
          <p:cNvSpPr>
            <a:spLocks noGrp="1"/>
          </p:cNvSpPr>
          <p:nvPr>
            <p:ph type="sldNum" sz="quarter" idx="4"/>
          </p:nvPr>
        </p:nvSpPr>
        <p:spPr/>
        <p:txBody>
          <a:bodyPr/>
          <a:lstStyle/>
          <a:p>
            <a:fld id="{AD53D713-3284-4C71-8174-D6528838EBFD}" type="slidenum">
              <a:rPr lang="uk-UA" smtClean="0"/>
              <a:pPr/>
              <a:t>7</a:t>
            </a:fld>
            <a:endParaRPr lang="uk-UA" dirty="0"/>
          </a:p>
        </p:txBody>
      </p:sp>
      <p:sp>
        <p:nvSpPr>
          <p:cNvPr id="5" name="Footer Placeholder 4"/>
          <p:cNvSpPr>
            <a:spLocks noGrp="1"/>
          </p:cNvSpPr>
          <p:nvPr>
            <p:ph type="ftr" sz="quarter" idx="3"/>
          </p:nvPr>
        </p:nvSpPr>
        <p:spPr/>
        <p:txBody>
          <a:bodyPr/>
          <a:lstStyle/>
          <a:p>
            <a:r>
              <a:rPr lang="en-US" dirty="0" smtClean="0"/>
              <a:t>How to manage you Leader</a:t>
            </a:r>
            <a:endParaRPr lang="uk-UA" dirty="0"/>
          </a:p>
        </p:txBody>
      </p:sp>
      <p:sp>
        <p:nvSpPr>
          <p:cNvPr id="8" name="Title 7"/>
          <p:cNvSpPr>
            <a:spLocks noGrp="1"/>
          </p:cNvSpPr>
          <p:nvPr>
            <p:ph type="title"/>
          </p:nvPr>
        </p:nvSpPr>
        <p:spPr>
          <a:xfrm>
            <a:off x="457200" y="12700"/>
            <a:ext cx="7543800" cy="914400"/>
          </a:xfrm>
        </p:spPr>
        <p:txBody>
          <a:bodyPr>
            <a:normAutofit/>
          </a:bodyPr>
          <a:lstStyle/>
          <a:p>
            <a:r>
              <a:rPr lang="en-US" dirty="0" smtClean="0"/>
              <a:t>Yes!</a:t>
            </a:r>
            <a:endParaRPr lang="en-US" dirty="0"/>
          </a:p>
        </p:txBody>
      </p:sp>
      <p:sp>
        <p:nvSpPr>
          <p:cNvPr id="2" name="Rectangle 1"/>
          <p:cNvSpPr/>
          <p:nvPr/>
        </p:nvSpPr>
        <p:spPr>
          <a:xfrm>
            <a:off x="533400" y="1078468"/>
            <a:ext cx="8229600" cy="369332"/>
          </a:xfrm>
          <a:prstGeom prst="rect">
            <a:avLst/>
          </a:prstGeom>
        </p:spPr>
        <p:txBody>
          <a:bodyPr wrap="square">
            <a:spAutoFit/>
          </a:bodyPr>
          <a:lstStyle/>
          <a:p>
            <a:r>
              <a:rPr lang="en-US" dirty="0"/>
              <a:t>A second monitor can help you gain up to </a:t>
            </a:r>
            <a:r>
              <a:rPr lang="en-US" i="1" dirty="0"/>
              <a:t>50%</a:t>
            </a:r>
            <a:r>
              <a:rPr lang="en-US" dirty="0"/>
              <a:t> in </a:t>
            </a:r>
            <a:r>
              <a:rPr lang="en-US" dirty="0" smtClean="0"/>
              <a:t>productivity!!!</a:t>
            </a:r>
            <a:endParaRPr lang="en-US" dirty="0"/>
          </a:p>
        </p:txBody>
      </p:sp>
    </p:spTree>
    <p:extLst>
      <p:ext uri="{BB962C8B-B14F-4D97-AF65-F5344CB8AC3E}">
        <p14:creationId xmlns:p14="http://schemas.microsoft.com/office/powerpoint/2010/main" val="348805516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paei-management-roles-adizes.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6347" b="4800"/>
          <a:stretch/>
        </p:blipFill>
        <p:spPr>
          <a:xfrm>
            <a:off x="457200" y="1295400"/>
            <a:ext cx="8229600" cy="4737100"/>
          </a:xfrm>
        </p:spPr>
      </p:pic>
      <p:sp>
        <p:nvSpPr>
          <p:cNvPr id="4" name="Slide Number Placeholder 3"/>
          <p:cNvSpPr>
            <a:spLocks noGrp="1"/>
          </p:cNvSpPr>
          <p:nvPr>
            <p:ph type="sldNum" sz="quarter" idx="4"/>
          </p:nvPr>
        </p:nvSpPr>
        <p:spPr/>
        <p:txBody>
          <a:bodyPr/>
          <a:lstStyle/>
          <a:p>
            <a:fld id="{AD53D713-3284-4C71-8174-D6528838EBFD}" type="slidenum">
              <a:rPr lang="uk-UA" smtClean="0"/>
              <a:pPr/>
              <a:t>8</a:t>
            </a:fld>
            <a:endParaRPr lang="uk-UA" dirty="0"/>
          </a:p>
        </p:txBody>
      </p:sp>
      <p:sp>
        <p:nvSpPr>
          <p:cNvPr id="5" name="Footer Placeholder 4"/>
          <p:cNvSpPr>
            <a:spLocks noGrp="1"/>
          </p:cNvSpPr>
          <p:nvPr>
            <p:ph type="ftr" sz="quarter" idx="3"/>
          </p:nvPr>
        </p:nvSpPr>
        <p:spPr/>
        <p:txBody>
          <a:bodyPr/>
          <a:lstStyle/>
          <a:p>
            <a:r>
              <a:rPr lang="en-US" dirty="0" smtClean="0"/>
              <a:t>2014 Global Marketing Plans &amp; Goals</a:t>
            </a:r>
            <a:endParaRPr lang="uk-UA" dirty="0"/>
          </a:p>
        </p:txBody>
      </p:sp>
      <p:sp>
        <p:nvSpPr>
          <p:cNvPr id="8" name="Title 7"/>
          <p:cNvSpPr>
            <a:spLocks noGrp="1"/>
          </p:cNvSpPr>
          <p:nvPr>
            <p:ph type="title"/>
          </p:nvPr>
        </p:nvSpPr>
        <p:spPr>
          <a:xfrm>
            <a:off x="457200" y="12700"/>
            <a:ext cx="7543800" cy="914400"/>
          </a:xfrm>
        </p:spPr>
        <p:txBody>
          <a:bodyPr>
            <a:normAutofit/>
          </a:bodyPr>
          <a:lstStyle/>
          <a:p>
            <a:r>
              <a:rPr lang="en-US" dirty="0" smtClean="0"/>
              <a:t>PAEI Management Roles (Adizes)</a:t>
            </a:r>
            <a:endParaRPr lang="en-US" dirty="0"/>
          </a:p>
        </p:txBody>
      </p:sp>
    </p:spTree>
    <p:extLst>
      <p:ext uri="{BB962C8B-B14F-4D97-AF65-F5344CB8AC3E}">
        <p14:creationId xmlns:p14="http://schemas.microsoft.com/office/powerpoint/2010/main" val="26908713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371600"/>
            <a:ext cx="9144000" cy="548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5" name="Picture 2"/>
          <p:cNvSpPr>
            <a:spLocks noChangeAspect="1" noChangeArrowheads="1"/>
          </p:cNvSpPr>
          <p:nvPr/>
        </p:nvSpPr>
        <p:spPr bwMode="auto">
          <a:xfrm>
            <a:off x="1924910" y="2122337"/>
            <a:ext cx="5391919" cy="3265577"/>
          </a:xfrm>
          <a:prstGeom prst="rect">
            <a:avLst/>
          </a:prstGeom>
          <a:noFill/>
          <a:ln w="9525">
            <a:noFill/>
            <a:miter lim="800000"/>
            <a:headEnd/>
            <a:tailEnd/>
          </a:ln>
        </p:spPr>
        <p:txBody>
          <a:bodyPr lIns="80147" tIns="40074" rIns="80147" bIns="40074"/>
          <a:lstStyle/>
          <a:p>
            <a:endParaRPr lang="ru-RU"/>
          </a:p>
        </p:txBody>
      </p:sp>
      <p:sp>
        <p:nvSpPr>
          <p:cNvPr id="19466" name="Picture 3"/>
          <p:cNvSpPr>
            <a:spLocks noChangeAspect="1" noChangeArrowheads="1"/>
          </p:cNvSpPr>
          <p:nvPr/>
        </p:nvSpPr>
        <p:spPr bwMode="auto">
          <a:xfrm>
            <a:off x="1927625" y="2139615"/>
            <a:ext cx="5391919" cy="3248299"/>
          </a:xfrm>
          <a:prstGeom prst="rect">
            <a:avLst/>
          </a:prstGeom>
          <a:noFill/>
          <a:ln w="9525">
            <a:noFill/>
            <a:miter lim="800000"/>
            <a:headEnd/>
            <a:tailEnd/>
          </a:ln>
        </p:spPr>
        <p:txBody>
          <a:bodyPr lIns="80147" tIns="40074" rIns="80147" bIns="40074"/>
          <a:lstStyle/>
          <a:p>
            <a:endParaRPr lang="ru-RU"/>
          </a:p>
        </p:txBody>
      </p:sp>
      <p:sp>
        <p:nvSpPr>
          <p:cNvPr id="14" name="Text Box 14"/>
          <p:cNvSpPr txBox="1">
            <a:spLocks noChangeArrowheads="1"/>
          </p:cNvSpPr>
          <p:nvPr/>
        </p:nvSpPr>
        <p:spPr bwMode="auto">
          <a:xfrm>
            <a:off x="755576" y="459829"/>
            <a:ext cx="7848872" cy="646331"/>
          </a:xfrm>
          <a:prstGeom prst="rect">
            <a:avLst/>
          </a:prstGeom>
          <a:noFill/>
          <a:ln w="9525">
            <a:noFill/>
            <a:miter lim="800000"/>
            <a:headEnd/>
            <a:tailEnd/>
          </a:ln>
          <a:effectLst/>
        </p:spPr>
        <p:txBody>
          <a:bodyPr wrap="square">
            <a:spAutoFit/>
          </a:bodyPr>
          <a:lstStyle/>
          <a:p>
            <a:pPr algn="ctr" defTabSz="957263">
              <a:defRPr/>
            </a:pP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rPr>
              <a:t>Manager </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rPr>
              <a:t>types by </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rPr>
              <a:t>Adizes</a:t>
            </a:r>
            <a:endParaRPr lang="ru-RU"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endParaRPr>
          </a:p>
        </p:txBody>
      </p:sp>
      <p:graphicFrame>
        <p:nvGraphicFramePr>
          <p:cNvPr id="12" name="Таблица 25"/>
          <p:cNvGraphicFramePr>
            <a:graphicFrameLocks noGrp="1"/>
          </p:cNvGraphicFramePr>
          <p:nvPr>
            <p:extLst>
              <p:ext uri="{D42A27DB-BD31-4B8C-83A1-F6EECF244321}">
                <p14:modId xmlns:p14="http://schemas.microsoft.com/office/powerpoint/2010/main" val="284742699"/>
              </p:ext>
            </p:extLst>
          </p:nvPr>
        </p:nvGraphicFramePr>
        <p:xfrm>
          <a:off x="2653878" y="2473531"/>
          <a:ext cx="4934968" cy="3293176"/>
        </p:xfrm>
        <a:graphic>
          <a:graphicData uri="http://schemas.openxmlformats.org/drawingml/2006/table">
            <a:tbl>
              <a:tblPr firstRow="1" bandRow="1"/>
              <a:tblGrid>
                <a:gridCol w="2467484"/>
                <a:gridCol w="2467484"/>
              </a:tblGrid>
              <a:tr h="1646588">
                <a:tc>
                  <a:txBody>
                    <a:bodyPr/>
                    <a:lstStyle>
                      <a:lvl1pPr marL="0" algn="l" defTabSz="914400" rtl="0" eaLnBrk="1" latinLnBrk="0" hangingPunct="1">
                        <a:defRPr sz="1800" kern="1200">
                          <a:solidFill>
                            <a:schemeClr val="tx1"/>
                          </a:solidFill>
                          <a:latin typeface="Gill Sans MT"/>
                        </a:defRPr>
                      </a:lvl1pPr>
                      <a:lvl2pPr marL="457200" algn="l" defTabSz="914400" rtl="0" eaLnBrk="1" latinLnBrk="0" hangingPunct="1">
                        <a:defRPr sz="1800" kern="1200">
                          <a:solidFill>
                            <a:schemeClr val="tx1"/>
                          </a:solidFill>
                          <a:latin typeface="Gill Sans MT"/>
                        </a:defRPr>
                      </a:lvl2pPr>
                      <a:lvl3pPr marL="914400" algn="l" defTabSz="914400" rtl="0" eaLnBrk="1" latinLnBrk="0" hangingPunct="1">
                        <a:defRPr sz="1800" kern="1200">
                          <a:solidFill>
                            <a:schemeClr val="tx1"/>
                          </a:solidFill>
                          <a:latin typeface="Gill Sans MT"/>
                        </a:defRPr>
                      </a:lvl3pPr>
                      <a:lvl4pPr marL="1371600" algn="l" defTabSz="914400" rtl="0" eaLnBrk="1" latinLnBrk="0" hangingPunct="1">
                        <a:defRPr sz="1800" kern="1200">
                          <a:solidFill>
                            <a:schemeClr val="tx1"/>
                          </a:solidFill>
                          <a:latin typeface="Gill Sans MT"/>
                        </a:defRPr>
                      </a:lvl4pPr>
                      <a:lvl5pPr marL="1828800" algn="l" defTabSz="914400" rtl="0" eaLnBrk="1" latinLnBrk="0" hangingPunct="1">
                        <a:defRPr sz="1800" kern="1200">
                          <a:solidFill>
                            <a:schemeClr val="tx1"/>
                          </a:solidFill>
                          <a:latin typeface="Gill Sans MT"/>
                        </a:defRPr>
                      </a:lvl5pPr>
                      <a:lvl6pPr marL="2286000" algn="l" defTabSz="914400" rtl="0" eaLnBrk="1" latinLnBrk="0" hangingPunct="1">
                        <a:defRPr sz="1800" kern="1200">
                          <a:solidFill>
                            <a:schemeClr val="tx1"/>
                          </a:solidFill>
                          <a:latin typeface="Gill Sans MT"/>
                        </a:defRPr>
                      </a:lvl6pPr>
                      <a:lvl7pPr marL="2743200" algn="l" defTabSz="914400" rtl="0" eaLnBrk="1" latinLnBrk="0" hangingPunct="1">
                        <a:defRPr sz="1800" kern="1200">
                          <a:solidFill>
                            <a:schemeClr val="tx1"/>
                          </a:solidFill>
                          <a:latin typeface="Gill Sans MT"/>
                        </a:defRPr>
                      </a:lvl7pPr>
                      <a:lvl8pPr marL="3200400" algn="l" defTabSz="914400" rtl="0" eaLnBrk="1" latinLnBrk="0" hangingPunct="1">
                        <a:defRPr sz="1800" kern="1200">
                          <a:solidFill>
                            <a:schemeClr val="tx1"/>
                          </a:solidFill>
                          <a:latin typeface="Gill Sans MT"/>
                        </a:defRPr>
                      </a:lvl8pPr>
                      <a:lvl9pPr marL="3657600" algn="l" defTabSz="914400" rtl="0" eaLnBrk="1" latinLnBrk="0" hangingPunct="1">
                        <a:defRPr sz="1800" kern="1200">
                          <a:solidFill>
                            <a:schemeClr val="tx1"/>
                          </a:solidFill>
                          <a:latin typeface="Gill Sans MT"/>
                        </a:defRPr>
                      </a:lvl9pPr>
                    </a:lstStyle>
                    <a:p>
                      <a:endParaRPr lang="ru-RU" sz="1600" dirty="0"/>
                    </a:p>
                  </a:txBody>
                  <a:tcPr marL="78190" marR="78190" marT="41468" marB="41468">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Gill Sans MT"/>
                        </a:defRPr>
                      </a:lvl1pPr>
                      <a:lvl2pPr marL="457200" algn="l" defTabSz="914400" rtl="0" eaLnBrk="1" latinLnBrk="0" hangingPunct="1">
                        <a:defRPr sz="1800" kern="1200">
                          <a:solidFill>
                            <a:schemeClr val="tx1"/>
                          </a:solidFill>
                          <a:latin typeface="Gill Sans MT"/>
                        </a:defRPr>
                      </a:lvl2pPr>
                      <a:lvl3pPr marL="914400" algn="l" defTabSz="914400" rtl="0" eaLnBrk="1" latinLnBrk="0" hangingPunct="1">
                        <a:defRPr sz="1800" kern="1200">
                          <a:solidFill>
                            <a:schemeClr val="tx1"/>
                          </a:solidFill>
                          <a:latin typeface="Gill Sans MT"/>
                        </a:defRPr>
                      </a:lvl3pPr>
                      <a:lvl4pPr marL="1371600" algn="l" defTabSz="914400" rtl="0" eaLnBrk="1" latinLnBrk="0" hangingPunct="1">
                        <a:defRPr sz="1800" kern="1200">
                          <a:solidFill>
                            <a:schemeClr val="tx1"/>
                          </a:solidFill>
                          <a:latin typeface="Gill Sans MT"/>
                        </a:defRPr>
                      </a:lvl4pPr>
                      <a:lvl5pPr marL="1828800" algn="l" defTabSz="914400" rtl="0" eaLnBrk="1" latinLnBrk="0" hangingPunct="1">
                        <a:defRPr sz="1800" kern="1200">
                          <a:solidFill>
                            <a:schemeClr val="tx1"/>
                          </a:solidFill>
                          <a:latin typeface="Gill Sans MT"/>
                        </a:defRPr>
                      </a:lvl5pPr>
                      <a:lvl6pPr marL="2286000" algn="l" defTabSz="914400" rtl="0" eaLnBrk="1" latinLnBrk="0" hangingPunct="1">
                        <a:defRPr sz="1800" kern="1200">
                          <a:solidFill>
                            <a:schemeClr val="tx1"/>
                          </a:solidFill>
                          <a:latin typeface="Gill Sans MT"/>
                        </a:defRPr>
                      </a:lvl6pPr>
                      <a:lvl7pPr marL="2743200" algn="l" defTabSz="914400" rtl="0" eaLnBrk="1" latinLnBrk="0" hangingPunct="1">
                        <a:defRPr sz="1800" kern="1200">
                          <a:solidFill>
                            <a:schemeClr val="tx1"/>
                          </a:solidFill>
                          <a:latin typeface="Gill Sans MT"/>
                        </a:defRPr>
                      </a:lvl7pPr>
                      <a:lvl8pPr marL="3200400" algn="l" defTabSz="914400" rtl="0" eaLnBrk="1" latinLnBrk="0" hangingPunct="1">
                        <a:defRPr sz="1800" kern="1200">
                          <a:solidFill>
                            <a:schemeClr val="tx1"/>
                          </a:solidFill>
                          <a:latin typeface="Gill Sans MT"/>
                        </a:defRPr>
                      </a:lvl8pPr>
                      <a:lvl9pPr marL="3657600" algn="l" defTabSz="914400" rtl="0" eaLnBrk="1" latinLnBrk="0" hangingPunct="1">
                        <a:defRPr sz="1800" kern="1200">
                          <a:solidFill>
                            <a:schemeClr val="tx1"/>
                          </a:solidFill>
                          <a:latin typeface="Gill Sans MT"/>
                        </a:defRPr>
                      </a:lvl9pPr>
                    </a:lstStyle>
                    <a:p>
                      <a:endParaRPr lang="ru-RU" sz="1600" dirty="0"/>
                    </a:p>
                  </a:txBody>
                  <a:tcPr marL="78190" marR="78190" marT="41468" marB="41468">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6666"/>
                    </a:solidFill>
                  </a:tcPr>
                </a:tc>
              </a:tr>
              <a:tr h="1646588">
                <a:tc>
                  <a:txBody>
                    <a:bodyPr/>
                    <a:lstStyle>
                      <a:lvl1pPr marL="0" algn="l" defTabSz="914400" rtl="0" eaLnBrk="1" latinLnBrk="0" hangingPunct="1">
                        <a:defRPr sz="1800" kern="1200">
                          <a:solidFill>
                            <a:schemeClr val="tx1"/>
                          </a:solidFill>
                          <a:latin typeface="Gill Sans MT"/>
                        </a:defRPr>
                      </a:lvl1pPr>
                      <a:lvl2pPr marL="457200" algn="l" defTabSz="914400" rtl="0" eaLnBrk="1" latinLnBrk="0" hangingPunct="1">
                        <a:defRPr sz="1800" kern="1200">
                          <a:solidFill>
                            <a:schemeClr val="tx1"/>
                          </a:solidFill>
                          <a:latin typeface="Gill Sans MT"/>
                        </a:defRPr>
                      </a:lvl2pPr>
                      <a:lvl3pPr marL="914400" algn="l" defTabSz="914400" rtl="0" eaLnBrk="1" latinLnBrk="0" hangingPunct="1">
                        <a:defRPr sz="1800" kern="1200">
                          <a:solidFill>
                            <a:schemeClr val="tx1"/>
                          </a:solidFill>
                          <a:latin typeface="Gill Sans MT"/>
                        </a:defRPr>
                      </a:lvl3pPr>
                      <a:lvl4pPr marL="1371600" algn="l" defTabSz="914400" rtl="0" eaLnBrk="1" latinLnBrk="0" hangingPunct="1">
                        <a:defRPr sz="1800" kern="1200">
                          <a:solidFill>
                            <a:schemeClr val="tx1"/>
                          </a:solidFill>
                          <a:latin typeface="Gill Sans MT"/>
                        </a:defRPr>
                      </a:lvl4pPr>
                      <a:lvl5pPr marL="1828800" algn="l" defTabSz="914400" rtl="0" eaLnBrk="1" latinLnBrk="0" hangingPunct="1">
                        <a:defRPr sz="1800" kern="1200">
                          <a:solidFill>
                            <a:schemeClr val="tx1"/>
                          </a:solidFill>
                          <a:latin typeface="Gill Sans MT"/>
                        </a:defRPr>
                      </a:lvl5pPr>
                      <a:lvl6pPr marL="2286000" algn="l" defTabSz="914400" rtl="0" eaLnBrk="1" latinLnBrk="0" hangingPunct="1">
                        <a:defRPr sz="1800" kern="1200">
                          <a:solidFill>
                            <a:schemeClr val="tx1"/>
                          </a:solidFill>
                          <a:latin typeface="Gill Sans MT"/>
                        </a:defRPr>
                      </a:lvl6pPr>
                      <a:lvl7pPr marL="2743200" algn="l" defTabSz="914400" rtl="0" eaLnBrk="1" latinLnBrk="0" hangingPunct="1">
                        <a:defRPr sz="1800" kern="1200">
                          <a:solidFill>
                            <a:schemeClr val="tx1"/>
                          </a:solidFill>
                          <a:latin typeface="Gill Sans MT"/>
                        </a:defRPr>
                      </a:lvl7pPr>
                      <a:lvl8pPr marL="3200400" algn="l" defTabSz="914400" rtl="0" eaLnBrk="1" latinLnBrk="0" hangingPunct="1">
                        <a:defRPr sz="1800" kern="1200">
                          <a:solidFill>
                            <a:schemeClr val="tx1"/>
                          </a:solidFill>
                          <a:latin typeface="Gill Sans MT"/>
                        </a:defRPr>
                      </a:lvl8pPr>
                      <a:lvl9pPr marL="3657600" algn="l" defTabSz="914400" rtl="0" eaLnBrk="1" latinLnBrk="0" hangingPunct="1">
                        <a:defRPr sz="1800" kern="1200">
                          <a:solidFill>
                            <a:schemeClr val="tx1"/>
                          </a:solidFill>
                          <a:latin typeface="Gill Sans MT"/>
                        </a:defRPr>
                      </a:lvl9pPr>
                    </a:lstStyle>
                    <a:p>
                      <a:endParaRPr lang="ru-RU" sz="1600" dirty="0"/>
                    </a:p>
                  </a:txBody>
                  <a:tcPr marL="78190" marR="78190" marT="41468" marB="41468">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Gill Sans MT"/>
                        </a:defRPr>
                      </a:lvl1pPr>
                      <a:lvl2pPr marL="457200" algn="l" defTabSz="914400" rtl="0" eaLnBrk="1" latinLnBrk="0" hangingPunct="1">
                        <a:defRPr sz="1800" kern="1200">
                          <a:solidFill>
                            <a:schemeClr val="tx1"/>
                          </a:solidFill>
                          <a:latin typeface="Gill Sans MT"/>
                        </a:defRPr>
                      </a:lvl2pPr>
                      <a:lvl3pPr marL="914400" algn="l" defTabSz="914400" rtl="0" eaLnBrk="1" latinLnBrk="0" hangingPunct="1">
                        <a:defRPr sz="1800" kern="1200">
                          <a:solidFill>
                            <a:schemeClr val="tx1"/>
                          </a:solidFill>
                          <a:latin typeface="Gill Sans MT"/>
                        </a:defRPr>
                      </a:lvl3pPr>
                      <a:lvl4pPr marL="1371600" algn="l" defTabSz="914400" rtl="0" eaLnBrk="1" latinLnBrk="0" hangingPunct="1">
                        <a:defRPr sz="1800" kern="1200">
                          <a:solidFill>
                            <a:schemeClr val="tx1"/>
                          </a:solidFill>
                          <a:latin typeface="Gill Sans MT"/>
                        </a:defRPr>
                      </a:lvl4pPr>
                      <a:lvl5pPr marL="1828800" algn="l" defTabSz="914400" rtl="0" eaLnBrk="1" latinLnBrk="0" hangingPunct="1">
                        <a:defRPr sz="1800" kern="1200">
                          <a:solidFill>
                            <a:schemeClr val="tx1"/>
                          </a:solidFill>
                          <a:latin typeface="Gill Sans MT"/>
                        </a:defRPr>
                      </a:lvl5pPr>
                      <a:lvl6pPr marL="2286000" algn="l" defTabSz="914400" rtl="0" eaLnBrk="1" latinLnBrk="0" hangingPunct="1">
                        <a:defRPr sz="1800" kern="1200">
                          <a:solidFill>
                            <a:schemeClr val="tx1"/>
                          </a:solidFill>
                          <a:latin typeface="Gill Sans MT"/>
                        </a:defRPr>
                      </a:lvl6pPr>
                      <a:lvl7pPr marL="2743200" algn="l" defTabSz="914400" rtl="0" eaLnBrk="1" latinLnBrk="0" hangingPunct="1">
                        <a:defRPr sz="1800" kern="1200">
                          <a:solidFill>
                            <a:schemeClr val="tx1"/>
                          </a:solidFill>
                          <a:latin typeface="Gill Sans MT"/>
                        </a:defRPr>
                      </a:lvl7pPr>
                      <a:lvl8pPr marL="3200400" algn="l" defTabSz="914400" rtl="0" eaLnBrk="1" latinLnBrk="0" hangingPunct="1">
                        <a:defRPr sz="1800" kern="1200">
                          <a:solidFill>
                            <a:schemeClr val="tx1"/>
                          </a:solidFill>
                          <a:latin typeface="Gill Sans MT"/>
                        </a:defRPr>
                      </a:lvl8pPr>
                      <a:lvl9pPr marL="3657600" algn="l" defTabSz="914400" rtl="0" eaLnBrk="1" latinLnBrk="0" hangingPunct="1">
                        <a:defRPr sz="1800" kern="1200">
                          <a:solidFill>
                            <a:schemeClr val="tx1"/>
                          </a:solidFill>
                          <a:latin typeface="Gill Sans MT"/>
                        </a:defRPr>
                      </a:lvl9pPr>
                    </a:lstStyle>
                    <a:p>
                      <a:endParaRPr lang="ru-RU" sz="1600" dirty="0"/>
                    </a:p>
                  </a:txBody>
                  <a:tcPr marL="78190" marR="78190" marT="41468" marB="41468">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3"/>
                    </a:solidFill>
                  </a:tcPr>
                </a:tc>
              </a:tr>
            </a:tbl>
          </a:graphicData>
        </a:graphic>
      </p:graphicFrame>
      <p:sp>
        <p:nvSpPr>
          <p:cNvPr id="13" name="TextBox 9"/>
          <p:cNvSpPr txBox="1">
            <a:spLocks noChangeArrowheads="1"/>
          </p:cNvSpPr>
          <p:nvPr/>
        </p:nvSpPr>
        <p:spPr bwMode="auto">
          <a:xfrm rot="16200000">
            <a:off x="1239525" y="5016555"/>
            <a:ext cx="1893401" cy="404096"/>
          </a:xfrm>
          <a:prstGeom prst="rect">
            <a:avLst/>
          </a:prstGeom>
          <a:noFill/>
          <a:ln w="9525">
            <a:noFill/>
            <a:miter lim="800000"/>
            <a:headEnd/>
            <a:tailEnd/>
          </a:ln>
        </p:spPr>
        <p:txBody>
          <a:bodyPr lIns="80147" tIns="40074" rIns="80147" bIns="40074">
            <a:spAutoFit/>
          </a:bodyPr>
          <a:lstStyle/>
          <a:p>
            <a:pPr algn="ctr"/>
            <a:r>
              <a:rPr lang="ru-RU" sz="2100" b="1" dirty="0">
                <a:solidFill>
                  <a:schemeClr val="tx2"/>
                </a:solidFill>
              </a:rPr>
              <a:t>Долгосрочная</a:t>
            </a:r>
            <a:endParaRPr lang="ru-RU" b="1" dirty="0">
              <a:solidFill>
                <a:schemeClr val="tx2"/>
              </a:solidFill>
            </a:endParaRPr>
          </a:p>
        </p:txBody>
      </p:sp>
      <p:sp>
        <p:nvSpPr>
          <p:cNvPr id="16" name="TextBox 11"/>
          <p:cNvSpPr txBox="1">
            <a:spLocks noChangeArrowheads="1"/>
          </p:cNvSpPr>
          <p:nvPr/>
        </p:nvSpPr>
        <p:spPr bwMode="auto">
          <a:xfrm rot="16200000">
            <a:off x="1141615" y="2894218"/>
            <a:ext cx="2089220" cy="404096"/>
          </a:xfrm>
          <a:prstGeom prst="rect">
            <a:avLst/>
          </a:prstGeom>
          <a:noFill/>
          <a:ln w="9525">
            <a:noFill/>
            <a:miter lim="800000"/>
            <a:headEnd/>
            <a:tailEnd/>
          </a:ln>
        </p:spPr>
        <p:txBody>
          <a:bodyPr lIns="80147" tIns="40074" rIns="80147" bIns="40074">
            <a:spAutoFit/>
          </a:bodyPr>
          <a:lstStyle/>
          <a:p>
            <a:pPr algn="ctr"/>
            <a:r>
              <a:rPr lang="ru-RU" sz="2100" b="1" dirty="0">
                <a:solidFill>
                  <a:schemeClr val="tx2"/>
                </a:solidFill>
              </a:rPr>
              <a:t>Краткосрочная</a:t>
            </a:r>
            <a:endParaRPr lang="ru-RU" b="1" dirty="0">
              <a:solidFill>
                <a:schemeClr val="tx2"/>
              </a:solidFill>
            </a:endParaRPr>
          </a:p>
        </p:txBody>
      </p:sp>
      <p:sp>
        <p:nvSpPr>
          <p:cNvPr id="17" name="TextBox 14"/>
          <p:cNvSpPr txBox="1">
            <a:spLocks noChangeArrowheads="1"/>
          </p:cNvSpPr>
          <p:nvPr/>
        </p:nvSpPr>
        <p:spPr bwMode="auto">
          <a:xfrm>
            <a:off x="2663380" y="1700808"/>
            <a:ext cx="2462473" cy="531305"/>
          </a:xfrm>
          <a:prstGeom prst="rect">
            <a:avLst/>
          </a:prstGeom>
          <a:noFill/>
          <a:ln w="9525">
            <a:noFill/>
            <a:miter lim="800000"/>
            <a:headEnd/>
            <a:tailEnd/>
          </a:ln>
        </p:spPr>
        <p:txBody>
          <a:bodyPr lIns="80147" tIns="40074" rIns="80147" bIns="40074">
            <a:spAutoFit/>
          </a:bodyPr>
          <a:lstStyle/>
          <a:p>
            <a:pPr algn="ctr"/>
            <a:r>
              <a:rPr lang="ru-RU" sz="2800" b="1" dirty="0">
                <a:solidFill>
                  <a:schemeClr val="tx2"/>
                </a:solidFill>
              </a:rPr>
              <a:t>Результаты</a:t>
            </a:r>
          </a:p>
        </p:txBody>
      </p:sp>
      <p:sp>
        <p:nvSpPr>
          <p:cNvPr id="18" name="TextBox 15"/>
          <p:cNvSpPr txBox="1">
            <a:spLocks noChangeArrowheads="1"/>
          </p:cNvSpPr>
          <p:nvPr/>
        </p:nvSpPr>
        <p:spPr bwMode="auto">
          <a:xfrm rot="16200000">
            <a:off x="-130594" y="3999436"/>
            <a:ext cx="3379325" cy="511818"/>
          </a:xfrm>
          <a:prstGeom prst="rect">
            <a:avLst/>
          </a:prstGeom>
          <a:noFill/>
          <a:ln w="9525">
            <a:noFill/>
            <a:miter lim="800000"/>
            <a:headEnd/>
            <a:tailEnd/>
          </a:ln>
        </p:spPr>
        <p:txBody>
          <a:bodyPr lIns="80147" tIns="40074" rIns="80147" bIns="40074">
            <a:spAutoFit/>
          </a:bodyPr>
          <a:lstStyle/>
          <a:p>
            <a:pPr algn="ctr"/>
            <a:r>
              <a:rPr lang="ru-RU" sz="2800" b="1" dirty="0">
                <a:solidFill>
                  <a:schemeClr val="tx2"/>
                </a:solidFill>
              </a:rPr>
              <a:t>Перспектива</a:t>
            </a:r>
          </a:p>
        </p:txBody>
      </p:sp>
      <p:sp>
        <p:nvSpPr>
          <p:cNvPr id="19" name="TextBox 14"/>
          <p:cNvSpPr txBox="1">
            <a:spLocks noChangeArrowheads="1"/>
          </p:cNvSpPr>
          <p:nvPr/>
        </p:nvSpPr>
        <p:spPr bwMode="auto">
          <a:xfrm>
            <a:off x="5003679" y="1700808"/>
            <a:ext cx="2770622" cy="531305"/>
          </a:xfrm>
          <a:prstGeom prst="rect">
            <a:avLst/>
          </a:prstGeom>
          <a:noFill/>
          <a:ln w="9525">
            <a:noFill/>
            <a:miter lim="800000"/>
            <a:headEnd/>
            <a:tailEnd/>
          </a:ln>
        </p:spPr>
        <p:txBody>
          <a:bodyPr lIns="80147" tIns="40074" rIns="80147" bIns="40074">
            <a:spAutoFit/>
          </a:bodyPr>
          <a:lstStyle/>
          <a:p>
            <a:pPr algn="ctr"/>
            <a:r>
              <a:rPr lang="ru-RU" sz="2800" b="1" dirty="0">
                <a:solidFill>
                  <a:schemeClr val="tx2"/>
                </a:solidFill>
              </a:rPr>
              <a:t>Эффективность</a:t>
            </a:r>
          </a:p>
        </p:txBody>
      </p:sp>
      <p:sp>
        <p:nvSpPr>
          <p:cNvPr id="20" name="TextBox 14"/>
          <p:cNvSpPr txBox="1">
            <a:spLocks noChangeArrowheads="1"/>
          </p:cNvSpPr>
          <p:nvPr/>
        </p:nvSpPr>
        <p:spPr bwMode="auto">
          <a:xfrm>
            <a:off x="2663380" y="2686629"/>
            <a:ext cx="2462473" cy="418996"/>
          </a:xfrm>
          <a:prstGeom prst="rect">
            <a:avLst/>
          </a:prstGeom>
          <a:noFill/>
          <a:ln w="9525">
            <a:noFill/>
            <a:miter lim="800000"/>
            <a:headEnd/>
            <a:tailEnd/>
          </a:ln>
        </p:spPr>
        <p:txBody>
          <a:bodyPr lIns="80147" tIns="40074" rIns="80147" bIns="40074">
            <a:spAutoFit/>
          </a:bodyPr>
          <a:lstStyle/>
          <a:p>
            <a:pPr algn="ctr"/>
            <a:r>
              <a:rPr lang="ru-RU" sz="2100" b="1" dirty="0">
                <a:solidFill>
                  <a:schemeClr val="tx2"/>
                </a:solidFill>
              </a:rPr>
              <a:t>Производитель</a:t>
            </a:r>
            <a:endParaRPr lang="ru-RU" sz="2500" b="1" dirty="0">
              <a:solidFill>
                <a:schemeClr val="tx2"/>
              </a:solidFill>
            </a:endParaRPr>
          </a:p>
        </p:txBody>
      </p:sp>
      <p:sp>
        <p:nvSpPr>
          <p:cNvPr id="21" name="TextBox 14"/>
          <p:cNvSpPr txBox="1">
            <a:spLocks noChangeArrowheads="1"/>
          </p:cNvSpPr>
          <p:nvPr/>
        </p:nvSpPr>
        <p:spPr bwMode="auto">
          <a:xfrm>
            <a:off x="5125853" y="2703907"/>
            <a:ext cx="2463831" cy="418996"/>
          </a:xfrm>
          <a:prstGeom prst="rect">
            <a:avLst/>
          </a:prstGeom>
          <a:noFill/>
          <a:ln w="9525">
            <a:noFill/>
            <a:miter lim="800000"/>
            <a:headEnd/>
            <a:tailEnd/>
          </a:ln>
        </p:spPr>
        <p:txBody>
          <a:bodyPr lIns="80147" tIns="40074" rIns="80147" bIns="40074">
            <a:spAutoFit/>
          </a:bodyPr>
          <a:lstStyle/>
          <a:p>
            <a:pPr algn="ctr"/>
            <a:r>
              <a:rPr lang="ru-RU" sz="2100" b="1" dirty="0">
                <a:solidFill>
                  <a:schemeClr val="tx2"/>
                </a:solidFill>
              </a:rPr>
              <a:t>Администратор</a:t>
            </a:r>
            <a:endParaRPr lang="ru-RU" sz="2500" b="1" dirty="0">
              <a:solidFill>
                <a:schemeClr val="tx2"/>
              </a:solidFill>
            </a:endParaRPr>
          </a:p>
        </p:txBody>
      </p:sp>
      <p:sp>
        <p:nvSpPr>
          <p:cNvPr id="22" name="TextBox 14"/>
          <p:cNvSpPr txBox="1">
            <a:spLocks noChangeArrowheads="1"/>
          </p:cNvSpPr>
          <p:nvPr/>
        </p:nvSpPr>
        <p:spPr bwMode="auto">
          <a:xfrm>
            <a:off x="2663380" y="4319417"/>
            <a:ext cx="2462473" cy="418996"/>
          </a:xfrm>
          <a:prstGeom prst="rect">
            <a:avLst/>
          </a:prstGeom>
          <a:noFill/>
          <a:ln w="9525">
            <a:noFill/>
            <a:miter lim="800000"/>
            <a:headEnd/>
            <a:tailEnd/>
          </a:ln>
        </p:spPr>
        <p:txBody>
          <a:bodyPr lIns="80147" tIns="40074" rIns="80147" bIns="40074">
            <a:spAutoFit/>
          </a:bodyPr>
          <a:lstStyle/>
          <a:p>
            <a:pPr algn="ctr"/>
            <a:r>
              <a:rPr lang="ru-RU" sz="2100" b="1" dirty="0">
                <a:solidFill>
                  <a:schemeClr val="tx2"/>
                </a:solidFill>
              </a:rPr>
              <a:t>Предприниматель</a:t>
            </a:r>
          </a:p>
        </p:txBody>
      </p:sp>
      <p:sp>
        <p:nvSpPr>
          <p:cNvPr id="23" name="TextBox 14"/>
          <p:cNvSpPr txBox="1">
            <a:spLocks noChangeArrowheads="1"/>
          </p:cNvSpPr>
          <p:nvPr/>
        </p:nvSpPr>
        <p:spPr bwMode="auto">
          <a:xfrm>
            <a:off x="5125853" y="4310778"/>
            <a:ext cx="2463831" cy="418996"/>
          </a:xfrm>
          <a:prstGeom prst="rect">
            <a:avLst/>
          </a:prstGeom>
          <a:noFill/>
          <a:ln w="9525">
            <a:noFill/>
            <a:miter lim="800000"/>
            <a:headEnd/>
            <a:tailEnd/>
          </a:ln>
        </p:spPr>
        <p:txBody>
          <a:bodyPr lIns="80147" tIns="40074" rIns="80147" bIns="40074">
            <a:spAutoFit/>
          </a:bodyPr>
          <a:lstStyle/>
          <a:p>
            <a:pPr algn="ctr"/>
            <a:r>
              <a:rPr lang="ru-RU" sz="2100" b="1" dirty="0">
                <a:solidFill>
                  <a:schemeClr val="tx2"/>
                </a:solidFill>
              </a:rPr>
              <a:t>Интегратор</a:t>
            </a:r>
          </a:p>
        </p:txBody>
      </p:sp>
      <p:sp>
        <p:nvSpPr>
          <p:cNvPr id="24" name="TextBox 14"/>
          <p:cNvSpPr txBox="1">
            <a:spLocks noChangeArrowheads="1"/>
          </p:cNvSpPr>
          <p:nvPr/>
        </p:nvSpPr>
        <p:spPr bwMode="auto">
          <a:xfrm>
            <a:off x="2663380" y="3134422"/>
            <a:ext cx="2462473" cy="754481"/>
          </a:xfrm>
          <a:prstGeom prst="rect">
            <a:avLst/>
          </a:prstGeom>
          <a:noFill/>
          <a:ln w="9525">
            <a:noFill/>
            <a:miter lim="800000"/>
            <a:headEnd/>
            <a:tailEnd/>
          </a:ln>
        </p:spPr>
        <p:txBody>
          <a:bodyPr lIns="80147" tIns="40074" rIns="80147" bIns="40074">
            <a:spAutoFit/>
          </a:bodyPr>
          <a:lstStyle/>
          <a:p>
            <a:pPr algn="ctr"/>
            <a:r>
              <a:rPr lang="en-US" sz="4200" b="1" dirty="0">
                <a:solidFill>
                  <a:schemeClr val="tx2"/>
                </a:solidFill>
              </a:rPr>
              <a:t>(P)</a:t>
            </a:r>
            <a:endParaRPr lang="ru-RU" sz="2500" b="1" dirty="0">
              <a:solidFill>
                <a:schemeClr val="tx2"/>
              </a:solidFill>
            </a:endParaRPr>
          </a:p>
        </p:txBody>
      </p:sp>
      <p:sp>
        <p:nvSpPr>
          <p:cNvPr id="25" name="TextBox 14"/>
          <p:cNvSpPr txBox="1">
            <a:spLocks noChangeArrowheads="1"/>
          </p:cNvSpPr>
          <p:nvPr/>
        </p:nvSpPr>
        <p:spPr bwMode="auto">
          <a:xfrm>
            <a:off x="5125853" y="3125782"/>
            <a:ext cx="2462473" cy="754481"/>
          </a:xfrm>
          <a:prstGeom prst="rect">
            <a:avLst/>
          </a:prstGeom>
          <a:noFill/>
          <a:ln w="9525">
            <a:noFill/>
            <a:miter lim="800000"/>
            <a:headEnd/>
            <a:tailEnd/>
          </a:ln>
        </p:spPr>
        <p:txBody>
          <a:bodyPr lIns="80147" tIns="40074" rIns="80147" bIns="40074">
            <a:spAutoFit/>
          </a:bodyPr>
          <a:lstStyle/>
          <a:p>
            <a:pPr algn="ctr"/>
            <a:r>
              <a:rPr lang="en-US" sz="4200" b="1" dirty="0">
                <a:solidFill>
                  <a:schemeClr val="tx2"/>
                </a:solidFill>
              </a:rPr>
              <a:t>(A)</a:t>
            </a:r>
            <a:endParaRPr lang="ru-RU" sz="2500" b="1" dirty="0">
              <a:solidFill>
                <a:schemeClr val="tx2"/>
              </a:solidFill>
            </a:endParaRPr>
          </a:p>
        </p:txBody>
      </p:sp>
      <p:sp>
        <p:nvSpPr>
          <p:cNvPr id="26" name="TextBox 14"/>
          <p:cNvSpPr txBox="1">
            <a:spLocks noChangeArrowheads="1"/>
          </p:cNvSpPr>
          <p:nvPr/>
        </p:nvSpPr>
        <p:spPr bwMode="auto">
          <a:xfrm>
            <a:off x="5125853" y="4729774"/>
            <a:ext cx="2462473" cy="753040"/>
          </a:xfrm>
          <a:prstGeom prst="rect">
            <a:avLst/>
          </a:prstGeom>
          <a:noFill/>
          <a:ln w="9525">
            <a:noFill/>
            <a:miter lim="800000"/>
            <a:headEnd/>
            <a:tailEnd/>
          </a:ln>
        </p:spPr>
        <p:txBody>
          <a:bodyPr lIns="80147" tIns="40074" rIns="80147" bIns="40074">
            <a:spAutoFit/>
          </a:bodyPr>
          <a:lstStyle/>
          <a:p>
            <a:pPr algn="ctr"/>
            <a:r>
              <a:rPr lang="en-US" sz="4200" b="1" dirty="0">
                <a:solidFill>
                  <a:schemeClr val="tx2"/>
                </a:solidFill>
              </a:rPr>
              <a:t>(I)</a:t>
            </a:r>
            <a:endParaRPr lang="ru-RU" sz="2500" b="1" dirty="0">
              <a:solidFill>
                <a:schemeClr val="tx2"/>
              </a:solidFill>
            </a:endParaRPr>
          </a:p>
        </p:txBody>
      </p:sp>
      <p:sp>
        <p:nvSpPr>
          <p:cNvPr id="27" name="TextBox 14"/>
          <p:cNvSpPr txBox="1">
            <a:spLocks noChangeArrowheads="1"/>
          </p:cNvSpPr>
          <p:nvPr/>
        </p:nvSpPr>
        <p:spPr bwMode="auto">
          <a:xfrm>
            <a:off x="2663380" y="4729774"/>
            <a:ext cx="2462473" cy="753040"/>
          </a:xfrm>
          <a:prstGeom prst="rect">
            <a:avLst/>
          </a:prstGeom>
          <a:noFill/>
          <a:ln w="9525">
            <a:noFill/>
            <a:miter lim="800000"/>
            <a:headEnd/>
            <a:tailEnd/>
          </a:ln>
        </p:spPr>
        <p:txBody>
          <a:bodyPr lIns="80147" tIns="40074" rIns="80147" bIns="40074">
            <a:spAutoFit/>
          </a:bodyPr>
          <a:lstStyle/>
          <a:p>
            <a:pPr algn="ctr"/>
            <a:r>
              <a:rPr lang="en-US" sz="4200" b="1" dirty="0">
                <a:solidFill>
                  <a:schemeClr val="tx2"/>
                </a:solidFill>
              </a:rPr>
              <a:t>(E)</a:t>
            </a:r>
            <a:endParaRPr lang="ru-RU" sz="2500" b="1" dirty="0">
              <a:solidFill>
                <a:schemeClr val="tx2"/>
              </a:solidFill>
            </a:endParaRPr>
          </a:p>
        </p:txBody>
      </p:sp>
    </p:spTree>
    <p:extLst>
      <p:ext uri="{BB962C8B-B14F-4D97-AF65-F5344CB8AC3E}">
        <p14:creationId xmlns:p14="http://schemas.microsoft.com/office/powerpoint/2010/main" val="36494524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214238</TotalTime>
  <Words>1605</Words>
  <Application>Microsoft Macintosh PowerPoint</Application>
  <PresentationFormat>On-screen Show (4:3)</PresentationFormat>
  <Paragraphs>267</Paragraphs>
  <Slides>26</Slides>
  <Notes>14</Notes>
  <HiddenSlides>2</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2014  How to manage your boss</vt:lpstr>
      <vt:lpstr>How to manage your Leader</vt:lpstr>
      <vt:lpstr>How to request second monitor?</vt:lpstr>
      <vt:lpstr>Do Developers Really Need a Second Monitor?</vt:lpstr>
      <vt:lpstr>Do Developers Really Need a Second Monitor?</vt:lpstr>
      <vt:lpstr>How to request second monitor?</vt:lpstr>
      <vt:lpstr>Yes!</vt:lpstr>
      <vt:lpstr>PAEI Management Roles (Adizes)</vt:lpstr>
      <vt:lpstr>PowerPoint Presentation</vt:lpstr>
      <vt:lpstr>PowerPoint Presentation</vt:lpstr>
      <vt:lpstr>PowerPoint Presentation</vt:lpstr>
      <vt:lpstr>PowerPoint Presentation</vt:lpstr>
      <vt:lpstr>PowerPoint Presentation</vt:lpstr>
      <vt:lpstr>Yes”, “No”, “Maybe” - 1</vt:lpstr>
      <vt:lpstr>Yes”, “No”, “Maybe” - 1</vt:lpstr>
      <vt:lpstr>Personalities</vt:lpstr>
      <vt:lpstr>Practice - PAEI</vt:lpstr>
      <vt:lpstr>Practice - PAEI</vt:lpstr>
      <vt:lpstr>Practice - PAEI</vt:lpstr>
      <vt:lpstr>Practice - PAEI</vt:lpstr>
      <vt:lpstr>Useful Links</vt:lpstr>
      <vt:lpstr>Dream Team</vt:lpstr>
      <vt:lpstr>10 Stages of the Organization Lifecycle </vt:lpstr>
      <vt:lpstr>Useful Links</vt:lpstr>
      <vt:lpstr>Thank You!</vt:lpstr>
      <vt:lpstr>Thank You</vt:lpstr>
    </vt:vector>
  </TitlesOfParts>
  <Company>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Roman Mashchak</dc:creator>
  <cp:lastModifiedBy>Sergiy Zabigaylo</cp:lastModifiedBy>
  <cp:revision>631</cp:revision>
  <cp:lastPrinted>2014-01-08T21:58:06Z</cp:lastPrinted>
  <dcterms:created xsi:type="dcterms:W3CDTF">2011-09-23T10:13:30Z</dcterms:created>
  <dcterms:modified xsi:type="dcterms:W3CDTF">2014-09-26T19:37:27Z</dcterms:modified>
</cp:coreProperties>
</file>