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5"/>
  </p:notesMasterIdLst>
  <p:sldIdLst>
    <p:sldId id="256" r:id="rId2"/>
    <p:sldId id="270" r:id="rId3"/>
    <p:sldId id="262" r:id="rId4"/>
    <p:sldId id="272" r:id="rId5"/>
    <p:sldId id="271" r:id="rId6"/>
    <p:sldId id="261" r:id="rId7"/>
    <p:sldId id="274" r:id="rId8"/>
    <p:sldId id="275" r:id="rId9"/>
    <p:sldId id="277" r:id="rId10"/>
    <p:sldId id="278" r:id="rId11"/>
    <p:sldId id="273" r:id="rId12"/>
    <p:sldId id="265" r:id="rId13"/>
    <p:sldId id="276" r:id="rId14"/>
    <p:sldId id="280" r:id="rId15"/>
    <p:sldId id="281" r:id="rId16"/>
    <p:sldId id="282" r:id="rId17"/>
    <p:sldId id="269" r:id="rId18"/>
    <p:sldId id="283" r:id="rId19"/>
    <p:sldId id="284" r:id="rId20"/>
    <p:sldId id="285" r:id="rId21"/>
    <p:sldId id="259" r:id="rId22"/>
    <p:sldId id="25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7253" autoAdjust="0"/>
  </p:normalViewPr>
  <p:slideViewPr>
    <p:cSldViewPr snapToGrid="0">
      <p:cViewPr varScale="1">
        <p:scale>
          <a:sx n="65" d="100"/>
          <a:sy n="65" d="100"/>
        </p:scale>
        <p:origin x="8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DA161-41FB-4D95-958A-F1351B1DBBBE}" type="datetimeFigureOut">
              <a:rPr lang="ru-RU" smtClean="0"/>
              <a:t>31.10.2014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2461C-1B8A-4080-A7CC-35E534017D48}" type="slidenum">
              <a:rPr lang="ru-RU" smtClean="0"/>
              <a:t>‹№›</a:t>
            </a:fld>
            <a:endParaRPr lang="ru-RU"/>
          </a:p>
        </p:txBody>
      </p:sp>
    </p:spTree>
    <p:extLst>
      <p:ext uri="{BB962C8B-B14F-4D97-AF65-F5344CB8AC3E}">
        <p14:creationId xmlns:p14="http://schemas.microsoft.com/office/powerpoint/2010/main" val="25063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Binary Repositories are to binaries what source repositories or VCS (Version Control Systems) are to sources. Where source repositories deal with relatively small code files that change constantly and are often cloned with abandon, binary repositories manage a completely different workflow. </a:t>
            </a:r>
          </a:p>
          <a:p>
            <a:r>
              <a:rPr lang="en-US" sz="1200" b="0" i="0" u="none" strike="noStrike" kern="1200" baseline="0" dirty="0" smtClean="0">
                <a:solidFill>
                  <a:schemeClr val="tx1"/>
                </a:solidFill>
                <a:latin typeface="+mn-lt"/>
                <a:ea typeface="+mn-ea"/>
                <a:cs typeface="+mn-cs"/>
              </a:rPr>
              <a:t>Binary artifacts are often orders of magnitude larger than source files. </a:t>
            </a:r>
          </a:p>
          <a:p>
            <a:r>
              <a:rPr lang="en-US" sz="1200" b="0" i="0" u="none" strike="noStrike" kern="1200" baseline="0" dirty="0" smtClean="0">
                <a:solidFill>
                  <a:schemeClr val="tx1"/>
                </a:solidFill>
                <a:latin typeface="+mn-lt"/>
                <a:ea typeface="+mn-ea"/>
                <a:cs typeface="+mn-cs"/>
              </a:rPr>
              <a:t>From the point of view of the developer (though not the designer), binary packages don’t need to be diffed. </a:t>
            </a:r>
          </a:p>
          <a:p>
            <a:r>
              <a:rPr lang="en-US" sz="1200" b="0" i="0" u="none" strike="noStrike" kern="1200" baseline="0" dirty="0" smtClean="0">
                <a:solidFill>
                  <a:schemeClr val="tx1"/>
                </a:solidFill>
                <a:latin typeface="+mn-lt"/>
                <a:ea typeface="+mn-ea"/>
                <a:cs typeface="+mn-cs"/>
              </a:rPr>
              <a:t>Except very rarely (e.g. snapshots and nightly builds), binary artifacts are not deleted or overwritten. </a:t>
            </a:r>
          </a:p>
          <a:p>
            <a:r>
              <a:rPr lang="en-US" sz="1200" b="0" i="0" u="none" strike="noStrike" kern="1200" baseline="0" dirty="0" smtClean="0">
                <a:solidFill>
                  <a:schemeClr val="tx1"/>
                </a:solidFill>
                <a:latin typeface="+mn-lt"/>
                <a:ea typeface="+mn-ea"/>
                <a:cs typeface="+mn-cs"/>
              </a:rPr>
              <a:t>Binary artifacts usually need to store lots of metadata (package name, version, license, etc.). </a:t>
            </a:r>
            <a:endParaRPr lang="ru-RU" dirty="0"/>
          </a:p>
        </p:txBody>
      </p:sp>
      <p:sp>
        <p:nvSpPr>
          <p:cNvPr id="4" name="Slide Number Placeholder 3"/>
          <p:cNvSpPr>
            <a:spLocks noGrp="1"/>
          </p:cNvSpPr>
          <p:nvPr>
            <p:ph type="sldNum" sz="quarter" idx="10"/>
          </p:nvPr>
        </p:nvSpPr>
        <p:spPr/>
        <p:txBody>
          <a:bodyPr/>
          <a:lstStyle/>
          <a:p>
            <a:fld id="{48E2461C-1B8A-4080-A7CC-35E534017D48}" type="slidenum">
              <a:rPr lang="ru-RU" smtClean="0"/>
              <a:t>3</a:t>
            </a:fld>
            <a:endParaRPr lang="ru-RU"/>
          </a:p>
        </p:txBody>
      </p:sp>
    </p:spTree>
    <p:extLst>
      <p:ext uri="{BB962C8B-B14F-4D97-AF65-F5344CB8AC3E}">
        <p14:creationId xmlns:p14="http://schemas.microsoft.com/office/powerpoint/2010/main" val="43555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Binary Repositories are to binaries what source repositories or VCS (Version Control Systems) are to sources. Where source repositories deal with relatively small code files that change constantly and are often cloned with abandon, binary repositories manage a completely different workflow. </a:t>
            </a:r>
          </a:p>
          <a:p>
            <a:r>
              <a:rPr lang="en-US" sz="1200" b="0" i="0" u="none" strike="noStrike" kern="1200" baseline="0" dirty="0" smtClean="0">
                <a:solidFill>
                  <a:schemeClr val="tx1"/>
                </a:solidFill>
                <a:latin typeface="+mn-lt"/>
                <a:ea typeface="+mn-ea"/>
                <a:cs typeface="+mn-cs"/>
              </a:rPr>
              <a:t>Binary artifacts are often orders of magnitude larger than source files. </a:t>
            </a:r>
          </a:p>
          <a:p>
            <a:r>
              <a:rPr lang="en-US" sz="1200" b="0" i="0" u="none" strike="noStrike" kern="1200" baseline="0" dirty="0" smtClean="0">
                <a:solidFill>
                  <a:schemeClr val="tx1"/>
                </a:solidFill>
                <a:latin typeface="+mn-lt"/>
                <a:ea typeface="+mn-ea"/>
                <a:cs typeface="+mn-cs"/>
              </a:rPr>
              <a:t>From the point of view of the developer (though not the designer), binary packages don’t need to be diffed. </a:t>
            </a:r>
          </a:p>
          <a:p>
            <a:r>
              <a:rPr lang="en-US" sz="1200" b="0" i="0" u="none" strike="noStrike" kern="1200" baseline="0" dirty="0" smtClean="0">
                <a:solidFill>
                  <a:schemeClr val="tx1"/>
                </a:solidFill>
                <a:latin typeface="+mn-lt"/>
                <a:ea typeface="+mn-ea"/>
                <a:cs typeface="+mn-cs"/>
              </a:rPr>
              <a:t>Except very rarely (e.g. snapshots and nightly builds), binary artifacts are not deleted or overwritten. </a:t>
            </a:r>
          </a:p>
          <a:p>
            <a:r>
              <a:rPr lang="en-US" sz="1200" b="0" i="0" u="none" strike="noStrike" kern="1200" baseline="0" dirty="0" smtClean="0">
                <a:solidFill>
                  <a:schemeClr val="tx1"/>
                </a:solidFill>
                <a:latin typeface="+mn-lt"/>
                <a:ea typeface="+mn-ea"/>
                <a:cs typeface="+mn-cs"/>
              </a:rPr>
              <a:t>Binary artifacts usually need to store lots of metadata (package name, version, license, etc.). </a:t>
            </a:r>
            <a:endParaRPr lang="ru-RU" dirty="0"/>
          </a:p>
        </p:txBody>
      </p:sp>
      <p:sp>
        <p:nvSpPr>
          <p:cNvPr id="4" name="Slide Number Placeholder 3"/>
          <p:cNvSpPr>
            <a:spLocks noGrp="1"/>
          </p:cNvSpPr>
          <p:nvPr>
            <p:ph type="sldNum" sz="quarter" idx="10"/>
          </p:nvPr>
        </p:nvSpPr>
        <p:spPr/>
        <p:txBody>
          <a:bodyPr/>
          <a:lstStyle/>
          <a:p>
            <a:fld id="{48E2461C-1B8A-4080-A7CC-35E534017D48}" type="slidenum">
              <a:rPr lang="ru-RU" smtClean="0"/>
              <a:t>4</a:t>
            </a:fld>
            <a:endParaRPr lang="ru-RU"/>
          </a:p>
        </p:txBody>
      </p:sp>
    </p:spTree>
    <p:extLst>
      <p:ext uri="{BB962C8B-B14F-4D97-AF65-F5344CB8AC3E}">
        <p14:creationId xmlns:p14="http://schemas.microsoft.com/office/powerpoint/2010/main" val="371558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Binary Repositories are to binaries what source repositories or VCS (Version Control Systems) are to sources. Where source repositories deal with relatively small code files that change constantly and are often cloned with abandon, binary repositories manage a completely different workflow. </a:t>
            </a:r>
          </a:p>
          <a:p>
            <a:r>
              <a:rPr lang="en-US" sz="1200" b="0" i="0" u="none" strike="noStrike" kern="1200" baseline="0" dirty="0" smtClean="0">
                <a:solidFill>
                  <a:schemeClr val="tx1"/>
                </a:solidFill>
                <a:latin typeface="+mn-lt"/>
                <a:ea typeface="+mn-ea"/>
                <a:cs typeface="+mn-cs"/>
              </a:rPr>
              <a:t>Binary artifacts are often orders of magnitude larger than source files. </a:t>
            </a:r>
          </a:p>
          <a:p>
            <a:r>
              <a:rPr lang="en-US" sz="1200" b="0" i="0" u="none" strike="noStrike" kern="1200" baseline="0" dirty="0" smtClean="0">
                <a:solidFill>
                  <a:schemeClr val="tx1"/>
                </a:solidFill>
                <a:latin typeface="+mn-lt"/>
                <a:ea typeface="+mn-ea"/>
                <a:cs typeface="+mn-cs"/>
              </a:rPr>
              <a:t>From the point of view of the developer (though not the designer), binary packages don’t need to be diffed. </a:t>
            </a:r>
          </a:p>
          <a:p>
            <a:r>
              <a:rPr lang="en-US" sz="1200" b="0" i="0" u="none" strike="noStrike" kern="1200" baseline="0" dirty="0" smtClean="0">
                <a:solidFill>
                  <a:schemeClr val="tx1"/>
                </a:solidFill>
                <a:latin typeface="+mn-lt"/>
                <a:ea typeface="+mn-ea"/>
                <a:cs typeface="+mn-cs"/>
              </a:rPr>
              <a:t>Except very rarely (e.g. snapshots and nightly builds), binary artifacts are not deleted or overwritten. </a:t>
            </a:r>
          </a:p>
          <a:p>
            <a:r>
              <a:rPr lang="en-US" sz="1200" b="0" i="0" u="none" strike="noStrike" kern="1200" baseline="0" dirty="0" smtClean="0">
                <a:solidFill>
                  <a:schemeClr val="tx1"/>
                </a:solidFill>
                <a:latin typeface="+mn-lt"/>
                <a:ea typeface="+mn-ea"/>
                <a:cs typeface="+mn-cs"/>
              </a:rPr>
              <a:t>Binary artifacts usually need to store lots of metadata (package name, version, license, etc.). </a:t>
            </a:r>
            <a:endParaRPr lang="ru-RU" dirty="0"/>
          </a:p>
        </p:txBody>
      </p:sp>
      <p:sp>
        <p:nvSpPr>
          <p:cNvPr id="4" name="Slide Number Placeholder 3"/>
          <p:cNvSpPr>
            <a:spLocks noGrp="1"/>
          </p:cNvSpPr>
          <p:nvPr>
            <p:ph type="sldNum" sz="quarter" idx="10"/>
          </p:nvPr>
        </p:nvSpPr>
        <p:spPr/>
        <p:txBody>
          <a:bodyPr/>
          <a:lstStyle/>
          <a:p>
            <a:fld id="{48E2461C-1B8A-4080-A7CC-35E534017D48}" type="slidenum">
              <a:rPr lang="ru-RU" smtClean="0"/>
              <a:t>5</a:t>
            </a:fld>
            <a:endParaRPr lang="ru-RU"/>
          </a:p>
        </p:txBody>
      </p:sp>
    </p:spTree>
    <p:extLst>
      <p:ext uri="{BB962C8B-B14F-4D97-AF65-F5344CB8AC3E}">
        <p14:creationId xmlns:p14="http://schemas.microsoft.com/office/powerpoint/2010/main" val="319196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Binary Repositories are to binaries what source repositories or VCS (Version Control Systems) are to sources. Where source repositories deal with relatively small code files that change constantly and are often cloned with abandon, binary repositories manage a completely different workflow. </a:t>
            </a:r>
          </a:p>
          <a:p>
            <a:r>
              <a:rPr lang="en-US" sz="1200" b="0" i="0" u="none" strike="noStrike" kern="1200" baseline="0" dirty="0" smtClean="0">
                <a:solidFill>
                  <a:schemeClr val="tx1"/>
                </a:solidFill>
                <a:latin typeface="+mn-lt"/>
                <a:ea typeface="+mn-ea"/>
                <a:cs typeface="+mn-cs"/>
              </a:rPr>
              <a:t>Binary artifacts are often orders of magnitude larger than source files. </a:t>
            </a:r>
          </a:p>
          <a:p>
            <a:r>
              <a:rPr lang="en-US" sz="1200" b="0" i="0" u="none" strike="noStrike" kern="1200" baseline="0" dirty="0" smtClean="0">
                <a:solidFill>
                  <a:schemeClr val="tx1"/>
                </a:solidFill>
                <a:latin typeface="+mn-lt"/>
                <a:ea typeface="+mn-ea"/>
                <a:cs typeface="+mn-cs"/>
              </a:rPr>
              <a:t>From the point of view of the developer (though not the designer), binary packages don’t need to be diffed. </a:t>
            </a:r>
          </a:p>
          <a:p>
            <a:r>
              <a:rPr lang="en-US" sz="1200" b="0" i="0" u="none" strike="noStrike" kern="1200" baseline="0" dirty="0" smtClean="0">
                <a:solidFill>
                  <a:schemeClr val="tx1"/>
                </a:solidFill>
                <a:latin typeface="+mn-lt"/>
                <a:ea typeface="+mn-ea"/>
                <a:cs typeface="+mn-cs"/>
              </a:rPr>
              <a:t>Except very rarely (e.g. snapshots and nightly builds), binary artifacts are not deleted or overwritten. </a:t>
            </a:r>
          </a:p>
          <a:p>
            <a:r>
              <a:rPr lang="en-US" sz="1200" b="0" i="0" u="none" strike="noStrike" kern="1200" baseline="0" dirty="0" smtClean="0">
                <a:solidFill>
                  <a:schemeClr val="tx1"/>
                </a:solidFill>
                <a:latin typeface="+mn-lt"/>
                <a:ea typeface="+mn-ea"/>
                <a:cs typeface="+mn-cs"/>
              </a:rPr>
              <a:t>Binary artifacts usually need to store lots of metadata (package name, version, license, etc.). </a:t>
            </a:r>
            <a:endParaRPr lang="ru-RU" dirty="0"/>
          </a:p>
        </p:txBody>
      </p:sp>
      <p:sp>
        <p:nvSpPr>
          <p:cNvPr id="4" name="Slide Number Placeholder 3"/>
          <p:cNvSpPr>
            <a:spLocks noGrp="1"/>
          </p:cNvSpPr>
          <p:nvPr>
            <p:ph type="sldNum" sz="quarter" idx="10"/>
          </p:nvPr>
        </p:nvSpPr>
        <p:spPr/>
        <p:txBody>
          <a:bodyPr/>
          <a:lstStyle/>
          <a:p>
            <a:fld id="{48E2461C-1B8A-4080-A7CC-35E534017D48}" type="slidenum">
              <a:rPr lang="ru-RU" smtClean="0"/>
              <a:t>11</a:t>
            </a:fld>
            <a:endParaRPr lang="ru-RU"/>
          </a:p>
        </p:txBody>
      </p:sp>
    </p:spTree>
    <p:extLst>
      <p:ext uri="{BB962C8B-B14F-4D97-AF65-F5344CB8AC3E}">
        <p14:creationId xmlns:p14="http://schemas.microsoft.com/office/powerpoint/2010/main" val="5350514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10/31/2014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10/31/2014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10/31/2014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10/31/2014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10/31/2014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10/31/2014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npe.codeplex.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nuget.org/" TargetMode="External"/><Relationship Id="rId2" Type="http://schemas.openxmlformats.org/officeDocument/2006/relationships/hyperlink" Target="http://docs.nuget.org/docs/creating-packages/hosting-your-own-nuget-feeds" TargetMode="External"/><Relationship Id="rId1" Type="http://schemas.openxmlformats.org/officeDocument/2006/relationships/slideLayout" Target="../slideLayouts/slideLayout2.xml"/><Relationship Id="rId6" Type="http://schemas.openxmlformats.org/officeDocument/2006/relationships/hyperlink" Target="http://inedo.com/proget/overview" TargetMode="External"/><Relationship Id="rId5" Type="http://schemas.openxmlformats.org/officeDocument/2006/relationships/hyperlink" Target="https://www.myget.org/" TargetMode="External"/><Relationship Id="rId4" Type="http://schemas.openxmlformats.org/officeDocument/2006/relationships/hyperlink" Target="http://blog.jetbrains.com/teamcity/2011/12/setting-up-teamcity-as-a-native-nuget-serv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hocolatey.org/" TargetMode="External"/><Relationship Id="rId2" Type="http://schemas.openxmlformats.org/officeDocument/2006/relationships/hyperlink" Target="https://github.com/OneGet/oneg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apress.com/9781430260011" TargetMode="External"/><Relationship Id="rId2" Type="http://schemas.openxmlformats.org/officeDocument/2006/relationships/hyperlink" Target="http://docs.nuget.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52400" cy="152400"/>
          </a:xfrm>
          <a:prstGeom prst="rect">
            <a:avLst/>
          </a:prstGeom>
        </p:spPr>
      </p:pic>
      <p:sp>
        <p:nvSpPr>
          <p:cNvPr id="2" name="Title 1"/>
          <p:cNvSpPr>
            <a:spLocks noGrp="1"/>
          </p:cNvSpPr>
          <p:nvPr>
            <p:ph type="ctrTitle"/>
          </p:nvPr>
        </p:nvSpPr>
        <p:spPr/>
        <p:txBody>
          <a:bodyPr/>
          <a:lstStyle/>
          <a:p>
            <a:r>
              <a:rPr lang="en-US" sz="6000" b="1" dirty="0"/>
              <a:t>Nuget – managing binary artifacts with breeze</a:t>
            </a:r>
            <a:endParaRPr lang="ru-RU" sz="6000" dirty="0"/>
          </a:p>
        </p:txBody>
      </p:sp>
      <p:sp>
        <p:nvSpPr>
          <p:cNvPr id="3" name="Subtitle 2"/>
          <p:cNvSpPr>
            <a:spLocks noGrp="1"/>
          </p:cNvSpPr>
          <p:nvPr>
            <p:ph type="subTitle" idx="1"/>
          </p:nvPr>
        </p:nvSpPr>
        <p:spPr/>
        <p:txBody>
          <a:bodyPr/>
          <a:lstStyle/>
          <a:p>
            <a:r>
              <a:rPr lang="en-US" dirty="0" smtClean="0"/>
              <a:t> by Petro Sasnyk</a:t>
            </a:r>
            <a:endParaRPr lang="ru-RU" dirty="0"/>
          </a:p>
        </p:txBody>
      </p:sp>
    </p:spTree>
    <p:extLst>
      <p:ext uri="{BB962C8B-B14F-4D97-AF65-F5344CB8AC3E}">
        <p14:creationId xmlns:p14="http://schemas.microsoft.com/office/powerpoint/2010/main" val="2581641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nuget: </a:t>
            </a:r>
            <a:br>
              <a:rPr lang="en-US" dirty="0" smtClean="0"/>
            </a:br>
            <a:r>
              <a:rPr lang="en-US" dirty="0" smtClean="0"/>
              <a:t>package restore</a:t>
            </a:r>
            <a:endParaRPr lang="ru-RU" dirty="0"/>
          </a:p>
        </p:txBody>
      </p:sp>
      <p:sp>
        <p:nvSpPr>
          <p:cNvPr id="5" name="Content Placeholder 4"/>
          <p:cNvSpPr>
            <a:spLocks noGrp="1"/>
          </p:cNvSpPr>
          <p:nvPr>
            <p:ph idx="1"/>
          </p:nvPr>
        </p:nvSpPr>
        <p:spPr/>
        <p:txBody>
          <a:bodyPr>
            <a:normAutofit/>
          </a:bodyPr>
          <a:lstStyle/>
          <a:p>
            <a:r>
              <a:rPr lang="en-US" dirty="0" smtClean="0">
                <a:latin typeface="+mj-lt"/>
                <a:cs typeface="Consolas" panose="020B0609020204030204" pitchFamily="49" charset="0"/>
              </a:rPr>
              <a:t>You may omit </a:t>
            </a:r>
            <a:r>
              <a:rPr lang="en-US" dirty="0" smtClean="0">
                <a:latin typeface="+mj-lt"/>
                <a:cs typeface="Consolas" panose="020B0609020204030204" pitchFamily="49" charset="0"/>
              </a:rPr>
              <a:t>putting </a:t>
            </a:r>
            <a:r>
              <a:rPr lang="en-US" dirty="0" smtClean="0">
                <a:latin typeface="+mj-lt"/>
                <a:cs typeface="Consolas" panose="020B0609020204030204" pitchFamily="49" charset="0"/>
              </a:rPr>
              <a:t>binary packages into source control</a:t>
            </a:r>
          </a:p>
          <a:p>
            <a:r>
              <a:rPr lang="en-US" dirty="0" smtClean="0">
                <a:latin typeface="+mj-lt"/>
                <a:cs typeface="Consolas" panose="020B0609020204030204" pitchFamily="49" charset="0"/>
              </a:rPr>
              <a:t>Package restore function will download missing packages before building </a:t>
            </a:r>
            <a:r>
              <a:rPr lang="en-US" dirty="0" smtClean="0">
                <a:latin typeface="+mj-lt"/>
                <a:cs typeface="Consolas" panose="020B0609020204030204" pitchFamily="49" charset="0"/>
              </a:rPr>
              <a:t>the project</a:t>
            </a:r>
            <a:endParaRPr lang="en-US" dirty="0" smtClean="0">
              <a:latin typeface="+mj-lt"/>
              <a:cs typeface="Consolas" panose="020B0609020204030204" pitchFamily="49" charset="0"/>
            </a:endParaRPr>
          </a:p>
          <a:p>
            <a:r>
              <a:rPr lang="en-US" dirty="0" smtClean="0">
                <a:latin typeface="+mj-lt"/>
                <a:cs typeface="Consolas" panose="020B0609020204030204" pitchFamily="49" charset="0"/>
              </a:rPr>
              <a:t>Starting from </a:t>
            </a:r>
            <a:r>
              <a:rPr lang="en-US" dirty="0" err="1" smtClean="0">
                <a:latin typeface="+mj-lt"/>
                <a:cs typeface="Consolas" panose="020B0609020204030204" pitchFamily="49" charset="0"/>
              </a:rPr>
              <a:t>NuGet</a:t>
            </a:r>
            <a:r>
              <a:rPr lang="en-US" dirty="0" smtClean="0">
                <a:latin typeface="+mj-lt"/>
                <a:cs typeface="Consolas" panose="020B0609020204030204" pitchFamily="49" charset="0"/>
              </a:rPr>
              <a:t> </a:t>
            </a:r>
            <a:r>
              <a:rPr lang="en-US" dirty="0" smtClean="0">
                <a:latin typeface="+mj-lt"/>
                <a:cs typeface="Consolas" panose="020B0609020204030204" pitchFamily="49" charset="0"/>
              </a:rPr>
              <a:t>2.7, </a:t>
            </a:r>
            <a:r>
              <a:rPr lang="en-US" dirty="0" smtClean="0">
                <a:latin typeface="+mj-lt"/>
                <a:cs typeface="Consolas" panose="020B0609020204030204" pitchFamily="49" charset="0"/>
              </a:rPr>
              <a:t>automatic package restore is turned on by default</a:t>
            </a:r>
          </a:p>
        </p:txBody>
      </p:sp>
    </p:spTree>
    <p:extLst>
      <p:ext uri="{BB962C8B-B14F-4D97-AF65-F5344CB8AC3E}">
        <p14:creationId xmlns:p14="http://schemas.microsoft.com/office/powerpoint/2010/main" val="2319178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Authoring own nuget packages</a:t>
            </a:r>
            <a:endParaRPr lang="ru-RU" dirty="0"/>
          </a:p>
        </p:txBody>
      </p:sp>
      <p:sp>
        <p:nvSpPr>
          <p:cNvPr id="5" name="Content Placeholder 4"/>
          <p:cNvSpPr>
            <a:spLocks noGrp="1"/>
          </p:cNvSpPr>
          <p:nvPr>
            <p:ph type="body" idx="1"/>
          </p:nvPr>
        </p:nvSpPr>
        <p:spPr/>
        <p:txBody>
          <a:bodyPr>
            <a:normAutofit/>
          </a:bodyPr>
          <a:lstStyle/>
          <a:p>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467309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Authoring tools	</a:t>
            </a:r>
            <a:r>
              <a:rPr lang="en-US" b="1" dirty="0"/>
              <a:t/>
            </a:r>
            <a:br>
              <a:rPr lang="en-US" b="1" dirty="0"/>
            </a:br>
            <a:endParaRPr lang="ru-RU" dirty="0"/>
          </a:p>
        </p:txBody>
      </p:sp>
      <p:sp>
        <p:nvSpPr>
          <p:cNvPr id="5" name="Content Placeholder 4"/>
          <p:cNvSpPr>
            <a:spLocks noGrp="1"/>
          </p:cNvSpPr>
          <p:nvPr>
            <p:ph idx="1"/>
          </p:nvPr>
        </p:nvSpPr>
        <p:spPr/>
        <p:txBody>
          <a:bodyPr/>
          <a:lstStyle/>
          <a:p>
            <a:r>
              <a:rPr lang="en-US" dirty="0" smtClean="0"/>
              <a:t>Notepad</a:t>
            </a:r>
          </a:p>
          <a:p>
            <a:r>
              <a:rPr lang="en-US" dirty="0" smtClean="0"/>
              <a:t>NuGet.exe spec</a:t>
            </a:r>
          </a:p>
          <a:p>
            <a:r>
              <a:rPr lang="en-US" dirty="0" smtClean="0">
                <a:hlinkClick r:id="rId2"/>
              </a:rPr>
              <a:t>Nuget Package Explorer</a:t>
            </a:r>
            <a:r>
              <a:rPr lang="en-US" dirty="0" smtClean="0"/>
              <a:t> </a:t>
            </a:r>
          </a:p>
          <a:p>
            <a:endParaRPr lang="en-US" dirty="0" smtClean="0"/>
          </a:p>
        </p:txBody>
      </p:sp>
    </p:spTree>
    <p:extLst>
      <p:ext uri="{BB962C8B-B14F-4D97-AF65-F5344CB8AC3E}">
        <p14:creationId xmlns:p14="http://schemas.microsoft.com/office/powerpoint/2010/main" val="455826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Authoring own package: package manifest</a:t>
            </a:r>
            <a:endParaRPr lang="ru-RU" dirty="0"/>
          </a:p>
        </p:txBody>
      </p:sp>
      <p:sp>
        <p:nvSpPr>
          <p:cNvPr id="5" name="Content Placeholder 4"/>
          <p:cNvSpPr>
            <a:spLocks noGrp="1"/>
          </p:cNvSpPr>
          <p:nvPr>
            <p:ph idx="1"/>
          </p:nvPr>
        </p:nvSpPr>
        <p:spPr/>
        <p:txBody>
          <a:bodyPr>
            <a:noAutofit/>
          </a:bodyPr>
          <a:lstStyle/>
          <a:p>
            <a:pPr marL="0" indent="0">
              <a:buNone/>
            </a:pPr>
            <a:r>
              <a:rPr lang="en-US" sz="1600" dirty="0">
                <a:latin typeface="Consolas" panose="020B0609020204030204" pitchFamily="49" charset="0"/>
                <a:cs typeface="Consolas" panose="020B0609020204030204" pitchFamily="49" charset="0"/>
              </a:rPr>
              <a:t>&lt;?xml version="1.0" encoding="utf-8"?&gt;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&lt;package </a:t>
            </a:r>
            <a:r>
              <a:rPr lang="en-US" sz="1600" dirty="0" err="1">
                <a:latin typeface="Consolas" panose="020B0609020204030204" pitchFamily="49" charset="0"/>
                <a:cs typeface="Consolas" panose="020B0609020204030204" pitchFamily="49" charset="0"/>
              </a:rPr>
              <a:t>xmlns</a:t>
            </a:r>
            <a:r>
              <a:rPr lang="en-US" sz="1600" dirty="0">
                <a:latin typeface="Consolas" panose="020B0609020204030204" pitchFamily="49" charset="0"/>
                <a:cs typeface="Consolas" panose="020B0609020204030204" pitchFamily="49" charset="0"/>
              </a:rPr>
              <a:t>="http://schemas.microsoft.com/packaging/2011/08/nuspec.xsd"&gt;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&lt;metadata&gt;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&lt;id&gt;</a:t>
            </a:r>
            <a:r>
              <a:rPr lang="en-US" sz="1600" dirty="0" err="1">
                <a:latin typeface="Consolas" panose="020B0609020204030204" pitchFamily="49" charset="0"/>
                <a:cs typeface="Consolas" panose="020B0609020204030204" pitchFamily="49" charset="0"/>
              </a:rPr>
              <a:t>MyPackage</a:t>
            </a:r>
            <a:r>
              <a:rPr lang="en-US" sz="1600" dirty="0">
                <a:latin typeface="Consolas" panose="020B0609020204030204" pitchFamily="49" charset="0"/>
                <a:cs typeface="Consolas" panose="020B0609020204030204" pitchFamily="49" charset="0"/>
              </a:rPr>
              <a:t>&lt;/id&gt;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&lt;version&gt;1.0.0&lt;/version&gt;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&lt;title&gt;My cool package&lt;/title&gt;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&lt;authors&gt;Petro&lt;/authors&gt;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licenseUrl</a:t>
            </a:r>
            <a:r>
              <a:rPr lang="en-US" sz="1600" dirty="0">
                <a:latin typeface="Consolas" panose="020B0609020204030204" pitchFamily="49" charset="0"/>
                <a:cs typeface="Consolas" panose="020B0609020204030204" pitchFamily="49" charset="0"/>
              </a:rPr>
              <a:t>&gt;http://opensource.org/licenses/MIT&lt;/licenseUrl&gt;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requireLicenseAcceptance</a:t>
            </a:r>
            <a:r>
              <a:rPr lang="en-US" sz="1600" dirty="0">
                <a:latin typeface="Consolas" panose="020B0609020204030204" pitchFamily="49" charset="0"/>
                <a:cs typeface="Consolas" panose="020B0609020204030204" pitchFamily="49" charset="0"/>
              </a:rPr>
              <a:t>&gt;false&lt;/</a:t>
            </a:r>
            <a:r>
              <a:rPr lang="en-US" sz="1600" dirty="0" err="1">
                <a:latin typeface="Consolas" panose="020B0609020204030204" pitchFamily="49" charset="0"/>
                <a:cs typeface="Consolas" panose="020B0609020204030204" pitchFamily="49" charset="0"/>
              </a:rPr>
              <a:t>requireLicenseAcceptance</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&lt;description&gt;My package description.&lt;/description&gt;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releaseNotes</a:t>
            </a:r>
            <a:r>
              <a:rPr lang="en-US" sz="1600" dirty="0">
                <a:latin typeface="Consolas" panose="020B0609020204030204" pitchFamily="49" charset="0"/>
                <a:cs typeface="Consolas" panose="020B0609020204030204" pitchFamily="49" charset="0"/>
              </a:rPr>
              <a:t>&gt;1.0 First version&lt;/</a:t>
            </a:r>
            <a:r>
              <a:rPr lang="en-US" sz="1600" dirty="0" err="1">
                <a:latin typeface="Consolas" panose="020B0609020204030204" pitchFamily="49" charset="0"/>
                <a:cs typeface="Consolas" panose="020B0609020204030204" pitchFamily="49" charset="0"/>
              </a:rPr>
              <a:t>releaseNotes</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&lt;copyright&gt;Petro Sasnyk&lt;/copyright&gt;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frameworkAssemblies</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frameworkAssembly</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assemblyName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PresentationCore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targetFramework</a:t>
            </a:r>
            <a:r>
              <a:rPr lang="en-US" sz="1600" dirty="0">
                <a:latin typeface="Consolas" panose="020B0609020204030204" pitchFamily="49" charset="0"/>
                <a:cs typeface="Consolas" panose="020B0609020204030204" pitchFamily="49" charset="0"/>
              </a:rPr>
              <a:t>="" /&gt;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frameworkAssembly</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assemblyName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Microsoft.CSharp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targetFramework</a:t>
            </a:r>
            <a:r>
              <a:rPr lang="en-US" sz="1600" dirty="0">
                <a:latin typeface="Consolas" panose="020B0609020204030204" pitchFamily="49" charset="0"/>
                <a:cs typeface="Consolas" panose="020B0609020204030204" pitchFamily="49" charset="0"/>
              </a:rPr>
              <a:t>=".NETFramework4.0" /&gt;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a:t>
            </a:r>
            <a:r>
              <a:rPr lang="en-US" sz="1600" dirty="0" err="1">
                <a:latin typeface="Consolas" panose="020B0609020204030204" pitchFamily="49" charset="0"/>
                <a:cs typeface="Consolas" panose="020B0609020204030204" pitchFamily="49" charset="0"/>
              </a:rPr>
              <a:t>frameworkAssemblies</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&lt;/metadata&gt;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&lt;/package&gt;</a:t>
            </a:r>
            <a:endParaRPr lang="en-US" sz="16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3454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Authoring own package: required metadata</a:t>
            </a:r>
            <a:endParaRPr lang="ru-RU" dirty="0"/>
          </a:p>
        </p:txBody>
      </p:sp>
      <p:sp>
        <p:nvSpPr>
          <p:cNvPr id="5" name="Content Placeholder 4"/>
          <p:cNvSpPr>
            <a:spLocks noGrp="1"/>
          </p:cNvSpPr>
          <p:nvPr>
            <p:ph idx="1"/>
          </p:nvPr>
        </p:nvSpPr>
        <p:spPr/>
        <p:txBody>
          <a:bodyPr>
            <a:noAutofit/>
          </a:bodyPr>
          <a:lstStyle/>
          <a:p>
            <a:r>
              <a:rPr lang="en-US" dirty="0"/>
              <a:t>id</a:t>
            </a:r>
          </a:p>
          <a:p>
            <a:r>
              <a:rPr lang="en-US" dirty="0" smtClean="0"/>
              <a:t>version</a:t>
            </a:r>
            <a:endParaRPr lang="en-US" dirty="0"/>
          </a:p>
          <a:p>
            <a:r>
              <a:rPr lang="en-US" dirty="0" smtClean="0"/>
              <a:t>description</a:t>
            </a:r>
            <a:endParaRPr lang="en-US" dirty="0"/>
          </a:p>
          <a:p>
            <a:r>
              <a:rPr lang="en-US" dirty="0" smtClean="0"/>
              <a:t>authors</a:t>
            </a:r>
            <a:endParaRPr lang="en-US" dirty="0"/>
          </a:p>
        </p:txBody>
      </p:sp>
    </p:spTree>
    <p:extLst>
      <p:ext uri="{BB962C8B-B14F-4D97-AF65-F5344CB8AC3E}">
        <p14:creationId xmlns:p14="http://schemas.microsoft.com/office/powerpoint/2010/main" val="232841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Authoring own package:</a:t>
            </a:r>
            <a:br>
              <a:rPr lang="en-US" b="1" dirty="0" smtClean="0"/>
            </a:br>
            <a:r>
              <a:rPr lang="en-US" b="1" dirty="0" smtClean="0"/>
              <a:t>dependencies</a:t>
            </a:r>
            <a:endParaRPr lang="ru-RU" dirty="0"/>
          </a:p>
        </p:txBody>
      </p:sp>
      <p:sp>
        <p:nvSpPr>
          <p:cNvPr id="5" name="Content Placeholder 4"/>
          <p:cNvSpPr>
            <a:spLocks noGrp="1"/>
          </p:cNvSpPr>
          <p:nvPr>
            <p:ph idx="1"/>
          </p:nvPr>
        </p:nvSpPr>
        <p:spPr/>
        <p:txBody>
          <a:bodyPr>
            <a:noAutofit/>
          </a:bodyPr>
          <a:lstStyle/>
          <a:p>
            <a:pPr marL="0" indent="0">
              <a:buNone/>
            </a:pPr>
            <a:r>
              <a:rPr lang="en-US" sz="1600" dirty="0">
                <a:latin typeface="Consolas" panose="020B0609020204030204" pitchFamily="49" charset="0"/>
                <a:cs typeface="Consolas" panose="020B0609020204030204" pitchFamily="49" charset="0"/>
              </a:rPr>
              <a:t>&lt;?xml version="1.0"?&gt;</a:t>
            </a:r>
          </a:p>
          <a:p>
            <a:pPr marL="0" indent="0">
              <a:buNone/>
            </a:pPr>
            <a:r>
              <a:rPr lang="en-US" sz="1600" dirty="0">
                <a:latin typeface="Consolas" panose="020B0609020204030204" pitchFamily="49" charset="0"/>
                <a:cs typeface="Consolas" panose="020B0609020204030204" pitchFamily="49" charset="0"/>
              </a:rPr>
              <a:t>&lt;package </a:t>
            </a:r>
            <a:r>
              <a:rPr lang="en-US" sz="1600" dirty="0" err="1">
                <a:latin typeface="Consolas" panose="020B0609020204030204" pitchFamily="49" charset="0"/>
                <a:cs typeface="Consolas" panose="020B0609020204030204" pitchFamily="49" charset="0"/>
              </a:rPr>
              <a:t>xmlns</a:t>
            </a:r>
            <a:r>
              <a:rPr lang="en-US" sz="1600" dirty="0">
                <a:latin typeface="Consolas" panose="020B0609020204030204" pitchFamily="49" charset="0"/>
                <a:cs typeface="Consolas" panose="020B0609020204030204" pitchFamily="49" charset="0"/>
              </a:rPr>
              <a:t>="http://schemas.microsoft.com/packaging/2010/07/nuspec.xsd"&gt;</a:t>
            </a:r>
          </a:p>
          <a:p>
            <a:pPr marL="0" indent="0">
              <a:buNone/>
            </a:pPr>
            <a:r>
              <a:rPr lang="en-US" sz="1600" dirty="0">
                <a:latin typeface="Consolas" panose="020B0609020204030204" pitchFamily="49" charset="0"/>
                <a:cs typeface="Consolas" panose="020B0609020204030204" pitchFamily="49" charset="0"/>
              </a:rPr>
              <a:t>  &lt;metadata </a:t>
            </a:r>
            <a:r>
              <a:rPr lang="en-US" sz="1600" dirty="0" err="1">
                <a:latin typeface="Consolas" panose="020B0609020204030204" pitchFamily="49" charset="0"/>
                <a:cs typeface="Consolas" panose="020B0609020204030204" pitchFamily="49" charset="0"/>
              </a:rPr>
              <a:t>minClientVersion</a:t>
            </a:r>
            <a:r>
              <a:rPr lang="en-US" sz="1600" dirty="0">
                <a:latin typeface="Consolas" panose="020B0609020204030204" pitchFamily="49" charset="0"/>
                <a:cs typeface="Consolas" panose="020B0609020204030204" pitchFamily="49" charset="0"/>
              </a:rPr>
              <a:t>="2.0"&gt;</a:t>
            </a:r>
          </a:p>
          <a:p>
            <a:pPr marL="0" indent="0">
              <a:buNone/>
            </a:pPr>
            <a:r>
              <a:rPr lang="en-US" sz="1600" dirty="0">
                <a:latin typeface="Consolas" panose="020B0609020204030204" pitchFamily="49" charset="0"/>
                <a:cs typeface="Consolas" panose="020B0609020204030204" pitchFamily="49" charset="0"/>
              </a:rPr>
              <a:t>    &lt;dependencies&gt;</a:t>
            </a:r>
          </a:p>
          <a:p>
            <a:pPr marL="0" indent="0">
              <a:buNone/>
            </a:pPr>
            <a:r>
              <a:rPr lang="en-US" sz="1600" dirty="0">
                <a:latin typeface="Consolas" panose="020B0609020204030204" pitchFamily="49" charset="0"/>
                <a:cs typeface="Consolas" panose="020B0609020204030204" pitchFamily="49" charset="0"/>
              </a:rPr>
              <a:t>      &lt;group</a:t>
            </a:r>
            <a:r>
              <a:rPr lang="en-US" sz="1600" dirty="0" smtClean="0">
                <a:latin typeface="Consolas" panose="020B0609020204030204" pitchFamily="49" charset="0"/>
                <a:cs typeface="Consolas" panose="020B0609020204030204" pitchFamily="49" charset="0"/>
              </a:rPr>
              <a:t>&gt; &lt;</a:t>
            </a:r>
            <a:r>
              <a:rPr lang="en-US" sz="1600" dirty="0">
                <a:latin typeface="Consolas" panose="020B0609020204030204" pitchFamily="49" charset="0"/>
                <a:cs typeface="Consolas" panose="020B0609020204030204" pitchFamily="49" charset="0"/>
              </a:rPr>
              <a:t>dependency id="</a:t>
            </a:r>
            <a:r>
              <a:rPr lang="en-US" sz="1600" dirty="0" err="1">
                <a:latin typeface="Consolas" panose="020B0609020204030204" pitchFamily="49" charset="0"/>
                <a:cs typeface="Consolas" panose="020B0609020204030204" pitchFamily="49" charset="0"/>
              </a:rPr>
              <a:t>Newtonsoft.Json</a:t>
            </a:r>
            <a:r>
              <a:rPr lang="en-US" sz="1600" dirty="0" smtClean="0">
                <a:latin typeface="Consolas" panose="020B0609020204030204" pitchFamily="49" charset="0"/>
                <a:cs typeface="Consolas" panose="020B0609020204030204" pitchFamily="49" charset="0"/>
              </a:rPr>
              <a:t>"/&gt; </a:t>
            </a:r>
            <a:r>
              <a:rPr lang="en-US" sz="1600" dirty="0">
                <a:latin typeface="Consolas" panose="020B0609020204030204" pitchFamily="49" charset="0"/>
                <a:cs typeface="Consolas" panose="020B0609020204030204" pitchFamily="49" charset="0"/>
              </a:rPr>
              <a:t>&lt;/group&gt;</a:t>
            </a:r>
          </a:p>
          <a:p>
            <a:pPr marL="0" indent="0">
              <a:buNone/>
            </a:pPr>
            <a:r>
              <a:rPr lang="en-US" sz="1600" dirty="0">
                <a:latin typeface="Consolas" panose="020B0609020204030204" pitchFamily="49" charset="0"/>
                <a:cs typeface="Consolas" panose="020B0609020204030204" pitchFamily="49" charset="0"/>
              </a:rPr>
              <a:t>      &lt;group </a:t>
            </a:r>
            <a:r>
              <a:rPr lang="en-US" sz="1600" dirty="0" err="1">
                <a:latin typeface="Consolas" panose="020B0609020204030204" pitchFamily="49" charset="0"/>
                <a:cs typeface="Consolas" panose="020B0609020204030204" pitchFamily="49" charset="0"/>
              </a:rPr>
              <a:t>targetFramework</a:t>
            </a:r>
            <a:r>
              <a:rPr lang="en-US" sz="1600" dirty="0">
                <a:latin typeface="Consolas" panose="020B0609020204030204" pitchFamily="49" charset="0"/>
                <a:cs typeface="Consolas" panose="020B0609020204030204" pitchFamily="49" charset="0"/>
              </a:rPr>
              <a:t>="net40</a:t>
            </a:r>
            <a:r>
              <a:rPr lang="en-US" sz="1600" dirty="0" smtClean="0">
                <a:latin typeface="Consolas" panose="020B0609020204030204" pitchFamily="49" charset="0"/>
                <a:cs typeface="Consolas" panose="020B0609020204030204" pitchFamily="49" charset="0"/>
              </a:rPr>
              <a:t>"&gt; &lt;</a:t>
            </a:r>
            <a:r>
              <a:rPr lang="en-US" sz="1600" dirty="0">
                <a:latin typeface="Consolas" panose="020B0609020204030204" pitchFamily="49" charset="0"/>
                <a:cs typeface="Consolas" panose="020B0609020204030204" pitchFamily="49" charset="0"/>
              </a:rPr>
              <a:t>dependency id="jQuery</a:t>
            </a:r>
            <a:r>
              <a:rPr lang="en-US" sz="1600" dirty="0" smtClean="0">
                <a:latin typeface="Consolas" panose="020B0609020204030204" pitchFamily="49" charset="0"/>
                <a:cs typeface="Consolas" panose="020B0609020204030204" pitchFamily="49" charset="0"/>
              </a:rPr>
              <a:t>"/&gt; &lt;/</a:t>
            </a:r>
            <a:r>
              <a:rPr lang="en-US" sz="1600" dirty="0">
                <a:latin typeface="Consolas" panose="020B0609020204030204" pitchFamily="49" charset="0"/>
                <a:cs typeface="Consolas" panose="020B0609020204030204" pitchFamily="49" charset="0"/>
              </a:rPr>
              <a:t>group&gt;</a:t>
            </a:r>
          </a:p>
          <a:p>
            <a:pPr marL="0" indent="0">
              <a:buNone/>
            </a:pPr>
            <a:r>
              <a:rPr lang="en-US" sz="1600" dirty="0">
                <a:latin typeface="Consolas" panose="020B0609020204030204" pitchFamily="49" charset="0"/>
                <a:cs typeface="Consolas" panose="020B0609020204030204" pitchFamily="49" charset="0"/>
              </a:rPr>
              <a:t>      &lt;group </a:t>
            </a:r>
            <a:r>
              <a:rPr lang="en-US" sz="1600" dirty="0" err="1">
                <a:latin typeface="Consolas" panose="020B0609020204030204" pitchFamily="49" charset="0"/>
                <a:cs typeface="Consolas" panose="020B0609020204030204" pitchFamily="49" charset="0"/>
              </a:rPr>
              <a:t>targetFramework</a:t>
            </a:r>
            <a:r>
              <a:rPr lang="en-US" sz="1600" dirty="0">
                <a:latin typeface="Consolas" panose="020B0609020204030204" pitchFamily="49" charset="0"/>
                <a:cs typeface="Consolas" panose="020B0609020204030204" pitchFamily="49" charset="0"/>
              </a:rPr>
              <a:t>="windows8</a:t>
            </a:r>
            <a:r>
              <a:rPr lang="en-US" sz="1600" dirty="0" smtClean="0">
                <a:latin typeface="Consolas" panose="020B0609020204030204" pitchFamily="49" charset="0"/>
                <a:cs typeface="Consolas" panose="020B0609020204030204" pitchFamily="49" charset="0"/>
              </a:rPr>
              <a:t>"&gt; &lt;/</a:t>
            </a:r>
            <a:r>
              <a:rPr lang="en-US" sz="1600" dirty="0">
                <a:latin typeface="Consolas" panose="020B0609020204030204" pitchFamily="49" charset="0"/>
                <a:cs typeface="Consolas" panose="020B0609020204030204" pitchFamily="49" charset="0"/>
              </a:rPr>
              <a:t>group&gt;</a:t>
            </a:r>
          </a:p>
          <a:p>
            <a:pPr marL="0" indent="0">
              <a:buNone/>
            </a:pPr>
            <a:r>
              <a:rPr lang="en-US" sz="1600" dirty="0">
                <a:latin typeface="Consolas" panose="020B0609020204030204" pitchFamily="49" charset="0"/>
                <a:cs typeface="Consolas" panose="020B0609020204030204" pitchFamily="49" charset="0"/>
              </a:rPr>
              <a:t>    &lt;/dependencies&gt;</a:t>
            </a:r>
          </a:p>
          <a:p>
            <a:pPr marL="0" indent="0">
              <a:buNone/>
            </a:pPr>
            <a:r>
              <a:rPr lang="en-US" sz="1600" dirty="0">
                <a:latin typeface="Consolas" panose="020B0609020204030204" pitchFamily="49" charset="0"/>
                <a:cs typeface="Consolas" panose="020B0609020204030204" pitchFamily="49" charset="0"/>
              </a:rPr>
              <a:t>  &lt;/metadata&gt;</a:t>
            </a:r>
          </a:p>
          <a:p>
            <a:pPr marL="0" indent="0">
              <a:buNone/>
            </a:pPr>
            <a:r>
              <a:rPr lang="en-US" sz="1600" dirty="0">
                <a:latin typeface="Consolas" panose="020B0609020204030204" pitchFamily="49" charset="0"/>
                <a:cs typeface="Consolas" panose="020B0609020204030204" pitchFamily="49" charset="0"/>
              </a:rPr>
              <a:t>  &lt;files /&gt;</a:t>
            </a:r>
          </a:p>
          <a:p>
            <a:pPr marL="0" indent="0">
              <a:buNone/>
            </a:pPr>
            <a:r>
              <a:rPr lang="en-US" sz="1600" dirty="0">
                <a:latin typeface="Consolas" panose="020B0609020204030204" pitchFamily="49" charset="0"/>
                <a:cs typeface="Consolas" panose="020B0609020204030204" pitchFamily="49" charset="0"/>
              </a:rPr>
              <a:t>&lt;/package&gt;</a:t>
            </a:r>
          </a:p>
        </p:txBody>
      </p:sp>
    </p:spTree>
    <p:extLst>
      <p:ext uri="{BB962C8B-B14F-4D97-AF65-F5344CB8AC3E}">
        <p14:creationId xmlns:p14="http://schemas.microsoft.com/office/powerpoint/2010/main" val="1283701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Authoring own package</a:t>
            </a:r>
            <a:endParaRPr lang="ru-RU" dirty="0"/>
          </a:p>
        </p:txBody>
      </p:sp>
      <p:sp>
        <p:nvSpPr>
          <p:cNvPr id="5" name="Content Placeholder 4"/>
          <p:cNvSpPr>
            <a:spLocks noGrp="1"/>
          </p:cNvSpPr>
          <p:nvPr>
            <p:ph idx="1"/>
          </p:nvPr>
        </p:nvSpPr>
        <p:spPr/>
        <p:txBody>
          <a:bodyPr>
            <a:noAutofit/>
          </a:bodyPr>
          <a:lstStyle/>
          <a:p>
            <a:r>
              <a:rPr lang="en-US" dirty="0"/>
              <a:t>Package versioning – semver.org – </a:t>
            </a:r>
            <a:r>
              <a:rPr lang="en-US" dirty="0" smtClean="0"/>
              <a:t>1.0.0-alpha</a:t>
            </a:r>
          </a:p>
          <a:p>
            <a:r>
              <a:rPr lang="en-US" dirty="0" smtClean="0"/>
              <a:t>Content</a:t>
            </a:r>
          </a:p>
          <a:p>
            <a:r>
              <a:rPr lang="en-US" dirty="0" smtClean="0"/>
              <a:t>Configuration file and source code transformation</a:t>
            </a:r>
            <a:endParaRPr lang="en-US" dirty="0"/>
          </a:p>
        </p:txBody>
      </p:sp>
    </p:spTree>
    <p:extLst>
      <p:ext uri="{BB962C8B-B14F-4D97-AF65-F5344CB8AC3E}">
        <p14:creationId xmlns:p14="http://schemas.microsoft.com/office/powerpoint/2010/main" val="694471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Authoring own </a:t>
            </a:r>
            <a:r>
              <a:rPr lang="en-US" b="1" dirty="0" smtClean="0"/>
              <a:t>package:</a:t>
            </a:r>
            <a:r>
              <a:rPr lang="en-US" dirty="0" smtClean="0"/>
              <a:t> </a:t>
            </a:r>
            <a:r>
              <a:rPr lang="en-US" b="1" dirty="0" smtClean="0"/>
              <a:t>hosting</a:t>
            </a:r>
            <a:endParaRPr lang="ru-RU" b="1" dirty="0"/>
          </a:p>
        </p:txBody>
      </p:sp>
      <p:sp>
        <p:nvSpPr>
          <p:cNvPr id="3" name="Content Placeholder 2"/>
          <p:cNvSpPr>
            <a:spLocks noGrp="1"/>
          </p:cNvSpPr>
          <p:nvPr>
            <p:ph idx="1"/>
          </p:nvPr>
        </p:nvSpPr>
        <p:spPr/>
        <p:txBody>
          <a:bodyPr>
            <a:normAutofit/>
          </a:bodyPr>
          <a:lstStyle/>
          <a:p>
            <a:r>
              <a:rPr lang="en-US" dirty="0" smtClean="0"/>
              <a:t>Local hosting</a:t>
            </a:r>
          </a:p>
          <a:p>
            <a:r>
              <a:rPr lang="en-US" dirty="0" err="1" smtClean="0">
                <a:hlinkClick r:id="rId2"/>
              </a:rPr>
              <a:t>NuGet</a:t>
            </a:r>
            <a:r>
              <a:rPr lang="en-US" dirty="0" smtClean="0">
                <a:hlinkClick r:id="rId2"/>
              </a:rPr>
              <a:t>-Server package</a:t>
            </a:r>
            <a:endParaRPr lang="en-US" dirty="0" smtClean="0"/>
          </a:p>
          <a:p>
            <a:r>
              <a:rPr lang="en-US" dirty="0" smtClean="0">
                <a:hlinkClick r:id="rId3"/>
              </a:rPr>
              <a:t>Nuget.org</a:t>
            </a:r>
            <a:endParaRPr lang="en-US" dirty="0" smtClean="0"/>
          </a:p>
          <a:p>
            <a:r>
              <a:rPr lang="en-US" dirty="0" err="1" smtClean="0">
                <a:hlinkClick r:id="rId4"/>
              </a:rPr>
              <a:t>TeamCity</a:t>
            </a:r>
            <a:r>
              <a:rPr lang="en-US" dirty="0" smtClean="0">
                <a:hlinkClick r:id="rId4"/>
              </a:rPr>
              <a:t> as a native NuGet server</a:t>
            </a:r>
            <a:endParaRPr lang="en-US" dirty="0" smtClean="0"/>
          </a:p>
          <a:p>
            <a:r>
              <a:rPr lang="en-US" dirty="0" err="1" smtClean="0">
                <a:hlinkClick r:id="rId5"/>
              </a:rPr>
              <a:t>MyGet</a:t>
            </a:r>
            <a:endParaRPr lang="en-US" dirty="0" smtClean="0"/>
          </a:p>
          <a:p>
            <a:r>
              <a:rPr lang="en-US" dirty="0" err="1" smtClean="0">
                <a:hlinkClick r:id="rId6"/>
              </a:rPr>
              <a:t>ProGet</a:t>
            </a:r>
            <a:endParaRPr lang="en-US" dirty="0" smtClean="0"/>
          </a:p>
        </p:txBody>
      </p:sp>
    </p:spTree>
    <p:extLst>
      <p:ext uri="{BB962C8B-B14F-4D97-AF65-F5344CB8AC3E}">
        <p14:creationId xmlns:p14="http://schemas.microsoft.com/office/powerpoint/2010/main" val="2348392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more</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18587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more</a:t>
            </a:r>
            <a:endParaRPr lang="ru-RU" dirty="0"/>
          </a:p>
        </p:txBody>
      </p:sp>
      <p:sp>
        <p:nvSpPr>
          <p:cNvPr id="3" name="Content Placeholder 2"/>
          <p:cNvSpPr>
            <a:spLocks noGrp="1"/>
          </p:cNvSpPr>
          <p:nvPr>
            <p:ph idx="1"/>
          </p:nvPr>
        </p:nvSpPr>
        <p:spPr/>
        <p:txBody>
          <a:bodyPr/>
          <a:lstStyle/>
          <a:p>
            <a:r>
              <a:rPr lang="en-US" dirty="0" err="1" smtClean="0">
                <a:hlinkClick r:id="rId2"/>
              </a:rPr>
              <a:t>OneGet</a:t>
            </a:r>
            <a:endParaRPr lang="en-US" dirty="0" smtClean="0"/>
          </a:p>
          <a:p>
            <a:r>
              <a:rPr lang="en-US" dirty="0" err="1" smtClean="0">
                <a:hlinkClick r:id="rId3"/>
              </a:rPr>
              <a:t>Chokolatey</a:t>
            </a:r>
            <a:endParaRPr lang="en-US" dirty="0" smtClean="0"/>
          </a:p>
          <a:p>
            <a:r>
              <a:rPr lang="en-US" dirty="0" smtClean="0"/>
              <a:t>NuGet as deployment mechanism</a:t>
            </a:r>
          </a:p>
        </p:txBody>
      </p:sp>
    </p:spTree>
    <p:extLst>
      <p:ext uri="{BB962C8B-B14F-4D97-AF65-F5344CB8AC3E}">
        <p14:creationId xmlns:p14="http://schemas.microsoft.com/office/powerpoint/2010/main" val="373770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ru-RU" dirty="0"/>
          </a:p>
        </p:txBody>
      </p:sp>
      <p:sp>
        <p:nvSpPr>
          <p:cNvPr id="5" name="Content Placeholder 4"/>
          <p:cNvSpPr>
            <a:spLocks noGrp="1"/>
          </p:cNvSpPr>
          <p:nvPr>
            <p:ph idx="1"/>
          </p:nvPr>
        </p:nvSpPr>
        <p:spPr/>
        <p:txBody>
          <a:bodyPr>
            <a:normAutofit/>
          </a:bodyPr>
          <a:lstStyle/>
          <a:p>
            <a:r>
              <a:rPr lang="en-US" dirty="0" smtClean="0"/>
              <a:t>What is NuGet?</a:t>
            </a:r>
            <a:endParaRPr lang="en-US" dirty="0"/>
          </a:p>
          <a:p>
            <a:r>
              <a:rPr lang="en-US" dirty="0"/>
              <a:t>Why I might need package manager? </a:t>
            </a:r>
            <a:endParaRPr lang="en-US" dirty="0" smtClean="0"/>
          </a:p>
          <a:p>
            <a:r>
              <a:rPr lang="en-US" dirty="0" smtClean="0"/>
              <a:t>Using NuGet</a:t>
            </a:r>
          </a:p>
          <a:p>
            <a:r>
              <a:rPr lang="en-US" dirty="0"/>
              <a:t>Authoring own nuget </a:t>
            </a:r>
            <a:r>
              <a:rPr lang="en-US" dirty="0" smtClean="0"/>
              <a:t>packages</a:t>
            </a:r>
          </a:p>
          <a:p>
            <a:r>
              <a:rPr lang="en-US" dirty="0"/>
              <a:t>What’s </a:t>
            </a:r>
            <a:r>
              <a:rPr lang="en-US" dirty="0" smtClean="0"/>
              <a:t>more</a:t>
            </a:r>
            <a:r>
              <a:rPr lang="en-US" dirty="0"/>
              <a:t>?</a:t>
            </a:r>
          </a:p>
          <a:p>
            <a:r>
              <a:rPr lang="en-US" dirty="0" smtClean="0"/>
              <a:t>Conclusion</a:t>
            </a:r>
            <a:endParaRPr lang="en-US" dirty="0"/>
          </a:p>
          <a:p>
            <a:r>
              <a:rPr lang="en-US" dirty="0"/>
              <a:t>Questions?</a:t>
            </a:r>
          </a:p>
          <a:p>
            <a:endParaRPr lang="ru-RU" dirty="0"/>
          </a:p>
        </p:txBody>
      </p:sp>
    </p:spTree>
    <p:extLst>
      <p:ext uri="{BB962C8B-B14F-4D97-AF65-F5344CB8AC3E}">
        <p14:creationId xmlns:p14="http://schemas.microsoft.com/office/powerpoint/2010/main" val="3373329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ru-RU" dirty="0"/>
          </a:p>
        </p:txBody>
      </p:sp>
      <p:sp>
        <p:nvSpPr>
          <p:cNvPr id="3" name="Content Placeholder 2"/>
          <p:cNvSpPr>
            <a:spLocks noGrp="1"/>
          </p:cNvSpPr>
          <p:nvPr>
            <p:ph idx="1"/>
          </p:nvPr>
        </p:nvSpPr>
        <p:spPr/>
        <p:txBody>
          <a:bodyPr/>
          <a:lstStyle/>
          <a:p>
            <a:r>
              <a:rPr lang="en-US" dirty="0" smtClean="0"/>
              <a:t>NuGet Package manager can:</a:t>
            </a:r>
          </a:p>
          <a:p>
            <a:pPr lvl="1"/>
            <a:r>
              <a:rPr lang="en-US" dirty="0" smtClean="0"/>
              <a:t>Manage for you your project dependencies</a:t>
            </a:r>
          </a:p>
          <a:p>
            <a:pPr lvl="1"/>
            <a:r>
              <a:rPr lang="en-US" dirty="0" smtClean="0"/>
              <a:t>Removes binaries from source control</a:t>
            </a:r>
          </a:p>
          <a:p>
            <a:pPr lvl="1"/>
            <a:r>
              <a:rPr lang="en-US" dirty="0" smtClean="0"/>
              <a:t>Make </a:t>
            </a:r>
            <a:r>
              <a:rPr lang="en-US" dirty="0" smtClean="0"/>
              <a:t>coffee </a:t>
            </a:r>
            <a:r>
              <a:rPr lang="en-US" dirty="0" smtClean="0"/>
              <a:t>and </a:t>
            </a:r>
            <a:r>
              <a:rPr lang="en-US" dirty="0"/>
              <a:t>bring morning newspaper for you</a:t>
            </a:r>
            <a:endParaRPr lang="en-US" dirty="0" smtClean="0"/>
          </a:p>
        </p:txBody>
      </p:sp>
    </p:spTree>
    <p:extLst>
      <p:ext uri="{BB962C8B-B14F-4D97-AF65-F5344CB8AC3E}">
        <p14:creationId xmlns:p14="http://schemas.microsoft.com/office/powerpoint/2010/main" val="39022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637085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reading</a:t>
            </a:r>
            <a:endParaRPr lang="ru-RU"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hlinkClick r:id="rId2"/>
              </a:rPr>
              <a:t>http</a:t>
            </a:r>
            <a:r>
              <a:rPr lang="en-US" b="1" dirty="0">
                <a:hlinkClick r:id="rId2"/>
              </a:rPr>
              <a:t>://docs.nuget.org</a:t>
            </a:r>
            <a:r>
              <a:rPr lang="en-US" b="1" dirty="0" smtClean="0">
                <a:hlinkClick r:id="rId2"/>
              </a:rPr>
              <a:t>/</a:t>
            </a:r>
            <a:r>
              <a:rPr lang="en-US" b="1" dirty="0" smtClean="0"/>
              <a:t> </a:t>
            </a:r>
          </a:p>
          <a:p>
            <a:pPr marL="457200" indent="-457200">
              <a:buFont typeface="+mj-lt"/>
              <a:buAutoNum type="arabicPeriod"/>
            </a:pPr>
            <a:r>
              <a:rPr lang="en-US" b="1" dirty="0">
                <a:hlinkClick r:id="rId3"/>
              </a:rPr>
              <a:t>Pro </a:t>
            </a:r>
            <a:r>
              <a:rPr lang="en-US" b="1" dirty="0" smtClean="0">
                <a:hlinkClick r:id="rId3"/>
              </a:rPr>
              <a:t>NuGet</a:t>
            </a:r>
            <a:endParaRPr lang="en-US" b="1" dirty="0"/>
          </a:p>
          <a:p>
            <a:pPr marL="0" indent="0">
              <a:buNone/>
            </a:pPr>
            <a:endParaRPr lang="en-US" b="1" dirty="0"/>
          </a:p>
          <a:p>
            <a:pPr marL="457200" indent="-457200">
              <a:buFont typeface="+mj-lt"/>
              <a:buAutoNum type="arabicPeriod"/>
            </a:pPr>
            <a:endParaRPr lang="en-US" b="1" dirty="0"/>
          </a:p>
          <a:p>
            <a:pPr marL="0" indent="0">
              <a:buNone/>
            </a:pPr>
            <a:endParaRPr lang="ru-RU" dirty="0"/>
          </a:p>
        </p:txBody>
      </p:sp>
    </p:spTree>
    <p:extLst>
      <p:ext uri="{BB962C8B-B14F-4D97-AF65-F5344CB8AC3E}">
        <p14:creationId xmlns:p14="http://schemas.microsoft.com/office/powerpoint/2010/main" val="1383366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ru-RU" dirty="0"/>
          </a:p>
        </p:txBody>
      </p:sp>
      <p:sp>
        <p:nvSpPr>
          <p:cNvPr id="4" name="Text Placeholder 3"/>
          <p:cNvSpPr>
            <a:spLocks noGrp="1"/>
          </p:cNvSpPr>
          <p:nvPr>
            <p:ph type="body" idx="1"/>
          </p:nvPr>
        </p:nvSpPr>
        <p:spPr/>
        <p:txBody>
          <a:bodyPr/>
          <a:lstStyle/>
          <a:p>
            <a:endParaRPr lang="ru-RU"/>
          </a:p>
        </p:txBody>
      </p:sp>
      <p:pic>
        <p:nvPicPr>
          <p:cNvPr id="1026" name="Picture 2" descr="http://nokia-x.com/_ph/12/2/4516488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810" y="1536289"/>
            <a:ext cx="228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86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Nuget?</a:t>
            </a:r>
            <a:endParaRPr lang="ru-RU" dirty="0"/>
          </a:p>
        </p:txBody>
      </p:sp>
      <p:sp>
        <p:nvSpPr>
          <p:cNvPr id="5" name="Content Placeholder 4"/>
          <p:cNvSpPr>
            <a:spLocks noGrp="1"/>
          </p:cNvSpPr>
          <p:nvPr>
            <p:ph idx="1"/>
          </p:nvPr>
        </p:nvSpPr>
        <p:spPr/>
        <p:txBody>
          <a:bodyPr/>
          <a:lstStyle/>
          <a:p>
            <a:r>
              <a:rPr lang="en-US" dirty="0" smtClean="0"/>
              <a:t>This is package manager for .NET and </a:t>
            </a:r>
            <a:r>
              <a:rPr lang="en-US" dirty="0"/>
              <a:t>Windows </a:t>
            </a:r>
            <a:r>
              <a:rPr lang="en-US" dirty="0" smtClean="0"/>
              <a:t>(truly </a:t>
            </a:r>
            <a:r>
              <a:rPr lang="en-US" dirty="0" smtClean="0"/>
              <a:t>your </a:t>
            </a:r>
            <a:r>
              <a:rPr lang="en-US" dirty="0"/>
              <a:t>Cap</a:t>
            </a:r>
            <a:r>
              <a:rPr lang="en-US" dirty="0" smtClean="0"/>
              <a:t>)</a:t>
            </a:r>
          </a:p>
          <a:p>
            <a:pPr marL="0" indent="0">
              <a:buNone/>
            </a:pPr>
            <a:endParaRPr lang="ru-RU" dirty="0"/>
          </a:p>
        </p:txBody>
      </p:sp>
    </p:spTree>
    <p:extLst>
      <p:ext uri="{BB962C8B-B14F-4D97-AF65-F5344CB8AC3E}">
        <p14:creationId xmlns:p14="http://schemas.microsoft.com/office/powerpoint/2010/main" val="169085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Why I might need package manager?</a:t>
            </a:r>
            <a:endParaRPr lang="ru-RU" dirty="0"/>
          </a:p>
        </p:txBody>
      </p:sp>
      <p:sp>
        <p:nvSpPr>
          <p:cNvPr id="5" name="Content Placeholder 4"/>
          <p:cNvSpPr>
            <a:spLocks noGrp="1"/>
          </p:cNvSpPr>
          <p:nvPr>
            <p:ph idx="1"/>
          </p:nvPr>
        </p:nvSpPr>
        <p:spPr/>
        <p:txBody>
          <a:bodyPr>
            <a:normAutofit/>
          </a:bodyPr>
          <a:lstStyle/>
          <a:p>
            <a:r>
              <a:rPr lang="en-US" dirty="0" smtClean="0"/>
              <a:t>Your solution has dozen of subprojects</a:t>
            </a:r>
          </a:p>
          <a:p>
            <a:r>
              <a:rPr lang="en-US" dirty="0" smtClean="0"/>
              <a:t>While your solution is being </a:t>
            </a:r>
            <a:r>
              <a:rPr lang="en-US" dirty="0" smtClean="0"/>
              <a:t>built, </a:t>
            </a:r>
            <a:r>
              <a:rPr lang="en-US" dirty="0" smtClean="0"/>
              <a:t>you could win all levels in </a:t>
            </a:r>
            <a:r>
              <a:rPr lang="en-US" dirty="0" smtClean="0"/>
              <a:t>Angry Birds </a:t>
            </a:r>
            <a:r>
              <a:rPr lang="en-US" dirty="0" smtClean="0"/>
              <a:t>twice</a:t>
            </a:r>
          </a:p>
          <a:p>
            <a:r>
              <a:rPr lang="en-US" dirty="0" smtClean="0"/>
              <a:t>Your </a:t>
            </a:r>
            <a:r>
              <a:rPr lang="en-US" dirty="0" smtClean="0"/>
              <a:t>project is </a:t>
            </a:r>
            <a:r>
              <a:rPr lang="en-US" dirty="0" smtClean="0"/>
              <a:t>being developed </a:t>
            </a:r>
            <a:r>
              <a:rPr lang="en-US" dirty="0" smtClean="0"/>
              <a:t>by several </a:t>
            </a:r>
            <a:r>
              <a:rPr lang="en-US" dirty="0" smtClean="0"/>
              <a:t>teams, </a:t>
            </a:r>
            <a:r>
              <a:rPr lang="en-US" dirty="0" smtClean="0"/>
              <a:t>and dividing and merging their work </a:t>
            </a:r>
            <a:r>
              <a:rPr lang="en-US" dirty="0" smtClean="0"/>
              <a:t>takes </a:t>
            </a:r>
            <a:r>
              <a:rPr lang="en-US" dirty="0" smtClean="0"/>
              <a:t>one month</a:t>
            </a:r>
          </a:p>
          <a:p>
            <a:r>
              <a:rPr lang="en-US" dirty="0" smtClean="0"/>
              <a:t>Your components dependency graph is like a spider web in </a:t>
            </a:r>
            <a:r>
              <a:rPr lang="en-US" dirty="0"/>
              <a:t>a room abandoned </a:t>
            </a:r>
            <a:r>
              <a:rPr lang="en-US" dirty="0" smtClean="0"/>
              <a:t>10 years </a:t>
            </a:r>
            <a:r>
              <a:rPr lang="en-US" dirty="0" smtClean="0"/>
              <a:t>ago</a:t>
            </a:r>
          </a:p>
          <a:p>
            <a:r>
              <a:rPr lang="en-US" dirty="0" smtClean="0"/>
              <a:t>You are tired of fixing issues when your team member changes the interfaces to the system which you should access</a:t>
            </a:r>
          </a:p>
          <a:p>
            <a:r>
              <a:rPr lang="en-US" dirty="0" smtClean="0"/>
              <a:t>You </a:t>
            </a:r>
            <a:r>
              <a:rPr lang="en-US" dirty="0" smtClean="0"/>
              <a:t>are not happy to see </a:t>
            </a:r>
            <a:r>
              <a:rPr lang="en-US" dirty="0" smtClean="0"/>
              <a:t>that </a:t>
            </a:r>
            <a:r>
              <a:rPr lang="en-US" dirty="0" smtClean="0"/>
              <a:t>your colleagues are using outdated libraries with security issues</a:t>
            </a:r>
          </a:p>
          <a:p>
            <a:r>
              <a:rPr lang="en-US" dirty="0" smtClean="0"/>
              <a:t>Your source control repository is not the right place for binary garbage</a:t>
            </a:r>
          </a:p>
          <a:p>
            <a:pPr marL="0" indent="0">
              <a:buNone/>
            </a:pPr>
            <a:endParaRPr lang="ru-RU" dirty="0"/>
          </a:p>
        </p:txBody>
      </p:sp>
    </p:spTree>
    <p:extLst>
      <p:ext uri="{BB962C8B-B14F-4D97-AF65-F5344CB8AC3E}">
        <p14:creationId xmlns:p14="http://schemas.microsoft.com/office/powerpoint/2010/main" val="370519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nuget </a:t>
            </a:r>
            <a:endParaRPr lang="ru-RU" dirty="0"/>
          </a:p>
        </p:txBody>
      </p:sp>
      <p:sp>
        <p:nvSpPr>
          <p:cNvPr id="5" name="Content Placeholder 4"/>
          <p:cNvSpPr>
            <a:spLocks noGrp="1"/>
          </p:cNvSpPr>
          <p:nvPr>
            <p:ph type="body" idx="1"/>
          </p:nvPr>
        </p:nvSpPr>
        <p:spPr/>
        <p:txBody>
          <a:bodyPr>
            <a:normAutofit/>
          </a:bodyPr>
          <a:lstStyle/>
          <a:p>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220848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Using nuget: </a:t>
            </a:r>
            <a:br>
              <a:rPr lang="en-US" dirty="0" smtClean="0"/>
            </a:br>
            <a:r>
              <a:rPr lang="en-US" dirty="0" smtClean="0"/>
              <a:t>package manager console</a:t>
            </a:r>
            <a:endParaRPr lang="ru-RU" dirty="0"/>
          </a:p>
        </p:txBody>
      </p:sp>
      <p:sp>
        <p:nvSpPr>
          <p:cNvPr id="5" name="Content Placeholder 4"/>
          <p:cNvSpPr>
            <a:spLocks noGrp="1"/>
          </p:cNvSpPr>
          <p:nvPr>
            <p:ph idx="1"/>
          </p:nvPr>
        </p:nvSpPr>
        <p:spPr/>
        <p:txBody>
          <a:bodyPr/>
          <a:lstStyle/>
          <a:p>
            <a:r>
              <a:rPr lang="en-US" dirty="0" smtClean="0"/>
              <a:t>Installing package:</a:t>
            </a:r>
          </a:p>
          <a:p>
            <a:pPr lvl="1"/>
            <a:r>
              <a:rPr lang="en-US" dirty="0" smtClean="0">
                <a:latin typeface="Consolas" panose="020B0609020204030204" pitchFamily="49" charset="0"/>
                <a:cs typeface="Consolas" panose="020B0609020204030204" pitchFamily="49" charset="0"/>
              </a:rPr>
              <a:t>Install-Package Rx-Main</a:t>
            </a:r>
          </a:p>
          <a:p>
            <a:r>
              <a:rPr lang="en-US" dirty="0" smtClean="0"/>
              <a:t>Updating </a:t>
            </a:r>
            <a:r>
              <a:rPr lang="en-US" dirty="0"/>
              <a:t>package:</a:t>
            </a:r>
          </a:p>
          <a:p>
            <a:pPr lvl="1"/>
            <a:r>
              <a:rPr lang="en-US" dirty="0">
                <a:latin typeface="Consolas" panose="020B0609020204030204" pitchFamily="49" charset="0"/>
                <a:cs typeface="Consolas" panose="020B0609020204030204" pitchFamily="49" charset="0"/>
              </a:rPr>
              <a:t>Update-Package Rx-Main</a:t>
            </a:r>
            <a:endParaRPr lang="en-US" dirty="0" smtClean="0">
              <a:latin typeface="Consolas" panose="020B0609020204030204" pitchFamily="49" charset="0"/>
              <a:cs typeface="Consolas" panose="020B0609020204030204" pitchFamily="49" charset="0"/>
            </a:endParaRPr>
          </a:p>
          <a:p>
            <a:r>
              <a:rPr lang="en-US" dirty="0" smtClean="0"/>
              <a:t>Uninstalling package:</a:t>
            </a:r>
          </a:p>
          <a:p>
            <a:pPr lvl="1"/>
            <a:r>
              <a:rPr lang="en-US" dirty="0">
                <a:latin typeface="Consolas" panose="020B0609020204030204" pitchFamily="49" charset="0"/>
                <a:cs typeface="Consolas" panose="020B0609020204030204" pitchFamily="49" charset="0"/>
              </a:rPr>
              <a:t>Uninstall-Package Rx-Main</a:t>
            </a:r>
          </a:p>
          <a:p>
            <a:endParaRPr lang="en-US" dirty="0" smtClean="0"/>
          </a:p>
        </p:txBody>
      </p:sp>
    </p:spTree>
    <p:extLst>
      <p:ext uri="{BB962C8B-B14F-4D97-AF65-F5344CB8AC3E}">
        <p14:creationId xmlns:p14="http://schemas.microsoft.com/office/powerpoint/2010/main" val="88436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nuget: </a:t>
            </a:r>
            <a:br>
              <a:rPr lang="en-US" dirty="0" smtClean="0"/>
            </a:br>
            <a:r>
              <a:rPr lang="en-US" dirty="0" smtClean="0"/>
              <a:t>NuGet.exe</a:t>
            </a:r>
            <a:endParaRPr lang="ru-RU" dirty="0"/>
          </a:p>
        </p:txBody>
      </p:sp>
      <p:sp>
        <p:nvSpPr>
          <p:cNvPr id="5" name="Content Placeholder 4"/>
          <p:cNvSpPr>
            <a:spLocks noGrp="1"/>
          </p:cNvSpPr>
          <p:nvPr>
            <p:ph idx="1"/>
          </p:nvPr>
        </p:nvSpPr>
        <p:spPr/>
        <p:txBody>
          <a:bodyPr>
            <a:normAutofit/>
          </a:bodyPr>
          <a:lstStyle/>
          <a:p>
            <a:r>
              <a:rPr lang="en-US" dirty="0" smtClean="0">
                <a:latin typeface="Consolas" panose="020B0609020204030204" pitchFamily="49" charset="0"/>
                <a:cs typeface="Consolas" panose="020B0609020204030204" pitchFamily="49" charset="0"/>
              </a:rPr>
              <a:t>NuGet install</a:t>
            </a:r>
          </a:p>
          <a:p>
            <a:r>
              <a:rPr lang="en-US" dirty="0" smtClean="0">
                <a:latin typeface="Consolas" panose="020B0609020204030204" pitchFamily="49" charset="0"/>
                <a:cs typeface="Consolas" panose="020B0609020204030204" pitchFamily="49" charset="0"/>
              </a:rPr>
              <a:t>NuGet update</a:t>
            </a:r>
          </a:p>
          <a:p>
            <a:r>
              <a:rPr lang="en-US" dirty="0" smtClean="0">
                <a:latin typeface="Consolas" panose="020B0609020204030204" pitchFamily="49" charset="0"/>
                <a:cs typeface="Consolas" panose="020B0609020204030204" pitchFamily="49" charset="0"/>
              </a:rPr>
              <a:t>NuGet </a:t>
            </a:r>
            <a:r>
              <a:rPr lang="en-US" dirty="0" err="1" smtClean="0">
                <a:latin typeface="Consolas" panose="020B0609020204030204" pitchFamily="49" charset="0"/>
                <a:cs typeface="Consolas" panose="020B0609020204030204" pitchFamily="49" charset="0"/>
              </a:rPr>
              <a:t>config</a:t>
            </a:r>
            <a:endParaRPr lang="en-US" dirty="0" smtClean="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34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nuget: </a:t>
            </a:r>
            <a:br>
              <a:rPr lang="en-US" dirty="0" smtClean="0"/>
            </a:br>
            <a:r>
              <a:rPr lang="en-US" dirty="0" smtClean="0"/>
              <a:t>NuGet.exe</a:t>
            </a:r>
            <a:endParaRPr lang="ru-RU"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C:\Users\Petro\Documents\Visual Studio 2013\Projects\</a:t>
            </a:r>
            <a:r>
              <a:rPr lang="en-US" dirty="0" err="1">
                <a:latin typeface="Consolas" panose="020B0609020204030204" pitchFamily="49" charset="0"/>
                <a:cs typeface="Consolas" panose="020B0609020204030204" pitchFamily="49" charset="0"/>
              </a:rPr>
              <a:t>TestNuget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nuget</a:t>
            </a:r>
            <a:r>
              <a:rPr lang="en-US" dirty="0">
                <a:latin typeface="Consolas" panose="020B0609020204030204" pitchFamily="49" charset="0"/>
                <a:cs typeface="Consolas" panose="020B0609020204030204" pitchFamily="49" charset="0"/>
              </a:rPr>
              <a:t> install </a:t>
            </a:r>
            <a:r>
              <a:rPr lang="en-US" dirty="0" err="1">
                <a:latin typeface="Consolas" panose="020B0609020204030204" pitchFamily="49" charset="0"/>
                <a:cs typeface="Consolas" panose="020B0609020204030204" pitchFamily="49" charset="0"/>
              </a:rPr>
              <a:t>Tes</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tNuget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packages.config</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Installing 'Rx-</a:t>
            </a:r>
            <a:r>
              <a:rPr lang="en-US" dirty="0" err="1">
                <a:latin typeface="Consolas" panose="020B0609020204030204" pitchFamily="49" charset="0"/>
                <a:cs typeface="Consolas" panose="020B0609020204030204" pitchFamily="49" charset="0"/>
              </a:rPr>
              <a:t>Linq</a:t>
            </a:r>
            <a:r>
              <a:rPr lang="en-US" dirty="0">
                <a:latin typeface="Consolas" panose="020B0609020204030204" pitchFamily="49" charset="0"/>
                <a:cs typeface="Consolas" panose="020B0609020204030204" pitchFamily="49" charset="0"/>
              </a:rPr>
              <a:t> 2.2.5'.</a:t>
            </a:r>
          </a:p>
          <a:p>
            <a:pPr marL="0" indent="0">
              <a:buNone/>
            </a:pPr>
            <a:r>
              <a:rPr lang="en-US" dirty="0">
                <a:latin typeface="Consolas" panose="020B0609020204030204" pitchFamily="49" charset="0"/>
                <a:cs typeface="Consolas" panose="020B0609020204030204" pitchFamily="49" charset="0"/>
              </a:rPr>
              <a:t>Installing 'Rx-Core 2.2.5'.</a:t>
            </a:r>
          </a:p>
          <a:p>
            <a:pPr marL="0" indent="0">
              <a:buNone/>
            </a:pPr>
            <a:r>
              <a:rPr lang="en-US" dirty="0">
                <a:latin typeface="Consolas" panose="020B0609020204030204" pitchFamily="49" charset="0"/>
                <a:cs typeface="Consolas" panose="020B0609020204030204" pitchFamily="49" charset="0"/>
              </a:rPr>
              <a:t>Installing 'Rx-Interfaces 2.2.5'.</a:t>
            </a:r>
          </a:p>
          <a:p>
            <a:pPr marL="0" indent="0">
              <a:buNone/>
            </a:pPr>
            <a:r>
              <a:rPr lang="en-US" dirty="0">
                <a:latin typeface="Consolas" panose="020B0609020204030204" pitchFamily="49" charset="0"/>
                <a:cs typeface="Consolas" panose="020B0609020204030204" pitchFamily="49" charset="0"/>
              </a:rPr>
              <a:t>Installing 'Rx-Main 2.2.5'.</a:t>
            </a:r>
          </a:p>
          <a:p>
            <a:pPr marL="0" indent="0">
              <a:buNone/>
            </a:pPr>
            <a:r>
              <a:rPr lang="en-US" dirty="0">
                <a:latin typeface="Consolas" panose="020B0609020204030204" pitchFamily="49" charset="0"/>
                <a:cs typeface="Consolas" panose="020B0609020204030204" pitchFamily="49" charset="0"/>
              </a:rPr>
              <a:t>Installing 'Rx-</a:t>
            </a:r>
            <a:r>
              <a:rPr lang="en-US" dirty="0" err="1">
                <a:latin typeface="Consolas" panose="020B0609020204030204" pitchFamily="49" charset="0"/>
                <a:cs typeface="Consolas" panose="020B0609020204030204" pitchFamily="49" charset="0"/>
              </a:rPr>
              <a:t>PlatformServices</a:t>
            </a:r>
            <a:r>
              <a:rPr lang="en-US" dirty="0">
                <a:latin typeface="Consolas" panose="020B0609020204030204" pitchFamily="49" charset="0"/>
                <a:cs typeface="Consolas" panose="020B0609020204030204" pitchFamily="49" charset="0"/>
              </a:rPr>
              <a:t> 2.2.5'.</a:t>
            </a:r>
          </a:p>
          <a:p>
            <a:pPr marL="0" indent="0">
              <a:buNone/>
            </a:pPr>
            <a:r>
              <a:rPr lang="en-US" dirty="0">
                <a:latin typeface="Consolas" panose="020B0609020204030204" pitchFamily="49" charset="0"/>
                <a:cs typeface="Consolas" panose="020B0609020204030204" pitchFamily="49" charset="0"/>
              </a:rPr>
              <a:t>Successfully installed 'Rx-Main 2.2.5'.</a:t>
            </a:r>
          </a:p>
          <a:p>
            <a:pPr marL="0" indent="0">
              <a:buNone/>
            </a:pPr>
            <a:r>
              <a:rPr lang="en-US" dirty="0">
                <a:latin typeface="Consolas" panose="020B0609020204030204" pitchFamily="49" charset="0"/>
                <a:cs typeface="Consolas" panose="020B0609020204030204" pitchFamily="49" charset="0"/>
              </a:rPr>
              <a:t>Successfully installed 'Rx-Interfaces 2.2.5'.</a:t>
            </a:r>
          </a:p>
          <a:p>
            <a:pPr marL="0" indent="0">
              <a:buNone/>
            </a:pPr>
            <a:r>
              <a:rPr lang="en-US" dirty="0">
                <a:latin typeface="Consolas" panose="020B0609020204030204" pitchFamily="49" charset="0"/>
                <a:cs typeface="Consolas" panose="020B0609020204030204" pitchFamily="49" charset="0"/>
              </a:rPr>
              <a:t>Successfully installed 'Rx-</a:t>
            </a:r>
            <a:r>
              <a:rPr lang="en-US" dirty="0" err="1">
                <a:latin typeface="Consolas" panose="020B0609020204030204" pitchFamily="49" charset="0"/>
                <a:cs typeface="Consolas" panose="020B0609020204030204" pitchFamily="49" charset="0"/>
              </a:rPr>
              <a:t>PlatformServices</a:t>
            </a:r>
            <a:r>
              <a:rPr lang="en-US" dirty="0">
                <a:latin typeface="Consolas" panose="020B0609020204030204" pitchFamily="49" charset="0"/>
                <a:cs typeface="Consolas" panose="020B0609020204030204" pitchFamily="49" charset="0"/>
              </a:rPr>
              <a:t> 2.2.5'.</a:t>
            </a:r>
          </a:p>
          <a:p>
            <a:pPr marL="0" indent="0">
              <a:buNone/>
            </a:pPr>
            <a:r>
              <a:rPr lang="en-US" dirty="0">
                <a:latin typeface="Consolas" panose="020B0609020204030204" pitchFamily="49" charset="0"/>
                <a:cs typeface="Consolas" panose="020B0609020204030204" pitchFamily="49" charset="0"/>
              </a:rPr>
              <a:t>Successfully installed 'Rx-Core 2.2.5'.</a:t>
            </a:r>
          </a:p>
          <a:p>
            <a:pPr marL="0" indent="0">
              <a:buNone/>
            </a:pPr>
            <a:r>
              <a:rPr lang="en-US" dirty="0">
                <a:latin typeface="Consolas" panose="020B0609020204030204" pitchFamily="49" charset="0"/>
                <a:cs typeface="Consolas" panose="020B0609020204030204" pitchFamily="49" charset="0"/>
              </a:rPr>
              <a:t>Successfully installed 'Rx-</a:t>
            </a:r>
            <a:r>
              <a:rPr lang="en-US" dirty="0" err="1">
                <a:latin typeface="Consolas" panose="020B0609020204030204" pitchFamily="49" charset="0"/>
                <a:cs typeface="Consolas" panose="020B0609020204030204" pitchFamily="49" charset="0"/>
              </a:rPr>
              <a:t>Linq</a:t>
            </a:r>
            <a:r>
              <a:rPr lang="en-US" dirty="0">
                <a:latin typeface="Consolas" panose="020B0609020204030204" pitchFamily="49" charset="0"/>
                <a:cs typeface="Consolas" panose="020B0609020204030204" pitchFamily="49" charset="0"/>
              </a:rPr>
              <a:t> 2.2.5'.</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4844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nuget:   </a:t>
            </a:r>
            <a:r>
              <a:rPr lang="en-US" dirty="0" err="1" smtClean="0"/>
              <a:t>packages.config</a:t>
            </a:r>
            <a:endParaRPr lang="ru-RU" dirty="0"/>
          </a:p>
        </p:txBody>
      </p:sp>
      <p:sp>
        <p:nvSpPr>
          <p:cNvPr id="5" name="Content Placeholder 4"/>
          <p:cNvSpPr>
            <a:spLocks noGrp="1"/>
          </p:cNvSpPr>
          <p:nvPr>
            <p:ph idx="1"/>
          </p:nvPr>
        </p:nvSpPr>
        <p:spPr/>
        <p:txBody>
          <a:bodyPr>
            <a:normAutofit lnSpcReduction="10000"/>
          </a:bodyPr>
          <a:lstStyle/>
          <a:p>
            <a:pPr marL="0" indent="0">
              <a:buNone/>
            </a:pPr>
            <a:r>
              <a:rPr lang="en-US" dirty="0">
                <a:latin typeface="Consolas" panose="020B0609020204030204" pitchFamily="49" charset="0"/>
                <a:cs typeface="Consolas" panose="020B0609020204030204" pitchFamily="49" charset="0"/>
              </a:rPr>
              <a:t>﻿&lt;?xml version="1.0" encoding="utf-8"?&gt;</a:t>
            </a:r>
          </a:p>
          <a:p>
            <a:pPr marL="0" indent="0">
              <a:buNone/>
            </a:pPr>
            <a:r>
              <a:rPr lang="en-US" dirty="0">
                <a:latin typeface="Consolas" panose="020B0609020204030204" pitchFamily="49" charset="0"/>
                <a:cs typeface="Consolas" panose="020B0609020204030204" pitchFamily="49" charset="0"/>
              </a:rPr>
              <a:t>&lt;packages&gt;</a:t>
            </a:r>
          </a:p>
          <a:p>
            <a:pPr marL="0" indent="0">
              <a:buNone/>
            </a:pPr>
            <a:r>
              <a:rPr lang="en-US" dirty="0">
                <a:latin typeface="Consolas" panose="020B0609020204030204" pitchFamily="49" charset="0"/>
                <a:cs typeface="Consolas" panose="020B0609020204030204" pitchFamily="49" charset="0"/>
              </a:rPr>
              <a:t>  &lt;package id="Rx-Core" version</a:t>
            </a:r>
            <a:r>
              <a:rPr lang="en-US" dirty="0" smtClean="0">
                <a:latin typeface="Consolas" panose="020B0609020204030204" pitchFamily="49" charset="0"/>
                <a:cs typeface="Consolas" panose="020B0609020204030204" pitchFamily="49" charset="0"/>
              </a:rPr>
              <a:t>=“[2.2.5,3.0)" </a:t>
            </a:r>
            <a:r>
              <a:rPr lang="en-US" dirty="0" err="1">
                <a:latin typeface="Consolas" panose="020B0609020204030204" pitchFamily="49" charset="0"/>
                <a:cs typeface="Consolas" panose="020B0609020204030204" pitchFamily="49" charset="0"/>
              </a:rPr>
              <a:t>targetFramework</a:t>
            </a:r>
            <a:r>
              <a:rPr lang="en-US" dirty="0">
                <a:latin typeface="Consolas" panose="020B0609020204030204" pitchFamily="49" charset="0"/>
                <a:cs typeface="Consolas" panose="020B0609020204030204" pitchFamily="49" charset="0"/>
              </a:rPr>
              <a:t>="net451" /&gt;</a:t>
            </a:r>
          </a:p>
          <a:p>
            <a:pPr marL="0" indent="0">
              <a:buNone/>
            </a:pPr>
            <a:r>
              <a:rPr lang="en-US" dirty="0">
                <a:latin typeface="Consolas" panose="020B0609020204030204" pitchFamily="49" charset="0"/>
                <a:cs typeface="Consolas" panose="020B0609020204030204" pitchFamily="49" charset="0"/>
              </a:rPr>
              <a:t>  &lt;package id="Rx-Interfaces" version="2.2.5" </a:t>
            </a:r>
            <a:r>
              <a:rPr lang="en-US" dirty="0" err="1">
                <a:latin typeface="Consolas" panose="020B0609020204030204" pitchFamily="49" charset="0"/>
                <a:cs typeface="Consolas" panose="020B0609020204030204" pitchFamily="49" charset="0"/>
              </a:rPr>
              <a:t>targetFramework</a:t>
            </a:r>
            <a:r>
              <a:rPr lang="en-US" dirty="0">
                <a:latin typeface="Consolas" panose="020B0609020204030204" pitchFamily="49" charset="0"/>
                <a:cs typeface="Consolas" panose="020B0609020204030204" pitchFamily="49" charset="0"/>
              </a:rPr>
              <a:t>="net451" /&gt;</a:t>
            </a:r>
          </a:p>
          <a:p>
            <a:pPr marL="0" indent="0">
              <a:buNone/>
            </a:pPr>
            <a:r>
              <a:rPr lang="en-US" dirty="0">
                <a:latin typeface="Consolas" panose="020B0609020204030204" pitchFamily="49" charset="0"/>
                <a:cs typeface="Consolas" panose="020B0609020204030204" pitchFamily="49" charset="0"/>
              </a:rPr>
              <a:t>  &lt;package id="Rx-</a:t>
            </a:r>
            <a:r>
              <a:rPr lang="en-US" dirty="0" err="1">
                <a:latin typeface="Consolas" panose="020B0609020204030204" pitchFamily="49" charset="0"/>
                <a:cs typeface="Consolas" panose="020B0609020204030204" pitchFamily="49" charset="0"/>
              </a:rPr>
              <a:t>Linq</a:t>
            </a:r>
            <a:r>
              <a:rPr lang="en-US" dirty="0">
                <a:latin typeface="Consolas" panose="020B0609020204030204" pitchFamily="49" charset="0"/>
                <a:cs typeface="Consolas" panose="020B0609020204030204" pitchFamily="49" charset="0"/>
              </a:rPr>
              <a:t>" version="2.2.5" </a:t>
            </a:r>
            <a:r>
              <a:rPr lang="en-US" dirty="0" err="1">
                <a:latin typeface="Consolas" panose="020B0609020204030204" pitchFamily="49" charset="0"/>
                <a:cs typeface="Consolas" panose="020B0609020204030204" pitchFamily="49" charset="0"/>
              </a:rPr>
              <a:t>targetFramework</a:t>
            </a:r>
            <a:r>
              <a:rPr lang="en-US" dirty="0">
                <a:latin typeface="Consolas" panose="020B0609020204030204" pitchFamily="49" charset="0"/>
                <a:cs typeface="Consolas" panose="020B0609020204030204" pitchFamily="49" charset="0"/>
              </a:rPr>
              <a:t>="net451" /&gt;</a:t>
            </a:r>
          </a:p>
          <a:p>
            <a:pPr marL="0" indent="0">
              <a:buNone/>
            </a:pPr>
            <a:r>
              <a:rPr lang="en-US" dirty="0">
                <a:latin typeface="Consolas" panose="020B0609020204030204" pitchFamily="49" charset="0"/>
                <a:cs typeface="Consolas" panose="020B0609020204030204" pitchFamily="49" charset="0"/>
              </a:rPr>
              <a:t>  &lt;package id="Rx-Main" version="2.2.5" </a:t>
            </a:r>
            <a:r>
              <a:rPr lang="en-US" dirty="0" err="1">
                <a:latin typeface="Consolas" panose="020B0609020204030204" pitchFamily="49" charset="0"/>
                <a:cs typeface="Consolas" panose="020B0609020204030204" pitchFamily="49" charset="0"/>
              </a:rPr>
              <a:t>targetFramework</a:t>
            </a:r>
            <a:r>
              <a:rPr lang="en-US" dirty="0">
                <a:latin typeface="Consolas" panose="020B0609020204030204" pitchFamily="49" charset="0"/>
                <a:cs typeface="Consolas" panose="020B0609020204030204" pitchFamily="49" charset="0"/>
              </a:rPr>
              <a:t>="net451" /&gt;</a:t>
            </a:r>
          </a:p>
          <a:p>
            <a:pPr marL="0" indent="0">
              <a:buNone/>
            </a:pPr>
            <a:r>
              <a:rPr lang="en-US" dirty="0">
                <a:latin typeface="Consolas" panose="020B0609020204030204" pitchFamily="49" charset="0"/>
                <a:cs typeface="Consolas" panose="020B0609020204030204" pitchFamily="49" charset="0"/>
              </a:rPr>
              <a:t>  &lt;package id="Rx-</a:t>
            </a:r>
            <a:r>
              <a:rPr lang="en-US" dirty="0" err="1">
                <a:latin typeface="Consolas" panose="020B0609020204030204" pitchFamily="49" charset="0"/>
                <a:cs typeface="Consolas" panose="020B0609020204030204" pitchFamily="49" charset="0"/>
              </a:rPr>
              <a:t>PlatformServices</a:t>
            </a:r>
            <a:r>
              <a:rPr lang="en-US" dirty="0">
                <a:latin typeface="Consolas" panose="020B0609020204030204" pitchFamily="49" charset="0"/>
                <a:cs typeface="Consolas" panose="020B0609020204030204" pitchFamily="49" charset="0"/>
              </a:rPr>
              <a:t>" version="2.2.5" </a:t>
            </a:r>
            <a:r>
              <a:rPr lang="en-US" dirty="0" err="1">
                <a:latin typeface="Consolas" panose="020B0609020204030204" pitchFamily="49" charset="0"/>
                <a:cs typeface="Consolas" panose="020B0609020204030204" pitchFamily="49" charset="0"/>
              </a:rPr>
              <a:t>targetFramework</a:t>
            </a:r>
            <a:r>
              <a:rPr lang="en-US" dirty="0">
                <a:latin typeface="Consolas" panose="020B0609020204030204" pitchFamily="49" charset="0"/>
                <a:cs typeface="Consolas" panose="020B0609020204030204" pitchFamily="49" charset="0"/>
              </a:rPr>
              <a:t>="net451" /&gt;</a:t>
            </a:r>
          </a:p>
          <a:p>
            <a:pPr marL="0" indent="0">
              <a:buNone/>
            </a:pPr>
            <a:r>
              <a:rPr lang="en-US" dirty="0">
                <a:latin typeface="Consolas" panose="020B0609020204030204" pitchFamily="49" charset="0"/>
                <a:cs typeface="Consolas" panose="020B0609020204030204" pitchFamily="49" charset="0"/>
              </a:rPr>
              <a:t>&lt;/packages&gt;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974471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TC103090434[[fn=Wood Type]]</Template>
  <TotalTime>2863</TotalTime>
  <Words>968</Words>
  <Application>Microsoft Office PowerPoint</Application>
  <PresentationFormat>Широкий екран</PresentationFormat>
  <Paragraphs>139</Paragraphs>
  <Slides>23</Slides>
  <Notes>4</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23</vt:i4>
      </vt:variant>
    </vt:vector>
  </HeadingPairs>
  <TitlesOfParts>
    <vt:vector size="30" baseType="lpstr">
      <vt:lpstr>Calibri</vt:lpstr>
      <vt:lpstr>Cambria</vt:lpstr>
      <vt:lpstr>Consolas</vt:lpstr>
      <vt:lpstr>Rockwell</vt:lpstr>
      <vt:lpstr>Rockwell Condensed</vt:lpstr>
      <vt:lpstr>Wingdings</vt:lpstr>
      <vt:lpstr>Wood Type</vt:lpstr>
      <vt:lpstr>Nuget – managing binary artifacts with breeze</vt:lpstr>
      <vt:lpstr>Agenda</vt:lpstr>
      <vt:lpstr>What is Nuget?</vt:lpstr>
      <vt:lpstr>Why I might need package manager?</vt:lpstr>
      <vt:lpstr>Using nuget </vt:lpstr>
      <vt:lpstr>Using nuget:  package manager console</vt:lpstr>
      <vt:lpstr>Using nuget:  NuGet.exe</vt:lpstr>
      <vt:lpstr>Using nuget:  NuGet.exe</vt:lpstr>
      <vt:lpstr>Using nuget:   packages.config</vt:lpstr>
      <vt:lpstr>Using nuget:  package restore</vt:lpstr>
      <vt:lpstr>Authoring own nuget packages</vt:lpstr>
      <vt:lpstr>Authoring tools  </vt:lpstr>
      <vt:lpstr>Authoring own package: package manifest</vt:lpstr>
      <vt:lpstr>Authoring own package: required metadata</vt:lpstr>
      <vt:lpstr>Authoring own package: dependencies</vt:lpstr>
      <vt:lpstr>Authoring own package</vt:lpstr>
      <vt:lpstr>Authoring own package: hosting</vt:lpstr>
      <vt:lpstr>What’s more</vt:lpstr>
      <vt:lpstr>What’s more</vt:lpstr>
      <vt:lpstr>Conclusion</vt:lpstr>
      <vt:lpstr>Questions?</vt:lpstr>
      <vt:lpstr>Useful reading</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patterns for imperative developer</dc:title>
  <dc:creator>Petro Sasnyk</dc:creator>
  <cp:lastModifiedBy>Petro Sasnyk</cp:lastModifiedBy>
  <cp:revision>69</cp:revision>
  <dcterms:created xsi:type="dcterms:W3CDTF">2014-10-06T21:14:44Z</dcterms:created>
  <dcterms:modified xsi:type="dcterms:W3CDTF">2014-10-31T07:27:38Z</dcterms:modified>
</cp:coreProperties>
</file>