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2" r:id="rId3"/>
    <p:sldId id="263" r:id="rId4"/>
    <p:sldId id="275" r:id="rId5"/>
    <p:sldId id="264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81" r:id="rId15"/>
    <p:sldId id="278" r:id="rId16"/>
    <p:sldId id="279" r:id="rId17"/>
    <p:sldId id="280" r:id="rId18"/>
    <p:sldId id="282" r:id="rId19"/>
  </p:sldIdLst>
  <p:sldSz cx="9144000" cy="6858000" type="screen4x3"/>
  <p:notesSz cx="6858000" cy="9144000"/>
  <p:defaultTextStyle>
    <a:defPPr>
      <a:defRPr lang="fr-FR"/>
    </a:defPPr>
    <a:lvl1pPr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40" y="108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GB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GB" alt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GB" alt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fld id="{CCFF901D-C82F-45C7-8408-893E11FF86C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75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F523B-583A-4D89-A0A5-490E633182C4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9528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E3BBB-C4FE-43A6-96FC-7A48A2EC71E9}" type="slidenum">
              <a:rPr lang="en-GB" altLang="en-US"/>
              <a:pPr/>
              <a:t>2</a:t>
            </a:fld>
            <a:endParaRPr lang="en-GB" alt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6928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7D1F-55AE-4FB0-8E37-59F3687097F1}" type="slidenum">
              <a:rPr lang="en-GB" altLang="en-US"/>
              <a:pPr/>
              <a:t>3</a:t>
            </a:fld>
            <a:endParaRPr lang="en-GB" altLang="en-US" dirty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9931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0A294-CD2A-4907-96D7-520BC17D03B0}" type="slidenum">
              <a:rPr lang="en-GB" altLang="en-US"/>
              <a:pPr/>
              <a:t>5</a:t>
            </a:fld>
            <a:endParaRPr lang="en-GB" altLang="en-US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42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3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 alt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4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42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7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40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9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 altLang="en-US" dirty="0"/>
          </a:p>
        </p:txBody>
      </p:sp>
      <p:sp>
        <p:nvSpPr>
          <p:cNvPr id="1047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8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9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0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1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2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3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5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6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4994" y="5113655"/>
            <a:ext cx="6781800" cy="1470025"/>
          </a:xfrm>
        </p:spPr>
        <p:txBody>
          <a:bodyPr/>
          <a:lstStyle/>
          <a:p>
            <a:r>
              <a:rPr lang="en-GB" altLang="en-US" sz="3600" dirty="0" smtClean="0"/>
              <a:t>Functional Programming</a:t>
            </a:r>
            <a:endParaRPr lang="en-US" altLang="en-US" sz="3600" dirty="0"/>
          </a:p>
        </p:txBody>
      </p:sp>
      <p:pic>
        <p:nvPicPr>
          <p:cNvPr id="14338" name="Picture 2" descr="http://s3.amazonaws.com/lyah/f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22" y="2871788"/>
            <a:ext cx="14287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2812866" y="3457303"/>
            <a:ext cx="687978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500844" y="2682240"/>
            <a:ext cx="687978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188822" y="1907177"/>
            <a:ext cx="687978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68092" y="1894114"/>
            <a:ext cx="696686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5543001" y="2629990"/>
            <a:ext cx="696686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6241455" y="2629990"/>
            <a:ext cx="687978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6929433" y="1854927"/>
            <a:ext cx="687978" cy="775063"/>
          </a:xfrm>
          <a:prstGeom prst="line">
            <a:avLst/>
          </a:prstGeom>
          <a:solidFill>
            <a:schemeClr val="bg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453056" y="6252754"/>
            <a:ext cx="2560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Taras Dyvak, Senior Software Engineer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20312"/>
            <a:ext cx="7315200" cy="581025"/>
          </a:xfrm>
        </p:spPr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9594" y="1320336"/>
            <a:ext cx="3961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isTrue = (10 &gt; 5) || (MyCheck());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53587" y="1897856"/>
            <a:ext cx="6196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BigCalculation( 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"BigCalculation called"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"DoSomething called"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!=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.WriteLine(b);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729594" y="44994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b="0" i="1" dirty="0">
                <a:solidFill>
                  <a:srgbClr val="000000"/>
                </a:solidFill>
                <a:latin typeface="+mn-lt"/>
              </a:rPr>
              <a:t>BigCalculation called</a:t>
            </a:r>
          </a:p>
          <a:p>
            <a:pPr algn="l"/>
            <a:r>
              <a:rPr lang="en-US" sz="1600" b="0" i="1" dirty="0">
                <a:solidFill>
                  <a:srgbClr val="000000"/>
                </a:solidFill>
                <a:latin typeface="+mn-lt"/>
              </a:rPr>
              <a:t>DoSomething called</a:t>
            </a:r>
            <a:endParaRPr lang="en-US" sz="16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Snip Same Side Corner Rectangle 5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10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2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7100"/>
            <a:ext cx="7315200" cy="581025"/>
          </a:xfrm>
        </p:spPr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79713" y="1527687"/>
            <a:ext cx="7955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BigCalculation( 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"BigCalculation called"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HigherOrderDoSomething(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"HigherOrderDoSomething called"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(a() !=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.WriteLine(b());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24117" y="3837113"/>
            <a:ext cx="495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HigherOrderDoSomething(() =&gt; 0, BigCalculation);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729594" y="449946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b="0" i="1" dirty="0">
                <a:solidFill>
                  <a:srgbClr val="000000"/>
                </a:solidFill>
                <a:latin typeface="+mn-lt"/>
              </a:rPr>
              <a:t>HigherOrderDoSomething </a:t>
            </a:r>
            <a:r>
              <a:rPr lang="en-US" sz="1600" b="0" i="1" dirty="0" smtClean="0">
                <a:solidFill>
                  <a:srgbClr val="000000"/>
                </a:solidFill>
                <a:latin typeface="+mn-lt"/>
              </a:rPr>
              <a:t>called</a:t>
            </a:r>
            <a:endParaRPr lang="en-US" sz="1600" b="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Snip Same Side Corner Rectangle 7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69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77363"/>
            <a:ext cx="7315200" cy="581025"/>
          </a:xfrm>
        </p:spPr>
        <p:txBody>
          <a:bodyPr/>
          <a:lstStyle/>
          <a:p>
            <a:r>
              <a:rPr lang="en-US" dirty="0" smtClean="0"/>
              <a:t>Memoization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4778" y="13507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SquareSimple(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* x;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4845" y="2058646"/>
            <a:ext cx="63006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squareInternalMemory;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SquareInternalMemoized(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(squareInternalMemory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squareInternalMemory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(!squareInternalMemory.ContainsKey(x))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x*x;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squareInternalMemory[x] = result;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squareInternalMemory[x];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4845" y="4438110"/>
            <a:ext cx="7110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SquareInternalAutoMemoized(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 = Memoizer 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.GetMemory(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"SquareInternalAutoMemoized"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(!memory.HasResultFor(x))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x * x;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memory.Remember(x, result);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memory.ResultFor(x);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9" name="Snip Same Side Corner Rectangle 8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77363"/>
            <a:ext cx="7315200" cy="581025"/>
          </a:xfrm>
        </p:spPr>
        <p:txBody>
          <a:bodyPr/>
          <a:lstStyle/>
          <a:p>
            <a:r>
              <a:rPr lang="en-US" dirty="0"/>
              <a:t>Deep Memoization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2593" y="1345474"/>
            <a:ext cx="784206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&lt;P,R&gt; LoggingMemoize &lt;P,R&gt;(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P, R &gt; f)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P, R &gt; 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arg=&gt;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(!memory.ContainsKey(arg))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"Memory doesn’t have result for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calling function...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arg);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memory[arg] = f(arg);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... memoizing result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memory[arg]);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memory[arg];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"Returning result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memory"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memory[arg], arg);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memory[arg];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FirstTryMultipleParameters( ) {</a:t>
            </a:r>
          </a:p>
          <a:p>
            <a:pPr algn="l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add = x=&gt;y =&gt; x + y;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memoizedAdd = LoggingMemoize(add);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"Adding 10 + 3: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memoizedAdd(10)(3));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"Adding 10 + 4: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memoizedAdd(10)(4));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"Adding 10 + 3: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memoizedAdd(10)(3));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7730" y="4977237"/>
            <a:ext cx="6644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Memory doesn’t have result for 10, calling function...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... memoizing result System.Func`2[System.Int32,System.Int32]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Adding 10 + 3: 13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Returning result System.Func`2[System.Int32,System.Int32] for 10 from memory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Adding 10 + 4: 14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Returning result System.Func`2[System.Int32,System.Int32] for 10 from memory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Adding 10 + 3: 13</a:t>
            </a:r>
          </a:p>
        </p:txBody>
      </p:sp>
      <p:sp>
        <p:nvSpPr>
          <p:cNvPr id="7" name="Snip Same Side Corner Rectangle 6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90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2232"/>
            <a:ext cx="7315200" cy="581025"/>
          </a:xfrm>
        </p:spPr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5655" y="1955244"/>
            <a:ext cx="78943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&lt;T&gt; Sequence &lt;T&gt;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&lt;T,T&gt; getNext, T startVal,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endReached)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(getNext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startVal;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 val = startVal;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(endReached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!endReached(val))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val = getNext(val);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6880" y="4062373"/>
            <a:ext cx="7232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oddNumbersFrom1To19 = Sequence(x =&gt;x+2, 1, x =&gt; x&gt;= 19);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squares = Sequence(x =&gt;x*x, 2, x =&gt; x&gt;= 10000);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6880" y="495841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oddNumbersFrom1To19)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Snip Same Side Corner Rectangle 8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52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46438"/>
            <a:ext cx="7315200" cy="581025"/>
          </a:xfrm>
        </p:spPr>
        <p:txBody>
          <a:bodyPr/>
          <a:lstStyle/>
          <a:p>
            <a:r>
              <a:rPr lang="en-US" sz="2800" dirty="0"/>
              <a:t>Applied </a:t>
            </a:r>
            <a:r>
              <a:rPr lang="en-US" sz="2800" dirty="0" smtClean="0"/>
              <a:t>Functional Modularization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32559" y="1464741"/>
            <a:ext cx="69625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FillDatabase( 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"SomeConnectionString"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conn.Open();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conn.BeginTransaction( 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 table people(id int, name ntext)"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trans.Commit(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conn.BeginTransaction( 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values(1, 'Harry')"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values(2, 'Jane')"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values(3, 'Willy')"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values(4, 'Susan')"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values(5, 'Bill')"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values(6, 'Jennifer')"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values(7, 'John')"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values(8, 'Anna')"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values(9, 'Bob')"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values(10, 'Mary')"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trans.Commit();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conn.Close(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15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30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272"/>
            <a:ext cx="7315200" cy="581025"/>
          </a:xfrm>
        </p:spPr>
        <p:txBody>
          <a:bodyPr/>
          <a:lstStyle/>
          <a:p>
            <a:r>
              <a:rPr lang="en-US" sz="2400" dirty="0"/>
              <a:t>Applied Functional </a:t>
            </a:r>
            <a:r>
              <a:rPr lang="en-US" sz="2400" dirty="0" smtClean="0"/>
              <a:t>Modularization with Action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63189" y="1239862"/>
            <a:ext cx="74501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FillDatabase2( 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"SomeConnectionString"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conn.Open(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conn.BeginTransaction( 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 table people(id int, name ntext)"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trans.Commit(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conn.BeginTransaction( 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exec = (transaction, id, name) =&gt;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ExecuteSQL(transaction,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.Format(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id, name));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1,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2,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3,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"Willy"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4,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"Susan"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5,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"Jennifer"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7,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8,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9,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exec(trans, 10,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trans.Commit(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conn.Close();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16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01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24815"/>
            <a:ext cx="7315200" cy="581025"/>
          </a:xfrm>
        </p:spPr>
        <p:txBody>
          <a:bodyPr/>
          <a:lstStyle/>
          <a:p>
            <a:r>
              <a:rPr lang="en-US" sz="1600" dirty="0"/>
              <a:t>Rewriting the function with partial application and precomputation in mind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2931" y="1239066"/>
            <a:ext cx="733914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FillDatabase3( 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"SomeConnectionString"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conn.Open(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conn.BeginTransaction( 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ExecuteSQL(trans,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 table people(id int, name ntext)"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trans.Commit(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 = conn.BeginTransaction( ))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exec = ((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&gt;&gt;&gt;)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(transaction =&gt;id =&gt; name =&gt;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ExecuteSQL(transaction,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.Format(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people(id, name) values(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id, name))))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(trans);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exec(1)(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exec(2)(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exec(3)(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"Willy"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exec(4)(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"Susan"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exec(5)(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exec(6)(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"Jennifer"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exec(7)(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exec(8)(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exec(9)(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exec(10)(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trans.Commit();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conn.Close();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17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2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89638"/>
            <a:ext cx="7315200" cy="58102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When do you choose functional programming over object oriented?</a:t>
            </a:r>
            <a:endParaRPr lang="en-US" altLang="en-US" sz="1800" dirty="0"/>
          </a:p>
        </p:txBody>
      </p:sp>
      <p:pic>
        <p:nvPicPr>
          <p:cNvPr id="14338" name="Picture 2" descr="http://www.kammerath.co.uk/img/function-machin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22" y="3321974"/>
            <a:ext cx="2590710" cy="2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blog.rht.com/wp-content/uploads/2013/12/Object-Oriented-Programming-Dec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6" y="2212613"/>
            <a:ext cx="3055390" cy="20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ame Side Corner Rectangle 1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</a:t>
            </a:r>
            <a:r>
              <a:rPr lang="en-US" sz="2400" dirty="0" smtClean="0"/>
              <a:t>eneral </a:t>
            </a:r>
            <a:r>
              <a:rPr lang="en-US" sz="2400" dirty="0"/>
              <a:t>differences between these two approaches</a:t>
            </a:r>
            <a:endParaRPr lang="en-US" alt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54648"/>
              </p:ext>
            </p:extLst>
          </p:nvPr>
        </p:nvGraphicFramePr>
        <p:xfrm>
          <a:off x="1140822" y="2704218"/>
          <a:ext cx="7829007" cy="2558902"/>
        </p:xfrm>
        <a:graphic>
          <a:graphicData uri="http://schemas.openxmlformats.org/drawingml/2006/table">
            <a:tbl>
              <a:tblPr/>
              <a:tblGrid>
                <a:gridCol w="2609669"/>
                <a:gridCol w="2609669"/>
                <a:gridCol w="2609669"/>
              </a:tblGrid>
              <a:tr h="37724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Characteristic</a:t>
                      </a:r>
                    </a:p>
                  </a:txBody>
                  <a:tcPr marL="31347" marR="31347" marT="39184" marB="3918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Imperative approach</a:t>
                      </a:r>
                    </a:p>
                  </a:txBody>
                  <a:tcPr marL="31347" marR="31347" marT="39184" marB="3918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Functional approach</a:t>
                      </a:r>
                    </a:p>
                  </a:txBody>
                  <a:tcPr marL="31347" marR="31347" marT="39184" marB="3918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99877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Programmer focus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How to perform tasks (algorithms) and how to track changes in state.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What information is desired and what transformations are required.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43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State changes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Non-existent.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43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Order of execution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Low importance.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43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Primary flow control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Loops, conditionals, and function (method) calls.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Function calls, including recursion.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43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Primary manipulation unit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Instances of structures or classes.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Functions as first-class objects and data collections.</a:t>
                      </a:r>
                    </a:p>
                  </a:txBody>
                  <a:tcPr marL="31347" marR="31347" marT="39184" marB="3918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nip Same Side Corner Rectangle 3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315980"/>
            <a:ext cx="5987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00"/>
                </a:solidFill>
              </a:rPr>
              <a:t>Among other things, if a method does any of the following, it is impure:</a:t>
            </a:r>
            <a:endParaRPr lang="en-US" sz="1200" b="0" dirty="0" smtClean="0">
              <a:solidFill>
                <a:srgbClr val="000000"/>
              </a:solidFill>
              <a:latin typeface="+mn-lt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Altering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a parameter that was passed by </a:t>
            </a: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reference</a:t>
            </a: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Altering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the members of a passed object (all objects are passed by </a:t>
            </a: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reference)</a:t>
            </a: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Altering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external objects, static members of classes, etc.</a:t>
            </a:r>
            <a:endParaRPr lang="en-US" sz="12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314507"/>
            <a:ext cx="6805748" cy="193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1400"/>
              </a:spcAft>
            </a:pPr>
            <a:r>
              <a:rPr lang="en-US" sz="1200" b="0" dirty="0">
                <a:solidFill>
                  <a:srgbClr val="333333"/>
                </a:solidFill>
                <a:latin typeface="+mn-lt"/>
              </a:rPr>
              <a:t>The benefits of writing pure functions are:</a:t>
            </a: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If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we write functions that don't have side-effects, then we can use them whenever </a:t>
            </a: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and wherever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we want to when composing our queries.  Pure functions lead to composability.</a:t>
            </a: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Testing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is easy.  Once we have tested all edge conditions on the arguments to our function, we can be certain that the function works properly.</a:t>
            </a:r>
          </a:p>
          <a:p>
            <a:pPr marL="457200" marR="0" indent="-228600" algn="l"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333333"/>
                </a:solidFill>
                <a:latin typeface="+mn-lt"/>
              </a:rPr>
              <a:t>Concurrency </a:t>
            </a:r>
            <a:r>
              <a:rPr lang="en-US" sz="1200" b="0" dirty="0">
                <a:solidFill>
                  <a:srgbClr val="333333"/>
                </a:solidFill>
                <a:latin typeface="+mn-lt"/>
              </a:rPr>
              <a:t>is (at least theoretically) possible.  If we know that a function relies on nothing other than its parameters, then we (or the compiler) might be able to execute the function in a new thread, or even a different CPU.  This is one of the directions that the industry will take in the future to take advantage of multiple CPUs.</a:t>
            </a:r>
            <a:endParaRPr lang="en-US" sz="12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8" name="Snip Same Side Corner Rectangle 7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3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Best usages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565366" y="2233082"/>
            <a:ext cx="8031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{1, 100, -300, 3, 56, 678, 94, -450, -4, 4, 8,-30};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declarativeList = list.Where(x =&gt; x &gt; 0).ToList();</a:t>
            </a:r>
          </a:p>
          <a:p>
            <a:pPr algn="l"/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imperativeList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algn="l"/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 &gt; 0)</a:t>
            </a:r>
          </a:p>
          <a:p>
            <a:pPr algn="l"/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imperativeList.Add(item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529443" y="4744088"/>
            <a:ext cx="8103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selectedUsers = users.Select(x =&gt;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x.FirstName, Age = x.Age }).ToList();</a:t>
            </a:r>
            <a:endParaRPr lang="en-US" sz="1200" dirty="0"/>
          </a:p>
        </p:txBody>
      </p:sp>
      <p:sp>
        <p:nvSpPr>
          <p:cNvPr id="5" name="Snip Same Side Corner Rectangle 4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5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34" y="503193"/>
            <a:ext cx="7315200" cy="581025"/>
          </a:xfrm>
        </p:spPr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8834" y="1540444"/>
            <a:ext cx="4837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ThreeNumbers()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11;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yield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27;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6434" y="154044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ThreeNumbers())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4290" y="2704557"/>
            <a:ext cx="78268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TwitterSearchIterator( 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tweet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GetTweets(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"#msdn"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).Take(10))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.WriteLine(tweet);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GetTweets(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searchString)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"http://search.twitter.com/search.atom?q="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 = 1;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escapedSearchString = searchString.Replace(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"%40"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).Replace(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"%23"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"http://www.w3.org/2005/Atom"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.Load(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page=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{2}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url, escapedSearchString, page));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 = doc.Root.Elements(ns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(entries.Count() == 0)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entries)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entry.Element(ns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).Element(ns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).Value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WebUtility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.HtmlDecode(entry.Element(ns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).Value);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page++;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8" name="Snip Same Side Corner Rectangle 7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6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1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840" y="781866"/>
            <a:ext cx="7315200" cy="581025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7840" y="2119869"/>
            <a:ext cx="6827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Closures()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Console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.WriteLine(GetClosureFunction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()(30));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GetClosureFunction() {</a:t>
            </a:r>
          </a:p>
          <a:p>
            <a:pPr lvl="1" algn="l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 = 10;</a:t>
            </a:r>
          </a:p>
          <a:p>
            <a:pPr lvl="1" algn="l"/>
            <a:r>
              <a:rPr lang="sv-SE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internalAdd = x=&gt; x + val;</a:t>
            </a:r>
          </a:p>
          <a:p>
            <a:pPr lvl="1" algn="l"/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.WriteLine(internalAdd(10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1" algn="l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30;</a:t>
            </a:r>
          </a:p>
          <a:p>
            <a:pPr lvl="1" algn="l"/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.WriteLine(internalAdd(10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1" algn="l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internalAdd;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7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9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9127"/>
            <a:ext cx="7315200" cy="581025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7096" y="888975"/>
            <a:ext cx="804236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StateHolder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WebRequest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Request {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ClientId {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{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QueryVersion1(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clientId,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 {</a:t>
            </a:r>
          </a:p>
          <a:p>
            <a:pPr algn="l"/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request = </a:t>
            </a:r>
            <a:r>
              <a:rPr lang="fr-F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WebRequest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.Create(</a:t>
            </a:r>
            <a:r>
              <a:rPr lang="fr-F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"http://www.google.com/search?q="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query);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request.BeginGetResponse(QueryCallback1,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StateHolder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Request = request,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ClientId = clientId,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Query = query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FeedBackToClient(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clientId,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responseStream)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method does whatever it takes to get the results back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 the client with the given id.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QueryCallback1(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ar.AsyncState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StateHolder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 !=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state.Request.EndGetResponse(ar);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FeedBackToClient(state.ClientId, response.GetResponseStream());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response.Close();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754776" y="4577119"/>
            <a:ext cx="6823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QueryVersion2(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clientId,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 {</a:t>
            </a:r>
          </a:p>
          <a:p>
            <a:pPr algn="l"/>
            <a:r>
              <a:rPr lang="fr-FR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 = </a:t>
            </a:r>
            <a:r>
              <a:rPr lang="fr-F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WebRequest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.Create(</a:t>
            </a:r>
            <a:r>
              <a:rPr lang="fr-F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"http://www.google.com/search?q="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query);</a:t>
            </a:r>
          </a:p>
          <a:p>
            <a:pPr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request.BeginGetResponse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lvl="1"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ar)=&gt;</a:t>
            </a:r>
          </a:p>
          <a:p>
            <a:pPr lvl="1"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 algn="l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request.EndGetResponse(ar);</a:t>
            </a:r>
          </a:p>
          <a:p>
            <a:pPr lvl="2"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FeedBackToClient(clientId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response.GetResponseStream());</a:t>
            </a:r>
          </a:p>
          <a:p>
            <a:pPr lvl="2"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response.Close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7" name="Snip Same Side Corner Rectangle 6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8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3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2637"/>
            <a:ext cx="7315200" cy="581025"/>
          </a:xfrm>
        </p:spPr>
        <p:txBody>
          <a:bodyPr/>
          <a:lstStyle/>
          <a:p>
            <a:r>
              <a:rPr lang="en-US" dirty="0"/>
              <a:t>Currying and Partial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422" y="2064863"/>
            <a:ext cx="6901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curriedAdd =x=&gt;(y=&gt; x + y);</a:t>
            </a:r>
          </a:p>
          <a:p>
            <a:pPr algn="l"/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curriedAdd5 = curriedAdd(5);</a:t>
            </a:r>
          </a:p>
          <a:p>
            <a:pPr algn="l"/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curriedAdd5(3);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750422" y="3197238"/>
            <a:ext cx="7053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Parameter reduction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</a:rPr>
              <a:t>C</a:t>
            </a:r>
            <a:r>
              <a:rPr lang="en-US" sz="1200" b="0" dirty="0" smtClean="0">
                <a:solidFill>
                  <a:srgbClr val="000000"/>
                </a:solidFill>
              </a:rPr>
              <a:t>onvert </a:t>
            </a:r>
            <a:r>
              <a:rPr lang="en-US" sz="1200" b="0" dirty="0">
                <a:solidFill>
                  <a:srgbClr val="000000"/>
                </a:solidFill>
              </a:rPr>
              <a:t>a function that takes say 2 parameters into a function that only takes 1. The result of calling this curried function with a parameter is the same as calling the original with the 2 parameters.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</a:rPr>
              <a:t>With Lambdas present in C# this has limited value since these can provide this effect anyway. </a:t>
            </a:r>
            <a:br>
              <a:rPr lang="en-US" sz="1200" b="0" dirty="0">
                <a:solidFill>
                  <a:srgbClr val="000000"/>
                </a:solidFill>
              </a:rPr>
            </a:br>
            <a:r>
              <a:rPr lang="en-US" sz="1200" b="0" dirty="0">
                <a:solidFill>
                  <a:srgbClr val="000000"/>
                </a:solidFill>
              </a:rPr>
              <a:t/>
            </a:r>
            <a:br>
              <a:rPr lang="en-US" sz="1200" b="0" dirty="0">
                <a:solidFill>
                  <a:srgbClr val="000000"/>
                </a:solidFill>
              </a:rPr>
            </a:br>
            <a:endParaRPr lang="en-US" sz="1200" b="0" dirty="0">
              <a:solidFill>
                <a:srgbClr val="000000"/>
              </a:solidFill>
            </a:endParaRP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Staging computation</a:t>
            </a:r>
          </a:p>
          <a:p>
            <a:pPr algn="just"/>
            <a:r>
              <a:rPr lang="en-US" sz="1200" b="0" dirty="0" smtClean="0">
                <a:solidFill>
                  <a:srgbClr val="000000"/>
                </a:solidFill>
              </a:rPr>
              <a:t>To </a:t>
            </a:r>
            <a:r>
              <a:rPr lang="en-US" sz="1200" b="0" dirty="0">
                <a:solidFill>
                  <a:srgbClr val="000000"/>
                </a:solidFill>
              </a:rPr>
              <a:t>allow complex/expensive operations to be staged and re-used several times when the final parameter(s) are supplied to the curried function.</a:t>
            </a:r>
          </a:p>
          <a:p>
            <a:pPr algn="just"/>
            <a:r>
              <a:rPr lang="en-US" sz="1200" b="0" dirty="0">
                <a:solidFill>
                  <a:srgbClr val="000000"/>
                </a:solidFill>
              </a:rPr>
              <a:t>This type of currying isn't truely possible in C#, it really takes a functional language that can natively curry any of its functions to acheive.</a:t>
            </a:r>
          </a:p>
        </p:txBody>
      </p:sp>
      <p:sp>
        <p:nvSpPr>
          <p:cNvPr id="7" name="Snip Same Side Corner Rectangle 6"/>
          <p:cNvSpPr/>
          <p:nvPr/>
        </p:nvSpPr>
        <p:spPr bwMode="auto">
          <a:xfrm>
            <a:off x="8560526" y="6426927"/>
            <a:ext cx="583474" cy="431074"/>
          </a:xfrm>
          <a:prstGeom prst="snip2Same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9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2009</Words>
  <Application>Microsoft Office PowerPoint</Application>
  <PresentationFormat>On-screen Show (4:3)</PresentationFormat>
  <Paragraphs>349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Trebuchet MS</vt:lpstr>
      <vt:lpstr>Verdana</vt:lpstr>
      <vt:lpstr>Default Design</vt:lpstr>
      <vt:lpstr>Functional Programming</vt:lpstr>
      <vt:lpstr>When do you choose functional programming over object oriented?</vt:lpstr>
      <vt:lpstr>General differences between these two approaches</vt:lpstr>
      <vt:lpstr>Pure functions</vt:lpstr>
      <vt:lpstr>Best usages</vt:lpstr>
      <vt:lpstr>Lazy loading</vt:lpstr>
      <vt:lpstr>Closures</vt:lpstr>
      <vt:lpstr>Closures</vt:lpstr>
      <vt:lpstr>Currying and Partial Application</vt:lpstr>
      <vt:lpstr>Lazy evaluation</vt:lpstr>
      <vt:lpstr>Lazy evaluation</vt:lpstr>
      <vt:lpstr>Memoization</vt:lpstr>
      <vt:lpstr>Deep Memoization</vt:lpstr>
      <vt:lpstr>Sequences</vt:lpstr>
      <vt:lpstr>Applied Functional Modularization</vt:lpstr>
      <vt:lpstr>Applied Functional Modularization with Action</vt:lpstr>
      <vt:lpstr>Rewriting the function with partial application and precomputation in mind</vt:lpstr>
      <vt:lpstr>Thank you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Taras Dyvak</cp:lastModifiedBy>
  <cp:revision>87</cp:revision>
  <dcterms:created xsi:type="dcterms:W3CDTF">2005-02-28T14:06:28Z</dcterms:created>
  <dcterms:modified xsi:type="dcterms:W3CDTF">2014-10-31T16:34:51Z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