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00" r:id="rId3"/>
    <p:sldId id="336" r:id="rId4"/>
    <p:sldId id="342" r:id="rId5"/>
    <p:sldId id="338" r:id="rId6"/>
    <p:sldId id="339" r:id="rId7"/>
    <p:sldId id="340" r:id="rId8"/>
    <p:sldId id="344" r:id="rId9"/>
    <p:sldId id="343" r:id="rId10"/>
    <p:sldId id="345" r:id="rId11"/>
    <p:sldId id="335" r:id="rId12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4" autoAdjust="0"/>
  </p:normalViewPr>
  <p:slideViewPr>
    <p:cSldViewPr>
      <p:cViewPr varScale="1">
        <p:scale>
          <a:sx n="61" d="100"/>
          <a:sy n="6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9/28/2013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24600" y="594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 algn="r"/>
            <a:r>
              <a:rPr lang="en-US" sz="1200" dirty="0" smtClean="0"/>
              <a:t>Created by Iryna Khomutova</a:t>
            </a:r>
            <a:endParaRPr lang="en-US" sz="1200" dirty="0"/>
          </a:p>
          <a:p>
            <a:pPr algn="r"/>
            <a:r>
              <a:rPr lang="en-US" sz="1200" dirty="0" smtClean="0"/>
              <a:t>2013</a:t>
            </a:r>
            <a:endParaRPr 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Hierarchical Queries in ORACLE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CONNECT BY PRIOR </a:t>
            </a:r>
            <a:br>
              <a:rPr lang="en-US" dirty="0" smtClean="0"/>
            </a:br>
            <a:r>
              <a:rPr lang="en-US" dirty="0" smtClean="0"/>
              <a:t>in SQL SERVER, IBM DB2,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en-US" dirty="0" smtClean="0"/>
              <a:t>The perfectly equivalent solution is instead a recursive query: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WITH hierarchy (</a:t>
            </a:r>
            <a:r>
              <a:rPr lang="en-US" i="1" dirty="0" err="1" smtClean="0"/>
              <a:t>empno</a:t>
            </a:r>
            <a:r>
              <a:rPr lang="en-US" i="1" dirty="0" smtClean="0"/>
              <a:t>, </a:t>
            </a:r>
            <a:r>
              <a:rPr lang="en-US" i="1" dirty="0" err="1" smtClean="0"/>
              <a:t>ename</a:t>
            </a:r>
            <a:r>
              <a:rPr lang="en-US" i="1" dirty="0" smtClean="0"/>
              <a:t>) AS</a:t>
            </a:r>
          </a:p>
          <a:p>
            <a:pPr>
              <a:buNone/>
            </a:pPr>
            <a:r>
              <a:rPr lang="en-US" i="1" dirty="0" smtClean="0"/>
              <a:t>  (SELECT </a:t>
            </a:r>
            <a:r>
              <a:rPr lang="en-US" i="1" dirty="0" err="1" smtClean="0"/>
              <a:t>empno</a:t>
            </a:r>
            <a:r>
              <a:rPr lang="en-US" i="1" dirty="0" smtClean="0"/>
              <a:t>, </a:t>
            </a:r>
            <a:r>
              <a:rPr lang="en-US" i="1" dirty="0" err="1" smtClean="0"/>
              <a:t>ename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   FROM </a:t>
            </a:r>
            <a:r>
              <a:rPr lang="en-US" i="1" dirty="0" err="1" smtClean="0"/>
              <a:t>emp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 WHERE </a:t>
            </a:r>
            <a:r>
              <a:rPr lang="en-US" i="1" dirty="0" err="1" smtClean="0"/>
              <a:t>ename</a:t>
            </a:r>
            <a:r>
              <a:rPr lang="en-US" i="1" dirty="0" smtClean="0"/>
              <a:t> = ‘KING’ </a:t>
            </a:r>
          </a:p>
          <a:p>
            <a:pPr>
              <a:buNone/>
            </a:pPr>
            <a:r>
              <a:rPr lang="en-US" i="1" dirty="0" smtClean="0"/>
              <a:t>   UNION ALL</a:t>
            </a:r>
          </a:p>
          <a:p>
            <a:pPr>
              <a:buNone/>
            </a:pPr>
            <a:r>
              <a:rPr lang="en-US" i="1" dirty="0" smtClean="0"/>
              <a:t>    SELECT nplus1.empno, nplus1.ename</a:t>
            </a:r>
          </a:p>
          <a:p>
            <a:pPr>
              <a:buNone/>
            </a:pPr>
            <a:r>
              <a:rPr lang="en-US" i="1" dirty="0" smtClean="0"/>
              <a:t>      FROM </a:t>
            </a:r>
            <a:r>
              <a:rPr lang="en-US" i="1" dirty="0" err="1" smtClean="0"/>
              <a:t>emp</a:t>
            </a:r>
            <a:r>
              <a:rPr lang="en-US" i="1" dirty="0" smtClean="0"/>
              <a:t> as emp1, hierarchy </a:t>
            </a:r>
          </a:p>
          <a:p>
            <a:pPr>
              <a:buNone/>
            </a:pPr>
            <a:r>
              <a:rPr lang="en-US" i="1" dirty="0" smtClean="0"/>
              <a:t>    WHERE </a:t>
            </a:r>
            <a:r>
              <a:rPr lang="en-US" i="1" smtClean="0"/>
              <a:t>hierarchy.empno </a:t>
            </a:r>
            <a:r>
              <a:rPr lang="en-US" i="1" dirty="0" smtClean="0"/>
              <a:t>= emp1.mgr)</a:t>
            </a:r>
          </a:p>
          <a:p>
            <a:pPr>
              <a:buNone/>
            </a:pPr>
            <a:r>
              <a:rPr lang="en-US" i="1" dirty="0" smtClean="0"/>
              <a:t> SELECT </a:t>
            </a:r>
            <a:r>
              <a:rPr lang="en-US" i="1" dirty="0" err="1" smtClean="0"/>
              <a:t>ename</a:t>
            </a:r>
            <a:r>
              <a:rPr lang="en-US" i="1" dirty="0" smtClean="0"/>
              <a:t> FROM hierarchy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2039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Purpose of Hierarchical Queries</a:t>
            </a:r>
          </a:p>
          <a:p>
            <a:r>
              <a:rPr lang="en-US" sz="2800" dirty="0" smtClean="0"/>
              <a:t>Who is my manager?</a:t>
            </a:r>
          </a:p>
          <a:p>
            <a:r>
              <a:rPr lang="en-US" sz="2800" dirty="0" smtClean="0"/>
              <a:t>CONNECT BY PRIOR in Oracle</a:t>
            </a:r>
          </a:p>
          <a:p>
            <a:r>
              <a:rPr lang="en-US" sz="2800" dirty="0" smtClean="0"/>
              <a:t>Hierarchical query Pseudo-columns</a:t>
            </a:r>
          </a:p>
          <a:p>
            <a:r>
              <a:rPr lang="en-US" sz="2800" dirty="0" smtClean="0"/>
              <a:t>SYS_CONNECT_BY_PATH </a:t>
            </a:r>
          </a:p>
          <a:p>
            <a:r>
              <a:rPr lang="en-US" sz="2800" dirty="0" smtClean="0"/>
              <a:t>Simulation of CONNECT BY PRIOR </a:t>
            </a:r>
            <a:br>
              <a:rPr lang="en-US" sz="2800" dirty="0" smtClean="0"/>
            </a:br>
            <a:r>
              <a:rPr lang="en-US" sz="2800" dirty="0" smtClean="0"/>
              <a:t>in SQL SERVER, IBM DB2, </a:t>
            </a:r>
            <a:r>
              <a:rPr lang="en-US" sz="2800" dirty="0" err="1" smtClean="0"/>
              <a:t>PostgreSQL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Hierarchical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85000" lnSpcReduction="10000"/>
          </a:bodyPr>
          <a:lstStyle/>
          <a:p>
            <a:pPr marL="0" indent="457200">
              <a:buNone/>
            </a:pPr>
            <a:r>
              <a:rPr lang="en-US" sz="2800" dirty="0" smtClean="0"/>
              <a:t>A relational database does not store data in a hierarchical way. Then how do I get the data in a hierarchical manner? </a:t>
            </a:r>
          </a:p>
          <a:p>
            <a:pPr marL="0" indent="457200">
              <a:buNone/>
            </a:pPr>
            <a:r>
              <a:rPr lang="en-US" sz="2800" dirty="0" smtClean="0"/>
              <a:t>A hierarchy is built upon a parent-child relationship within the same table or view.</a:t>
            </a:r>
          </a:p>
          <a:p>
            <a:pPr marL="0" indent="457200">
              <a:buNone/>
            </a:pPr>
            <a:r>
              <a:rPr lang="en-US" sz="2800" dirty="0" smtClean="0"/>
              <a:t>Hierarchical query is one of the very first features of the Oracle Database and was introduced more than twenty years ago! </a:t>
            </a:r>
          </a:p>
          <a:p>
            <a:endParaRPr lang="en-US" dirty="0"/>
          </a:p>
        </p:txBody>
      </p:sp>
      <p:pic>
        <p:nvPicPr>
          <p:cNvPr id="1027" name="Picture 3" descr="D:\Documents\My Doc\Education\Presentation\evrika_42-15323662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524000"/>
            <a:ext cx="3429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my manager?</a:t>
            </a:r>
            <a:endParaRPr lang="en-US" dirty="0"/>
          </a:p>
        </p:txBody>
      </p:sp>
      <p:pic>
        <p:nvPicPr>
          <p:cNvPr id="39938" name="Picture 2" descr="D:\Documents\My Doc\Education\Presentation\giant-boss-manage-your-bo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029200" cy="440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hierarchical diagram</a:t>
            </a:r>
            <a:endParaRPr lang="en-US" dirty="0"/>
          </a:p>
        </p:txBody>
      </p:sp>
      <p:pic>
        <p:nvPicPr>
          <p:cNvPr id="1026" name="Picture 2" descr="D:\Documents\My Doc\Education\Presentation\12408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33500"/>
            <a:ext cx="5715000" cy="4838700"/>
          </a:xfrm>
          <a:prstGeom prst="rect">
            <a:avLst/>
          </a:prstGeom>
          <a:noFill/>
        </p:spPr>
      </p:pic>
      <p:pic>
        <p:nvPicPr>
          <p:cNvPr id="1028" name="Picture 4" descr="D:\Documents\My Doc\Education\Presentation\Hierarchy-217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81200"/>
            <a:ext cx="27559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 table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600200"/>
          <a:ext cx="6629401" cy="4572000"/>
        </p:xfrm>
        <a:graphic>
          <a:graphicData uri="http://schemas.openxmlformats.org/drawingml/2006/table">
            <a:tbl>
              <a:tblPr/>
              <a:tblGrid>
                <a:gridCol w="1330999"/>
                <a:gridCol w="1228615"/>
                <a:gridCol w="1215816"/>
                <a:gridCol w="1062241"/>
                <a:gridCol w="179173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EMPNO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ENAME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MGR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HIREDATE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7369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SMITH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7902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17-Dec-80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7499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ALLEN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7698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20-Feb-81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7521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WARD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7698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22-Feb-81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7566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JONES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7839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2-Apr-81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7654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MARTIN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7698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28-Sep-81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7698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BLAKE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7839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1-May-81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7782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CLARK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7839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9-Jun-81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7788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SCOTT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7566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19-Apr-87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7839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PRESIDENT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17-Nov-81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7844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TURNER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SALESMAN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7698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8-Sep-81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7876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ADAMS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7788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23-May-87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7900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JAMES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7698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3-Dec-81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7902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ANALYST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7566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3-Dec-81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7934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MILLER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7782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23-Jan-82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BY … =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i="1" dirty="0" smtClean="0"/>
              <a:t>SELECT </a:t>
            </a:r>
            <a:r>
              <a:rPr lang="en-US" sz="2900" i="1" dirty="0" err="1" smtClean="0"/>
              <a:t>ename</a:t>
            </a:r>
            <a:r>
              <a:rPr lang="en-US" sz="2900" i="1" dirty="0" smtClean="0"/>
              <a:t>, job, </a:t>
            </a:r>
            <a:r>
              <a:rPr lang="en-US" sz="2900" i="1" dirty="0" err="1" smtClean="0"/>
              <a:t>empno</a:t>
            </a:r>
            <a:r>
              <a:rPr lang="en-US" sz="2900" i="1" dirty="0" smtClean="0"/>
              <a:t>, mgr </a:t>
            </a:r>
          </a:p>
          <a:p>
            <a:pPr>
              <a:buNone/>
            </a:pPr>
            <a:r>
              <a:rPr lang="en-US" sz="2900" i="1" dirty="0" smtClean="0"/>
              <a:t>   FROM </a:t>
            </a:r>
            <a:r>
              <a:rPr lang="en-US" sz="2900" i="1" dirty="0" err="1" smtClean="0"/>
              <a:t>emp</a:t>
            </a:r>
            <a:r>
              <a:rPr lang="en-US" sz="2900" i="1" dirty="0" smtClean="0"/>
              <a:t> </a:t>
            </a:r>
          </a:p>
          <a:p>
            <a:pPr>
              <a:buNone/>
            </a:pPr>
            <a:r>
              <a:rPr lang="en-US" sz="2900" i="1" dirty="0" smtClean="0"/>
              <a:t>CONNECT BY NOCYCLE mgr = PRIOR </a:t>
            </a:r>
            <a:r>
              <a:rPr lang="en-US" sz="2900" i="1" dirty="0" err="1" smtClean="0"/>
              <a:t>empno</a:t>
            </a:r>
            <a:r>
              <a:rPr lang="en-US" sz="2900" i="1" dirty="0" smtClean="0"/>
              <a:t> </a:t>
            </a:r>
          </a:p>
          <a:p>
            <a:pPr>
              <a:buNone/>
            </a:pPr>
            <a:r>
              <a:rPr lang="en-US" sz="2900" i="1" dirty="0" smtClean="0"/>
              <a:t>START WITH mgr IS NULL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START WITH</a:t>
            </a:r>
            <a:r>
              <a:rPr lang="en-US" dirty="0" smtClean="0"/>
              <a:t> – specifies the root rows of the hierarchy or in other words, where to start parsing from. This clause is necessary for true hierarchical queries</a:t>
            </a:r>
          </a:p>
          <a:p>
            <a:r>
              <a:rPr lang="en-US" b="1" dirty="0" smtClean="0"/>
              <a:t>CONNECT BY PRIOR</a:t>
            </a:r>
            <a:r>
              <a:rPr lang="en-US" dirty="0" smtClean="0"/>
              <a:t> – this explains the relationship between the parent and the child.</a:t>
            </a:r>
          </a:p>
          <a:p>
            <a:r>
              <a:rPr lang="en-US" b="1" dirty="0" smtClean="0"/>
              <a:t>NOCYCLE</a:t>
            </a:r>
            <a:r>
              <a:rPr lang="en-US" dirty="0" smtClean="0"/>
              <a:t> - instructs Oracle Database to return rows from a query even if a CONNECT BY LOOP exists in the data.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However, when the query is run, the result still looks like a flat table in no apparent order: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ENAME 	JOB	  EMPNO	MGR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----------	---------	  ----------	----------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KING	PRESIDENT 7839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JONES	MANAGER	  7566	7839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SCOTT	ANALYST	  7788	7566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ADAMS	CLERK	  7876	7788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FORD	ANALYST	  7902	7566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SMITH	CLERK	  7369	7902 </a:t>
            </a:r>
          </a:p>
          <a:p>
            <a:pPr>
              <a:buNone/>
            </a:pPr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query Pseudo-columns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>
              <a:buNone/>
            </a:pPr>
            <a:r>
              <a:rPr lang="en-US" dirty="0" smtClean="0"/>
              <a:t>    The new hierarchical query pseudo-columns are valid only in hierarchical queries. The specific hierarchical query pseudo-columns are:</a:t>
            </a:r>
          </a:p>
          <a:p>
            <a:r>
              <a:rPr lang="en-US" b="1" i="1" dirty="0" smtClean="0"/>
              <a:t>LEVEL</a:t>
            </a:r>
            <a:r>
              <a:rPr lang="en-US" dirty="0" smtClean="0"/>
              <a:t> - returns 1 for a root row, 2 for a child of a root, and so on.</a:t>
            </a:r>
          </a:p>
          <a:p>
            <a:endParaRPr lang="en-US" b="1" i="1" dirty="0" smtClean="0"/>
          </a:p>
          <a:p>
            <a:r>
              <a:rPr lang="en-US" b="1" i="1" dirty="0" smtClean="0"/>
              <a:t>CONNECT_BY_ISCYCLE</a:t>
            </a:r>
            <a:r>
              <a:rPr lang="en-US" dirty="0" smtClean="0"/>
              <a:t> - returns 1 if the current row has a child which is also its ancestor. Otherwise it returns 0. </a:t>
            </a:r>
            <a:r>
              <a:rPr lang="en-US" i="1" dirty="0" smtClean="0"/>
              <a:t>NOCYCLE</a:t>
            </a:r>
            <a:r>
              <a:rPr lang="en-US" dirty="0" smtClean="0"/>
              <a:t> enables Oracle to return the results of a query that would otherwise fail because of a CONNECT BY loop in the data </a:t>
            </a:r>
            <a:br>
              <a:rPr lang="en-US" dirty="0" smtClean="0"/>
            </a:br>
            <a:endParaRPr lang="en-US" dirty="0" smtClean="0"/>
          </a:p>
          <a:p>
            <a:r>
              <a:rPr lang="en-US" b="1" i="1" dirty="0" smtClean="0"/>
              <a:t>CONNECT_BY_ISLEAF</a:t>
            </a:r>
            <a:r>
              <a:rPr lang="en-US" dirty="0" smtClean="0"/>
              <a:t>  - returns 1 if the current row is a leaf of the tree defined by the CONNECT BY condition. Otherwise it returns 0</a:t>
            </a:r>
          </a:p>
          <a:p>
            <a:endParaRPr lang="en-US" dirty="0" smtClean="0"/>
          </a:p>
          <a:p>
            <a:r>
              <a:rPr lang="en-US" b="1" i="1" dirty="0" smtClean="0"/>
              <a:t>CONNECT_BY_ROOT</a:t>
            </a:r>
            <a:r>
              <a:rPr lang="en-US" dirty="0" smtClean="0"/>
              <a:t>  - returns the column value using data from the root row (‘KING’)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SYS_CONNECT_BY_PATH and pseudo-columns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200" i="1" dirty="0" smtClean="0"/>
              <a:t>SELECT </a:t>
            </a:r>
            <a:r>
              <a:rPr lang="en-US" sz="2200" i="1" dirty="0" err="1" smtClean="0"/>
              <a:t>ename</a:t>
            </a:r>
            <a:r>
              <a:rPr lang="en-US" sz="2200" i="1" dirty="0" smtClean="0"/>
              <a:t> "Employee",  </a:t>
            </a:r>
            <a:r>
              <a:rPr lang="en-US" sz="2200" i="1" dirty="0" smtClean="0">
                <a:solidFill>
                  <a:srgbClr val="FF0000"/>
                </a:solidFill>
              </a:rPr>
              <a:t>CONNECT_BY_ISLEAF</a:t>
            </a:r>
            <a:r>
              <a:rPr lang="en-US" sz="2200" i="1" dirty="0" smtClean="0"/>
              <a:t> "</a:t>
            </a:r>
            <a:r>
              <a:rPr lang="en-US" sz="2200" i="1" dirty="0" err="1" smtClean="0"/>
              <a:t>IsLeaf</a:t>
            </a:r>
            <a:r>
              <a:rPr lang="en-US" sz="2200" i="1" dirty="0" smtClean="0"/>
              <a:t>",  </a:t>
            </a:r>
            <a:r>
              <a:rPr lang="en-US" sz="2200" i="1" dirty="0" smtClean="0">
                <a:solidFill>
                  <a:srgbClr val="FF0000"/>
                </a:solidFill>
              </a:rPr>
              <a:t>CONNECT_BY_ISCYCLE</a:t>
            </a:r>
            <a:r>
              <a:rPr lang="en-US" sz="2200" i="1" dirty="0" smtClean="0"/>
              <a:t> "</a:t>
            </a:r>
            <a:r>
              <a:rPr lang="en-US" sz="2200" i="1" dirty="0" err="1" smtClean="0"/>
              <a:t>IsCycle</a:t>
            </a:r>
            <a:r>
              <a:rPr lang="en-US" sz="2200" i="1" dirty="0" smtClean="0"/>
              <a:t>",</a:t>
            </a:r>
          </a:p>
          <a:p>
            <a:pPr>
              <a:buNone/>
            </a:pPr>
            <a:r>
              <a:rPr lang="en-US" sz="2200" i="1" dirty="0" smtClean="0"/>
              <a:t>  LPAD(' ', 2 * </a:t>
            </a:r>
            <a:r>
              <a:rPr lang="en-US" sz="2200" i="1" dirty="0" smtClean="0">
                <a:solidFill>
                  <a:srgbClr val="FF0000"/>
                </a:solidFill>
              </a:rPr>
              <a:t>LEVEL </a:t>
            </a:r>
            <a:r>
              <a:rPr lang="en-US" sz="2200" i="1" dirty="0" smtClean="0"/>
              <a:t>- 1)  || </a:t>
            </a:r>
            <a:r>
              <a:rPr lang="en-US" sz="2200" i="1" dirty="0" smtClean="0">
                <a:solidFill>
                  <a:srgbClr val="FF0000"/>
                </a:solidFill>
              </a:rPr>
              <a:t>SYS_CONNECT_BY_PATH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ename</a:t>
            </a:r>
            <a:r>
              <a:rPr lang="en-US" sz="2200" i="1" dirty="0" smtClean="0"/>
              <a:t>, '/') "Path"</a:t>
            </a:r>
          </a:p>
          <a:p>
            <a:pPr>
              <a:buNone/>
            </a:pPr>
            <a:r>
              <a:rPr lang="en-US" sz="2200" i="1" dirty="0" smtClean="0"/>
              <a:t>FROM </a:t>
            </a:r>
            <a:r>
              <a:rPr lang="en-US" sz="2200" i="1" dirty="0" err="1" smtClean="0"/>
              <a:t>emp</a:t>
            </a:r>
            <a:endParaRPr lang="en-US" sz="2200" i="1" dirty="0" smtClean="0"/>
          </a:p>
          <a:p>
            <a:pPr>
              <a:buNone/>
            </a:pPr>
            <a:r>
              <a:rPr lang="en-US" sz="2200" i="1" dirty="0" smtClean="0"/>
              <a:t>  CONNECT BY NOCYCLE PRIOR </a:t>
            </a:r>
            <a:r>
              <a:rPr lang="en-US" sz="2200" i="1" dirty="0" err="1" smtClean="0"/>
              <a:t>empno</a:t>
            </a:r>
            <a:r>
              <a:rPr lang="en-US" sz="2200" i="1" dirty="0" smtClean="0"/>
              <a:t> = mgr</a:t>
            </a:r>
          </a:p>
          <a:p>
            <a:pPr>
              <a:buNone/>
            </a:pPr>
            <a:r>
              <a:rPr lang="en-US" sz="2200" i="1" dirty="0" smtClean="0"/>
              <a:t>  START WITH mgr IS NULL</a:t>
            </a:r>
          </a:p>
          <a:p>
            <a:pPr>
              <a:buNone/>
            </a:pPr>
            <a:r>
              <a:rPr lang="en-US" sz="2200" i="1" dirty="0" smtClean="0"/>
              <a:t>ORDER </a:t>
            </a:r>
            <a:r>
              <a:rPr lang="en-US" sz="2200" i="1" dirty="0" smtClean="0">
                <a:solidFill>
                  <a:srgbClr val="FF0000"/>
                </a:solidFill>
              </a:rPr>
              <a:t>SIBLINGS</a:t>
            </a:r>
            <a:r>
              <a:rPr lang="en-US" sz="2200" i="1" dirty="0" smtClean="0"/>
              <a:t> BY </a:t>
            </a:r>
            <a:r>
              <a:rPr lang="en-US" sz="2200" i="1" dirty="0" err="1" smtClean="0"/>
              <a:t>ename</a:t>
            </a:r>
            <a:endParaRPr lang="en-US" sz="2200" i="1" dirty="0" smtClean="0"/>
          </a:p>
          <a:p>
            <a:pPr>
              <a:buNone/>
            </a:pPr>
            <a:endParaRPr lang="en-US" sz="2200" i="1" dirty="0" smtClean="0"/>
          </a:p>
          <a:p>
            <a:pPr>
              <a:buNone/>
            </a:pPr>
            <a:r>
              <a:rPr lang="en-US" sz="2200" dirty="0" smtClean="0"/>
              <a:t>Employee		</a:t>
            </a:r>
            <a:r>
              <a:rPr lang="en-US" sz="2200" dirty="0" err="1" smtClean="0"/>
              <a:t>IsLeaf</a:t>
            </a:r>
            <a:r>
              <a:rPr lang="en-US" sz="2200" dirty="0" smtClean="0"/>
              <a:t>	</a:t>
            </a:r>
            <a:r>
              <a:rPr lang="en-US" sz="2200" dirty="0" err="1" smtClean="0"/>
              <a:t>IsCycle</a:t>
            </a:r>
            <a:r>
              <a:rPr lang="en-US" sz="2200" dirty="0" smtClean="0"/>
              <a:t>	Path</a:t>
            </a:r>
          </a:p>
          <a:p>
            <a:pPr>
              <a:buNone/>
            </a:pPr>
            <a:r>
              <a:rPr lang="en-US" sz="2200" dirty="0" smtClean="0"/>
              <a:t>------------	---------	---------	-----------------------------------------</a:t>
            </a:r>
          </a:p>
          <a:p>
            <a:pPr>
              <a:buNone/>
            </a:pPr>
            <a:r>
              <a:rPr lang="en-US" sz="2200" dirty="0" smtClean="0"/>
              <a:t>KING		0	0	 /KING</a:t>
            </a:r>
          </a:p>
          <a:p>
            <a:pPr>
              <a:buNone/>
            </a:pPr>
            <a:r>
              <a:rPr lang="en-US" sz="2200" dirty="0" smtClean="0"/>
              <a:t>BLAKE		0	0	   /KING/BLAKE</a:t>
            </a:r>
          </a:p>
          <a:p>
            <a:pPr>
              <a:buNone/>
            </a:pPr>
            <a:r>
              <a:rPr lang="en-US" sz="2200" dirty="0" smtClean="0"/>
              <a:t>ALLEN		1	0	     /KING/BLAKE/ALLEN</a:t>
            </a:r>
          </a:p>
          <a:p>
            <a:pPr>
              <a:buNone/>
            </a:pPr>
            <a:r>
              <a:rPr lang="en-US" sz="2200" dirty="0" smtClean="0"/>
              <a:t>JAMES		1	0	     /KING/BLAKE/JAMES</a:t>
            </a:r>
          </a:p>
          <a:p>
            <a:pPr>
              <a:buNone/>
            </a:pPr>
            <a:r>
              <a:rPr lang="en-US" sz="2200" dirty="0" smtClean="0"/>
              <a:t>MARTIN		1	0	     /KING/BLAKE/MARTIN</a:t>
            </a:r>
          </a:p>
          <a:p>
            <a:pPr>
              <a:buNone/>
            </a:pPr>
            <a:r>
              <a:rPr lang="en-US" sz="2200" dirty="0" smtClean="0"/>
              <a:t>TURNER		1	0	     /KING/BLAKE/TURNER</a:t>
            </a:r>
          </a:p>
          <a:p>
            <a:pPr>
              <a:buNone/>
            </a:pPr>
            <a:r>
              <a:rPr lang="en-US" sz="2200" dirty="0" smtClean="0"/>
              <a:t>WARD		1	0	     /KING/BLAKE/WARD</a:t>
            </a:r>
          </a:p>
          <a:p>
            <a:pPr>
              <a:buNone/>
            </a:pPr>
            <a:r>
              <a:rPr lang="en-US" sz="2200" dirty="0" smtClean="0"/>
              <a:t>CLARK		0	0	   /KING/CLARK</a:t>
            </a:r>
          </a:p>
          <a:p>
            <a:pPr>
              <a:buNone/>
            </a:pPr>
            <a:r>
              <a:rPr lang="en-US" sz="2200" dirty="0" smtClean="0"/>
              <a:t>MILLER		1	0	     /KING/CLARK/MILLER</a:t>
            </a:r>
          </a:p>
          <a:p>
            <a:pPr>
              <a:buNone/>
            </a:pPr>
            <a:r>
              <a:rPr lang="en-US" sz="2200" dirty="0" smtClean="0"/>
              <a:t>JONES		0	0	   /KING/JONES</a:t>
            </a:r>
          </a:p>
          <a:p>
            <a:pPr>
              <a:buNone/>
            </a:pPr>
            <a:r>
              <a:rPr lang="en-US" sz="2200" dirty="0" smtClean="0"/>
              <a:t>FORD		0	0	     /KING/JONES/FORD</a:t>
            </a:r>
          </a:p>
          <a:p>
            <a:pPr>
              <a:buNone/>
            </a:pPr>
            <a:r>
              <a:rPr lang="en-US" sz="2200" dirty="0" smtClean="0"/>
              <a:t>SMITH		1	0	       /KING/JONES/FORD/SMITH</a:t>
            </a:r>
          </a:p>
          <a:p>
            <a:pPr>
              <a:buNone/>
            </a:pPr>
            <a:r>
              <a:rPr lang="en-US" sz="2200" dirty="0" smtClean="0"/>
              <a:t>SCOTT		0	0	     /KING/JONES/SCOTT</a:t>
            </a:r>
          </a:p>
          <a:p>
            <a:pPr>
              <a:buNone/>
            </a:pPr>
            <a:r>
              <a:rPr lang="en-US" sz="2200" dirty="0" smtClean="0"/>
              <a:t>ADAMS		1	0	       /KING/JONES/SCOTT/ADAMS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510</Words>
  <Application>Microsoft Office PowerPoint</Application>
  <PresentationFormat>On-screen Show (4:3)</PresentationFormat>
  <Paragraphs>160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Purpose of Hierarchical Queries</vt:lpstr>
      <vt:lpstr>Who is my manager?</vt:lpstr>
      <vt:lpstr>Employee hierarchical diagram</vt:lpstr>
      <vt:lpstr>EMP table structure</vt:lpstr>
      <vt:lpstr>CONNECT BY … = PRIOR</vt:lpstr>
      <vt:lpstr>Hierarchical query Pseudo-columns</vt:lpstr>
      <vt:lpstr>SYS_CONNECT_BY_PATH and pseudo-columns using</vt:lpstr>
      <vt:lpstr>Simulation of CONNECT BY PRIOR  in SQL SERVER, IBM DB2, PostgreSQL </vt:lpstr>
      <vt:lpstr>Questions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Roman Yakhymets</cp:lastModifiedBy>
  <cp:revision>357</cp:revision>
  <dcterms:created xsi:type="dcterms:W3CDTF">2010-08-18T17:56:28Z</dcterms:created>
  <dcterms:modified xsi:type="dcterms:W3CDTF">2013-09-28T11:28:44Z</dcterms:modified>
</cp:coreProperties>
</file>