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7" r:id="rId8"/>
    <p:sldMasterId id="2147483759" r:id="rId9"/>
    <p:sldMasterId id="2147483771" r:id="rId10"/>
    <p:sldMasterId id="2147483783" r:id="rId11"/>
    <p:sldMasterId id="2147483795" r:id="rId12"/>
  </p:sldMasterIdLst>
  <p:sldIdLst>
    <p:sldId id="256" r:id="rId13"/>
    <p:sldId id="257" r:id="rId14"/>
    <p:sldId id="258" r:id="rId15"/>
    <p:sldId id="259" r:id="rId16"/>
    <p:sldId id="260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9" r:id="rId33"/>
    <p:sldId id="278" r:id="rId34"/>
    <p:sldId id="280" r:id="rId35"/>
    <p:sldId id="281" r:id="rId36"/>
    <p:sldId id="282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8" r:id="rId49"/>
    <p:sldId id="297" r:id="rId50"/>
    <p:sldId id="299" r:id="rId51"/>
    <p:sldId id="300" r:id="rId52"/>
    <p:sldId id="301" r:id="rId53"/>
    <p:sldId id="302" r:id="rId54"/>
    <p:sldId id="303" r:id="rId55"/>
    <p:sldId id="304" r:id="rId56"/>
    <p:sldId id="283" r:id="rId57"/>
    <p:sldId id="305" r:id="rId58"/>
    <p:sldId id="306" r:id="rId59"/>
    <p:sldId id="307" r:id="rId6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61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4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4393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6579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84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7313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54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48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854097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76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100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837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1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619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65932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4536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359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5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021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163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00039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9873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72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7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37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2706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7314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30034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434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626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705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110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3503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341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55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620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71916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84217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67989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1464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62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4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3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581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5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0638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0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4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795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54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0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332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0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8037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9214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7853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2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70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66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84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485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5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0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25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978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481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5451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77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7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613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980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932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72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26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985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086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316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2974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68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50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15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00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4019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610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68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68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2901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2970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1478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38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368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10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47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42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7473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87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391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24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1218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2973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0352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09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638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358012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089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828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853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904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527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84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85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36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26103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2805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5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0495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997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51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58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283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3080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50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899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313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3879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5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2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image" Target="../media/image2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455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5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9225"/>
            <a:ext cx="25923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9225"/>
            <a:ext cx="25923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9225"/>
            <a:ext cx="25923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455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3" name="Picture 5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455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7" name="Picture 5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455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1" name="Picture 5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455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5" name="Picture 5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455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9" name="Picture 5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9225"/>
            <a:ext cx="25923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сайт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9225"/>
            <a:ext cx="25923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9225"/>
            <a:ext cx="25923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сайт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image" Target="../media/image29.png"/><Relationship Id="rId7" Type="http://schemas.openxmlformats.org/officeDocument/2006/relationships/hyperlink" Target="https://code.google.com/p/mybatis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30.png"/><Relationship Id="rId5" Type="http://schemas.openxmlformats.org/officeDocument/2006/relationships/hyperlink" Target="http://dbdeploy.com/" TargetMode="External"/><Relationship Id="rId10" Type="http://schemas.openxmlformats.org/officeDocument/2006/relationships/hyperlink" Target="https://github.com/tacitknowledge/autopatch" TargetMode="External"/><Relationship Id="rId4" Type="http://schemas.openxmlformats.org/officeDocument/2006/relationships/hyperlink" Target="https://code.google.com/p/c5-db-migration/" TargetMode="External"/><Relationship Id="rId9" Type="http://schemas.openxmlformats.org/officeDocument/2006/relationships/hyperlink" Target="https://github.com/tacitknowled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0.xml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27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27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0.xml"/><Relationship Id="rId4" Type="http://schemas.openxmlformats.org/officeDocument/2006/relationships/image" Target="../media/image4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0.xml"/><Relationship Id="rId5" Type="http://schemas.openxmlformats.org/officeDocument/2006/relationships/image" Target="../media/image44.jpeg"/><Relationship Id="rId4" Type="http://schemas.openxmlformats.org/officeDocument/2006/relationships/image" Target="../media/image43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44.jpeg"/><Relationship Id="rId5" Type="http://schemas.openxmlformats.org/officeDocument/2006/relationships/image" Target="../media/image47.png"/><Relationship Id="rId4" Type="http://schemas.openxmlformats.org/officeDocument/2006/relationships/image" Target="../media/image43.gi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gif"/><Relationship Id="rId3" Type="http://schemas.openxmlformats.org/officeDocument/2006/relationships/image" Target="../media/image49.jpeg"/><Relationship Id="rId7" Type="http://schemas.openxmlformats.org/officeDocument/2006/relationships/image" Target="../media/image53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52.png"/><Relationship Id="rId11" Type="http://schemas.openxmlformats.org/officeDocument/2006/relationships/image" Target="../media/image57.jpeg"/><Relationship Id="rId5" Type="http://schemas.openxmlformats.org/officeDocument/2006/relationships/image" Target="../media/image51.gif"/><Relationship Id="rId10" Type="http://schemas.openxmlformats.org/officeDocument/2006/relationships/image" Target="../media/image56.gif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ChangeArrowheads="1"/>
          </p:cNvSpPr>
          <p:nvPr/>
        </p:nvSpPr>
        <p:spPr bwMode="auto">
          <a:xfrm>
            <a:off x="593712" y="3717368"/>
            <a:ext cx="8137525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6600" dirty="0" smtClean="0">
                <a:solidFill>
                  <a:schemeClr val="bg1"/>
                </a:solidFill>
                <a:latin typeface="Myriad Pro" pitchFamily="34" charset="0"/>
              </a:rPr>
              <a:t>The Agile database migration framework</a:t>
            </a:r>
            <a:endParaRPr lang="en-US" altLang="en-US" sz="6600" dirty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14338" name="Picture 2" descr="http://flywaydb.org/assets/logo/flyway-logo-transparent-300-cle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4067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66967" y="5795972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y Vitalii Bashun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00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1879" y="980728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Development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4372" y="1331476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Vasya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372" y="4139788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Taras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57197" y="3338990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52811" y="3547537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52810" y="3798947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92" y="2073769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45384" y="170443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1844477" y="3595206"/>
            <a:ext cx="778915" cy="167463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59632" y="2996952"/>
            <a:ext cx="1363760" cy="6405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482" idx="3"/>
          </p:cNvCxnSpPr>
          <p:nvPr/>
        </p:nvCxnSpPr>
        <p:spPr>
          <a:xfrm flipV="1">
            <a:off x="1844477" y="2461526"/>
            <a:ext cx="778915" cy="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1879" y="980728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Development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4372" y="1331476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Vasya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372" y="4139788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Taras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57197" y="3338990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52811" y="3547537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52810" y="3798947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92" y="2073769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45384" y="170443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1844477" y="3595206"/>
            <a:ext cx="778915" cy="167463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59632" y="2996952"/>
            <a:ext cx="1363760" cy="6405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482" idx="3"/>
          </p:cNvCxnSpPr>
          <p:nvPr/>
        </p:nvCxnSpPr>
        <p:spPr>
          <a:xfrm flipV="1">
            <a:off x="1844477" y="2461526"/>
            <a:ext cx="778915" cy="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62" y="3038228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27686" y="2668896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92520" y="2813499"/>
            <a:ext cx="778915" cy="18345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1879" y="980728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Development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4372" y="1331476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Vasya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372" y="4139788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Taras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57197" y="3338990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52811" y="3547537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52810" y="3798947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92" y="2073769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45384" y="170443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1844477" y="3595206"/>
            <a:ext cx="778915" cy="167463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59632" y="2996952"/>
            <a:ext cx="1363760" cy="6405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482" idx="3"/>
          </p:cNvCxnSpPr>
          <p:nvPr/>
        </p:nvCxnSpPr>
        <p:spPr>
          <a:xfrm flipV="1">
            <a:off x="1844477" y="2461526"/>
            <a:ext cx="778915" cy="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62" y="3038228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27686" y="2668896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92520" y="2813499"/>
            <a:ext cx="778915" cy="18345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336267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244992" y="395512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22130" y="4130058"/>
            <a:ext cx="778915" cy="18345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1879" y="980728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Development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4372" y="1331476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Vasya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372" y="4139788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Taras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57197" y="3338990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52811" y="3547537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52810" y="3798947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92" y="2073769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45384" y="170443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1844477" y="3595206"/>
            <a:ext cx="778915" cy="167463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59632" y="2996952"/>
            <a:ext cx="1363760" cy="6405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482" idx="3"/>
          </p:cNvCxnSpPr>
          <p:nvPr/>
        </p:nvCxnSpPr>
        <p:spPr>
          <a:xfrm flipV="1">
            <a:off x="1844477" y="2461526"/>
            <a:ext cx="778915" cy="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62" y="3038228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27686" y="2668896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92520" y="2813499"/>
            <a:ext cx="778915" cy="18345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336267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244992" y="395512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22130" y="4130058"/>
            <a:ext cx="778915" cy="18345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09" y="1346756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160329" y="96561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608" y="2433685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516328" y="20525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99" y="4947760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660419" y="45666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92601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356560" y="438984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6" idx="3"/>
          </p:cNvCxnSpPr>
          <p:nvPr/>
        </p:nvCxnSpPr>
        <p:spPr>
          <a:xfrm flipV="1">
            <a:off x="6500135" y="3595206"/>
            <a:ext cx="800910" cy="20374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535612" y="2899611"/>
            <a:ext cx="526925" cy="41232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42190" y="4573336"/>
            <a:ext cx="316399" cy="33554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</p:cNvCxnSpPr>
          <p:nvPr/>
        </p:nvCxnSpPr>
        <p:spPr>
          <a:xfrm flipH="1">
            <a:off x="4067944" y="3798947"/>
            <a:ext cx="695218" cy="71017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vibrant.com/images/cables/spaghetti-mess-vespag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720747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8288" y="13916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8288" y="13916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4881" y="2314322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?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8288" y="13916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4881" y="2314322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?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7322" y="1794870"/>
            <a:ext cx="62731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state is the database in on this machine?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8288" y="13916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4881" y="2314322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?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7322" y="1794870"/>
            <a:ext cx="62731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state is the database in on this machine?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Has </a:t>
            </a:r>
            <a:r>
              <a:rPr lang="en-US" sz="3200" dirty="0" smtClean="0"/>
              <a:t>update-to-version-N </a:t>
            </a:r>
            <a:r>
              <a:rPr lang="en-US" sz="3200" dirty="0"/>
              <a:t>script already been applied or not?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8288" y="13916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4881" y="2314322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?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7322" y="1794870"/>
            <a:ext cx="62731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state is the database in on this machine?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Has </a:t>
            </a:r>
            <a:r>
              <a:rPr lang="en-US" sz="3200" dirty="0" smtClean="0"/>
              <a:t>update-to-version-N </a:t>
            </a:r>
            <a:r>
              <a:rPr lang="en-US" sz="3200" dirty="0"/>
              <a:t>script already been applied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Has the quick fix in production been applied in test afterwards?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336812" cy="462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95999" y="91846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me introduce myself </a:t>
            </a:r>
            <a:r>
              <a:rPr lang="en-US" sz="4000" dirty="0" smtClean="0"/>
              <a:t>:)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801612" y="3729826"/>
            <a:ext cx="2704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Continuous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around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5999" y="1814228"/>
            <a:ext cx="2661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Vitalii Bashun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67564" y="3088649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makes me the one who I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8288" y="13916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4881" y="2314322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?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7322" y="1794870"/>
            <a:ext cx="627315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state is the database in on this machine?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Has </a:t>
            </a:r>
            <a:r>
              <a:rPr lang="en-US" sz="3200" dirty="0" smtClean="0"/>
              <a:t>update-to-version-N </a:t>
            </a:r>
            <a:r>
              <a:rPr lang="en-US" sz="3200" dirty="0"/>
              <a:t>script already been applied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Has the quick fix in production been applied in test afterwards?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How do you set up a new database instance?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8288" y="13916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4881" y="2314322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?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4438" y="3933056"/>
            <a:ext cx="627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How can we handle that?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40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influencemirror.files.wordpress.com/2013/04/multitasking-sticky-not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92896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26876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Possible solutions: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24072" y="1975538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Manual DB management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3348" y="2636912"/>
            <a:ext cx="2836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 +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need any additional environment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( -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become your nightmare in middle-large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Possible solutions: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24072" y="1975538"/>
            <a:ext cx="384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Writing “change scripts”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3348" y="2636912"/>
            <a:ext cx="28364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 +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store changes separately and versioned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 -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additional system to run appropriately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 powerful bug source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3624" y="2453349"/>
            <a:ext cx="6012872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DECLARE @</a:t>
            </a:r>
            <a:r>
              <a:rPr lang="en-US" dirty="0" err="1" smtClean="0"/>
              <a:t>current_version</a:t>
            </a:r>
            <a:r>
              <a:rPr lang="en-US" dirty="0" smtClean="0"/>
              <a:t> INTEGER</a:t>
            </a:r>
          </a:p>
          <a:p>
            <a:endParaRPr lang="en-US" dirty="0" smtClean="0"/>
          </a:p>
          <a:p>
            <a:r>
              <a:rPr lang="en-US" dirty="0" smtClean="0"/>
              <a:t>SET @</a:t>
            </a:r>
            <a:r>
              <a:rPr lang="en-US" dirty="0" err="1" smtClean="0"/>
              <a:t>current_version</a:t>
            </a:r>
            <a:r>
              <a:rPr lang="en-US" dirty="0" smtClean="0"/>
              <a:t> = (SELECT </a:t>
            </a:r>
            <a:r>
              <a:rPr lang="en-US" dirty="0" err="1" smtClean="0"/>
              <a:t>current_version</a:t>
            </a:r>
            <a:r>
              <a:rPr lang="en-US" dirty="0" smtClean="0"/>
              <a:t> FROM </a:t>
            </a:r>
            <a:r>
              <a:rPr lang="en-US" dirty="0" err="1" smtClean="0"/>
              <a:t>db_version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IF(</a:t>
            </a:r>
            <a:r>
              <a:rPr lang="en-US" dirty="0"/>
              <a:t>@</a:t>
            </a:r>
            <a:r>
              <a:rPr lang="en-US" dirty="0" err="1" smtClean="0"/>
              <a:t>current_version</a:t>
            </a:r>
            <a:r>
              <a:rPr lang="en-US" dirty="0" smtClean="0"/>
              <a:t> &lt; 187)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 // changes in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     // ………</a:t>
            </a:r>
          </a:p>
          <a:p>
            <a:endParaRPr lang="en-US" dirty="0"/>
          </a:p>
          <a:p>
            <a:r>
              <a:rPr lang="en-US" dirty="0" smtClean="0"/>
              <a:t>     UPDATE </a:t>
            </a:r>
            <a:r>
              <a:rPr lang="en-US" dirty="0" err="1" smtClean="0"/>
              <a:t>db_version</a:t>
            </a:r>
            <a:endParaRPr lang="en-US" dirty="0" smtClean="0"/>
          </a:p>
          <a:p>
            <a:r>
              <a:rPr lang="en-US" dirty="0"/>
              <a:t>  </a:t>
            </a:r>
            <a:r>
              <a:rPr lang="en-US" dirty="0" smtClean="0"/>
              <a:t>   SET </a:t>
            </a:r>
            <a:r>
              <a:rPr lang="en-US" dirty="0" err="1"/>
              <a:t>current_version</a:t>
            </a:r>
            <a:r>
              <a:rPr lang="en-US" dirty="0"/>
              <a:t> </a:t>
            </a:r>
            <a:r>
              <a:rPr lang="en-US" dirty="0" smtClean="0"/>
              <a:t>= 187</a:t>
            </a:r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Possible solutions: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24072" y="1975538"/>
            <a:ext cx="384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Writing “change scripts”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3348" y="2636912"/>
            <a:ext cx="28364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 +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store changes separately and versioned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 -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additional system to run appropriately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 powerful bug source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3624" y="2453349"/>
            <a:ext cx="6012872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DECLARE @</a:t>
            </a:r>
            <a:r>
              <a:rPr lang="en-US" dirty="0" err="1" smtClean="0"/>
              <a:t>current_version</a:t>
            </a:r>
            <a:r>
              <a:rPr lang="en-US" dirty="0" smtClean="0"/>
              <a:t> INTEGER</a:t>
            </a:r>
          </a:p>
          <a:p>
            <a:endParaRPr lang="en-US" dirty="0" smtClean="0"/>
          </a:p>
          <a:p>
            <a:r>
              <a:rPr lang="en-US" dirty="0" smtClean="0"/>
              <a:t>SET @</a:t>
            </a:r>
            <a:r>
              <a:rPr lang="en-US" dirty="0" err="1" smtClean="0"/>
              <a:t>current_version</a:t>
            </a:r>
            <a:r>
              <a:rPr lang="en-US" dirty="0" smtClean="0"/>
              <a:t> = (SELECT </a:t>
            </a:r>
            <a:r>
              <a:rPr lang="en-US" dirty="0" err="1" smtClean="0"/>
              <a:t>current_version</a:t>
            </a:r>
            <a:r>
              <a:rPr lang="en-US" dirty="0" smtClean="0"/>
              <a:t> FROM </a:t>
            </a:r>
            <a:r>
              <a:rPr lang="en-US" dirty="0" err="1" smtClean="0"/>
              <a:t>db_version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IF(</a:t>
            </a:r>
            <a:r>
              <a:rPr lang="en-US" dirty="0"/>
              <a:t>@</a:t>
            </a:r>
            <a:r>
              <a:rPr lang="en-US" dirty="0" err="1" smtClean="0"/>
              <a:t>current_version</a:t>
            </a:r>
            <a:r>
              <a:rPr lang="en-US" dirty="0" smtClean="0"/>
              <a:t> &lt; 187)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 // changes in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     // ………</a:t>
            </a:r>
          </a:p>
          <a:p>
            <a:endParaRPr lang="en-US" dirty="0"/>
          </a:p>
          <a:p>
            <a:r>
              <a:rPr lang="en-US" dirty="0" smtClean="0"/>
              <a:t>     UPDATE </a:t>
            </a:r>
            <a:r>
              <a:rPr lang="en-US" dirty="0" err="1" smtClean="0"/>
              <a:t>db_version</a:t>
            </a:r>
            <a:endParaRPr lang="en-US" dirty="0" smtClean="0"/>
          </a:p>
          <a:p>
            <a:r>
              <a:rPr lang="en-US" dirty="0"/>
              <a:t>  </a:t>
            </a:r>
            <a:r>
              <a:rPr lang="en-US" dirty="0" smtClean="0"/>
              <a:t>   SET </a:t>
            </a:r>
            <a:r>
              <a:rPr lang="en-US" dirty="0" err="1"/>
              <a:t>current_version</a:t>
            </a:r>
            <a:r>
              <a:rPr lang="en-US" dirty="0"/>
              <a:t> </a:t>
            </a:r>
            <a:r>
              <a:rPr lang="en-US" dirty="0" smtClean="0"/>
              <a:t>= 187</a:t>
            </a:r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  <p:pic>
        <p:nvPicPr>
          <p:cNvPr id="39938" name="Picture 2" descr="https://encrypted-tbn2.gstatic.com/images?q=tbn:ANd9GcSrVI08pvxLsL5mcDg5PzVE51krVYVoSDTFsiszfd80mBlFNwd9y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65210"/>
            <a:ext cx="832306" cy="73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encrypted-tbn2.gstatic.com/images?q=tbn:ANd9GcSrVI08pvxLsL5mcDg5PzVE51krVYVoSDTFsiszfd80mBlFNwd9y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968" y="5229200"/>
            <a:ext cx="832306" cy="73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7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Possible solutions: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24072" y="1975538"/>
            <a:ext cx="453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Using special migration tools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3348" y="2636912"/>
            <a:ext cx="2836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 +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Reach function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 migrations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Speed and stability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 -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complexity</a:t>
            </a:r>
          </a:p>
          <a:p>
            <a:endParaRPr lang="en-US" dirty="0"/>
          </a:p>
        </p:txBody>
      </p:sp>
      <p:sp>
        <p:nvSpPr>
          <p:cNvPr id="6" name="AutoShape 2" descr="data:image/jpeg;base64,/9j/4AAQSkZJRgABAQAAAQABAAD/2wCEAAkGBhMREBUUEhQVFBMVGBsZFRcUFBUXHhYgFxcYGBUYGh4ZHisfGh4vGxgeHy8gIycpLywsFx4xNTAqNSgrLCkBCQoKDgwOFw8OGiweHRwqNTUyNSkyNSk1MTA1KikpMjU1Ki0uNjYpKTU2NTUpKS0pMTM2NTU1NSksKTAsMjUpKf/AABEIADMBEQMBIgACEQEDEQH/xAAcAAACAwEBAQEAAAAAAAAAAAAABgQFBwMCCAH/xABGEAABAgMFAggKCAUEAwAAAAABAgMABBEFBhIhMQdBEyJRYXGBkaEVMjVTcoKSsbLRFDNSVGJzk7M0QoPC0iNEosEWJEP/xAAZAQEBAQEBAQAAAAAAAAAAAAAAAQQDBQL/xAAgEQEAAgIBBAMAAAAAAAAAAAAAARECAwQSQWGhEyEx/9oADAMBAAIRAxEAPwC1vzd5chgcamXylaiAFOKqkgYq1BFeysW+ze7ynEom3H3SQpQQjGog0qklVSa51yy0EdNsH1LH5ivgi42Z+TW/SX8ZgppjhPSgdbW2oqAWkpJSSkivIRoY7wQRit87MckHw2iYeUhSMQq4oECpBSaGh0h+uJdzgWkPqddccdbBIUslIBooAA6nnMKe17+Ka/K/vVDa9bP0Sx0OjxgygI9JSQE++vVBXG9V+S04JaUTwsyo05QgndTerm0G/kiK1cCYmAFT026VHMttmiU82fF7E9cRdlFkYg7NL4y1KKEk5nlcV0kmleYxosBns5slSkVlphxCt2OnvRQjvinl71z9mPBqaxOo5FmpIr4yF7+uvPSNaijvfd1M5LKRQcIkFTR5FDd0HQwHXhGrRlDwbiw26KYmzhUkggkcxqKERkd6ZN2SmSyJh1YASQcaxqMgRii22X2ypqbLCjRD1cjuWkVHcCOyI+1DygfQR7jAaNdG7glGq8K44pwJKsaqgGn8o3a9cX8cZP6tHop9wjtBFJee7P0xKRwzjJQSQWzkaimYqK9o3xm137Befn1yzkw6AyVFZS4upwKAGGpyrka7o2QxnV0/Lk56/wAaYK97QLrlttybbfeSoFJWjGcJqUoypQjWu+Ka4FiKnlrW8+/haKaAOqqompzJJyy74d9ovk1/1P3W4XdjviTPpI+FUBo0V1o2kG3mEE04RSh2INO+g64sYy29duF2bxIOTRAQedJqT7XcBGbk7vixifLRxtPy5V4alC7tAfUiznlIUpChgopCikirqAaEZjLKLeybQS+yhxOihnzHRQ7Ypdo/kx/+n+83GiJiYuGeYmJqWP8Ah2Z+8P8A67v+UdG7xTaDUTD4PO64e5RMVi9D0H3Q8bUQnhJWlMXA8bl1Thr3xVM2zq+Lk2FtPmrqBiCqUxJrQ1pvBp2x52q2ktqXaDa1oUpzVC1JNEpOVUkGmcKuyoH6flpwS8XRVH/dIstsMx/qS6ORK1dpAHughK8OzP3h/wDXd/yh02WWy6uacQ664sKaqA44teaVDTETQ0UeyENqXKkLVuRhr6xoIvtnkzgtFnkViSfWQad9IDQNot6VybKEtGjjpICtcIAzI58xTrjJCp6YcpVx1xWgqpajvNNTD3thQeElzuwrHemFi5VsIlZ1DjniUUlRArhxClYCBZ1svyy6tOLQRuBNOcFJyPWI15m3lTNkrfHEWWl1wkjCpIIJB1GlR0wlObNph9SnWnWFIcUpSSFqNQSSNEw1yVhuSdkPtOFJUEOnikkZjLUQGVi3Zn7xMfru/wCUfiremaH/ANh/Tz7v+UQhGx3LsCWckGFLYaUopNSpCSTxlDM0gIP05zzi/bV84Ic/BTXm0eyIIBJ2wfUsfmK+CLjZn5Nb9JfxmKfbB9Sx+Yr4IuNmfk1v0l/GYBpggggjJ9r38U1+V/eqJ19FHwNKch4Kv6ZpEHa9/FNflf3qhhtyzC/YbYSKqQ024PUSCf8AjWCpWy5YNnJA1C3AenGSO4iG2Mv2TW4ErXLKNMfHb6QKLHsgH1TGoQQQQR5ccCUlSjQAEkncBmTAY0lng7dCU/ehp+JVT7zHraf5QP5aPcYlXMYM5ay5inEQpbpr+KqWx0519WOe1eWKZ1Kty2kkdKSoEe7tgrWZP6tHop9wjtEOxpkOS7S05hSEkdaREyCAxnV0/Lk56/xpjRYze4SuFtWceGaeNQ8uJzLuTAMm0Xya/wCp+63C7sd8SZ9JHwqhi2i+TX/U/dbhd2O+JM+kj4VQU33ptMsy6sPjr4iOlWVeoVPZGTLTQkchp2Rpd4QFT0khXi4lq60gFPfl1wi27Yzku6oKSQkqOFVDRQJqKHlpujxedGWU32j69RL1+FOOMV3n79zBi2dWrRS2FHI8ZHSPGHZn1GLjaP5Mf/p/vNwi3adKZxgjziR1KOE9xh52jeTH/wCn+83GvgZzlrqezLzsIx2XHdiRiROybragHULQogEYwQSNxFdREZeh6D7oe9qfjSn5J96I3safsqtWXClMhrA+pNceIq4QJ1Tn4tNab8+SKbanM4p/D9htA7aqPxCIFwFkWkxT7Sh2oUDHO/EzwloTB5F4fYSEf2wR1sSSxWdPL+zwNOpyp7jFXYczwc0yv7LiD/yEfkrbLrbLjKFUbd8dNAa9ZFREKtMxrugreL13ZRPMYCcK0nE2rWhpv5jvjF7asF6UcwPIKT/KdUq50nfGg35vXMMNyq5deAOt4jxUqrkkjUc8U92LwP2hMpl5tQdZWldUlCBmEEgggVBrvEELt37zvyS6tK4pPGbPiq6tx5xGszNtIm7LdeRkFMrqDqkhJCknrjHLZkQxMOtA1Da1JBO8AkCvVDxchZNkTo3DHTraFYDOhHtKjymPAjc7heTpf0T8aoCygidWCCMu2qW8y8G2mlha21qK8OYTlhpXSteTkjtce/crLSaWXipK0qUckEggqJGY6Ydl3WlCoqMu0VKJJJQMyTUmD/xWU+7s/ppgpdnNrMqkf6aHHDu4oQO0/KKewbWftCcE08eDlpWqzQkJTxTlX+Y51J5Bzw7quhJH/bM+wIsG7PbS3waUJDZBBQEgAg6imkBju0O32puZSpk4kIRhxUIqcSiaVzpmI0G5d5pZ5hllKxwqWwkoUCDxU0VSuRHRFmm6kmP9sz7CY6yt3pZpYW2y2hY0UlIBFcjAZVfqwUyM0lbDgTiONKAaKaINaj8NdOyGW7u1VtSQmbBQsf8A0SKpVzkDNJ7R7olWVdRbtozMxNthSAqjIXhUFDcQOQJA13mLO27gSkyk/wCmGl7ltAJ7RoYDsu/UiE1+kIpzVJ7KVhXtq8b9qVlpFtQaOTjqgUgjk/CO88kKV4rnTEirEoY268VxIqObEP5T05Q03T2mpAS1NJCBolxCQB6yRp0gdUA5XYu23JMBtGajm4s6qP8A0NwEQL+XVM6wODpwzdSiuWIHxkV3VoKc4ie/e+TRhrMNnGQE4FBdamgyTWg5zFxBGRXWvs5ZxMvMtrLYJoCKLbrrQHVO+nPlDojaVIEV4VQ5i2uvcIv52zGnhR1tDg/GkGnRXSKs3EkK1+jN9hp2VpBSxb20fhwWJBDinHOLjwkEVy4g1rzmlIYrjXY+hS9F04Vw4nKbsuKkctPeTFxIWSywKMtIb5cCQK9NNYlwQibSbzsCWclgvE8opBSAeLRSVmp03ac8UGzO8rErwyH14OEKSkkGnFCgQSNNY0mZu7LOLK1sNqWrVSkAk9MclXTkzrLM+wmCuV4bIM02hbKgHUELaUDkdDryHWvNFHbVtvuS6mHJRwOqoKhJUnIjNNK1PR2w6oQEgAAAAUAG6mgj1HDZp6rmJq/12w3dNXF1+Ea510XEOB59OHD4iDrXSpG6LTaP5Mf/AKf7zcMseHWgoUUAoHUEAjvj606cdWPTi+du3Lbl1ZPm8xInLQceUFOrUtQFAVGtANAOQR9A+C2fNN+wn5R+izGho037CflHVztlGzGx1rnA+UkNNBRKiMiSkpAHKcyeakKtpTGN5xf2lqPaomPokJFKUy5IjeC2fNN+wn5QLZhc2wmnrNm3FtpUtOPAojNNG65HdnnCKDH0c3KoSClKUgHUBIAPUI5eC2fNN+wn5QLZ1aFkOTtjSrjQxuMAgpGZKU1QQOUjCDTkhGs60XJZ0ONnA4itKgGlQQQQeY74+hWmUpFEgJHIAAO6Ic7YMu8austrPKpAJ7dYFsBeeW64VKJW4tRJ3lRUc8hzxqNhWEuVseYDowrcQ4spOqRgokHnoO+G6SsKXZNWmW0HlSgA9usTVoBFCAQdQd8B82gx7TMKGQUoDmUY+hvBbPmm/YT8oPBbPmm/YT8oFvnr6Sr7avaPzgj6F8Fs+ab9hPyggWlQQQQQQQQQBBBBAEEEEB5WgEEEAg6g51jJtpdhMS60llsIKszhJp1CtB1CCCBCy2bWAwscKtsKcQQUklRoc86VpXnpGkwQQBBBBAEEEEAQQQQBBBBAEEEEAQQQQBBBBAEEEEAQQQQBBBBAEEEEAQQQ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70" y="2520468"/>
            <a:ext cx="26003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42" y="3429000"/>
            <a:ext cx="203358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823341" y="4206572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4"/>
              </a:rPr>
              <a:t>c5-db-migration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361444" y="5545400"/>
            <a:ext cx="2080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5"/>
              </a:rPr>
              <a:t>dbdeploy.com</a:t>
            </a:r>
            <a:endParaRPr lang="en-US" sz="2400" dirty="0"/>
          </a:p>
        </p:txBody>
      </p:sp>
      <p:pic>
        <p:nvPicPr>
          <p:cNvPr id="43014" name="Picture 6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59119"/>
            <a:ext cx="6191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911205" y="503639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7"/>
              </a:rPr>
              <a:t>mybatis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81297" y="2636911"/>
            <a:ext cx="151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MIGRATEdb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717906" y="3167868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migrate4j</a:t>
            </a:r>
          </a:p>
        </p:txBody>
      </p:sp>
      <p:pic>
        <p:nvPicPr>
          <p:cNvPr id="43016" name="Picture 8" descr="http://www.dbmaintain.org/images/logos/dbmaintai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358" y="3553424"/>
            <a:ext cx="29241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911205" y="5776233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>
                <a:hlinkClick r:id="rId9"/>
              </a:rPr>
              <a:t>tacitknowledge</a:t>
            </a:r>
            <a:r>
              <a:rPr lang="en-US" dirty="0"/>
              <a:t>/</a:t>
            </a:r>
            <a:r>
              <a:rPr lang="en-US" b="1" dirty="0" err="1">
                <a:hlinkClick r:id="rId10"/>
              </a:rPr>
              <a:t>autopatch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31840" y="2437203"/>
            <a:ext cx="5952693" cy="3872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8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2880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1504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8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2880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1504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861048"/>
            <a:ext cx="61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861048"/>
            <a:ext cx="571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8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2880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s1.favim.com/mini/15/amazing-bird-birds-fly-illustration-1871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275"/>
            <a:ext cx="5040560" cy="43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9349" y="4010349"/>
            <a:ext cx="47098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 smtClean="0"/>
              <a:t>- We have </a:t>
            </a:r>
            <a:r>
              <a:rPr lang="en-US" sz="2800" dirty="0" err="1" smtClean="0"/>
              <a:t>FlyWay</a:t>
            </a:r>
            <a:r>
              <a:rPr lang="en-US" sz="2800" dirty="0" smtClean="0"/>
              <a:t>!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- … Fly </a:t>
            </a:r>
            <a:r>
              <a:rPr lang="en-US" sz="2800" b="1" dirty="0" smtClean="0"/>
              <a:t>Away</a:t>
            </a:r>
            <a:r>
              <a:rPr lang="en-US" sz="2800" dirty="0" smtClean="0"/>
              <a:t>? DB tool? ….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1346865"/>
            <a:ext cx="5261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What I’m talking about</a:t>
            </a:r>
            <a:endParaRPr lang="en-US" sz="40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19" y="3688267"/>
            <a:ext cx="952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86" y="4650292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0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1504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861048"/>
            <a:ext cx="61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861048"/>
            <a:ext cx="571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8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2880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3624" y="2453349"/>
            <a:ext cx="6012872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DECLARE @</a:t>
            </a:r>
            <a:r>
              <a:rPr lang="en-US" dirty="0" err="1" smtClean="0"/>
              <a:t>current_version</a:t>
            </a:r>
            <a:r>
              <a:rPr lang="en-US" dirty="0" smtClean="0"/>
              <a:t> INTEGER</a:t>
            </a:r>
          </a:p>
          <a:p>
            <a:endParaRPr lang="en-US" dirty="0" smtClean="0"/>
          </a:p>
          <a:p>
            <a:r>
              <a:rPr lang="en-US" dirty="0" smtClean="0"/>
              <a:t>SET @</a:t>
            </a:r>
            <a:r>
              <a:rPr lang="en-US" dirty="0" err="1" smtClean="0"/>
              <a:t>current_version</a:t>
            </a:r>
            <a:r>
              <a:rPr lang="en-US" dirty="0" smtClean="0"/>
              <a:t> = (SELECT </a:t>
            </a:r>
            <a:r>
              <a:rPr lang="en-US" dirty="0" err="1" smtClean="0"/>
              <a:t>current_version</a:t>
            </a:r>
            <a:r>
              <a:rPr lang="en-US" dirty="0" smtClean="0"/>
              <a:t> FROM </a:t>
            </a:r>
            <a:r>
              <a:rPr lang="en-US" dirty="0" err="1" smtClean="0"/>
              <a:t>db_version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IF(</a:t>
            </a:r>
            <a:r>
              <a:rPr lang="en-US" dirty="0"/>
              <a:t>@</a:t>
            </a:r>
            <a:r>
              <a:rPr lang="en-US" dirty="0" err="1" smtClean="0"/>
              <a:t>current_version</a:t>
            </a:r>
            <a:r>
              <a:rPr lang="en-US" dirty="0" smtClean="0"/>
              <a:t> &lt; 187)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 // changes in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     // ………</a:t>
            </a:r>
          </a:p>
          <a:p>
            <a:endParaRPr lang="en-US" dirty="0"/>
          </a:p>
          <a:p>
            <a:r>
              <a:rPr lang="en-US" dirty="0" smtClean="0"/>
              <a:t>     UPDATE </a:t>
            </a:r>
            <a:r>
              <a:rPr lang="en-US" dirty="0" err="1" smtClean="0"/>
              <a:t>db_version</a:t>
            </a:r>
            <a:endParaRPr lang="en-US" dirty="0" smtClean="0"/>
          </a:p>
          <a:p>
            <a:r>
              <a:rPr lang="en-US" dirty="0"/>
              <a:t>  </a:t>
            </a:r>
            <a:r>
              <a:rPr lang="en-US" dirty="0" smtClean="0"/>
              <a:t>   SET </a:t>
            </a:r>
            <a:r>
              <a:rPr lang="en-US" dirty="0" err="1"/>
              <a:t>current_version</a:t>
            </a:r>
            <a:r>
              <a:rPr lang="en-US" dirty="0"/>
              <a:t> </a:t>
            </a:r>
            <a:r>
              <a:rPr lang="en-US" dirty="0" smtClean="0"/>
              <a:t>= 187</a:t>
            </a:r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  <p:pic>
        <p:nvPicPr>
          <p:cNvPr id="15" name="Picture 2" descr="https://encrypted-tbn2.gstatic.com/images?q=tbn:ANd9GcSrVI08pvxLsL5mcDg5PzVE51krVYVoSDTFsiszfd80mBlFNwd9y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65210"/>
            <a:ext cx="832306" cy="73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encrypted-tbn2.gstatic.com/images?q=tbn:ANd9GcSrVI08pvxLsL5mcDg5PzVE51krVYVoSDTFsiszfd80mBlFNwd9y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968" y="5229200"/>
            <a:ext cx="832306" cy="73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1504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861048"/>
            <a:ext cx="61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861048"/>
            <a:ext cx="571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8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2880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3624" y="2453349"/>
            <a:ext cx="6012872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DECLARE @</a:t>
            </a:r>
            <a:r>
              <a:rPr lang="en-US" strike="sngStrike" dirty="0" err="1" smtClean="0">
                <a:solidFill>
                  <a:schemeClr val="bg1">
                    <a:lumMod val="85000"/>
                  </a:schemeClr>
                </a:solidFill>
              </a:rPr>
              <a:t>current_version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 INTEGER</a:t>
            </a:r>
          </a:p>
          <a:p>
            <a:endParaRPr lang="en-US" strike="sngStrike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SET @</a:t>
            </a:r>
            <a:r>
              <a:rPr lang="en-US" strike="sngStrike" dirty="0" err="1" smtClean="0">
                <a:solidFill>
                  <a:schemeClr val="bg1">
                    <a:lumMod val="85000"/>
                  </a:schemeClr>
                </a:solidFill>
              </a:rPr>
              <a:t>current_version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 = (SELECT </a:t>
            </a:r>
            <a:r>
              <a:rPr lang="en-US" strike="sngStrike" dirty="0" err="1" smtClean="0">
                <a:solidFill>
                  <a:schemeClr val="bg1">
                    <a:lumMod val="85000"/>
                  </a:schemeClr>
                </a:solidFill>
              </a:rPr>
              <a:t>current_version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 FROM </a:t>
            </a:r>
            <a:r>
              <a:rPr lang="en-US" strike="sngStrike" dirty="0" err="1" smtClean="0">
                <a:solidFill>
                  <a:schemeClr val="bg1">
                    <a:lumMod val="85000"/>
                  </a:schemeClr>
                </a:solidFill>
              </a:rPr>
              <a:t>db_version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IF(</a:t>
            </a:r>
            <a:r>
              <a:rPr lang="en-US" strike="sngStrike" dirty="0">
                <a:solidFill>
                  <a:schemeClr val="bg1">
                    <a:lumMod val="85000"/>
                  </a:schemeClr>
                </a:solidFill>
              </a:rPr>
              <a:t>@</a:t>
            </a:r>
            <a:r>
              <a:rPr lang="en-US" strike="sngStrike" dirty="0" err="1" smtClean="0">
                <a:solidFill>
                  <a:schemeClr val="bg1">
                    <a:lumMod val="85000"/>
                  </a:schemeClr>
                </a:solidFill>
              </a:rPr>
              <a:t>current_version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 &lt; 187)</a:t>
            </a:r>
          </a:p>
          <a:p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BEGIN</a:t>
            </a:r>
          </a:p>
          <a:p>
            <a:r>
              <a:rPr lang="en-US" dirty="0" smtClean="0"/>
              <a:t>     // changes in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     // ………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UPDATE </a:t>
            </a:r>
            <a:r>
              <a:rPr lang="en-US" strike="sngStrike" dirty="0" err="1" smtClean="0">
                <a:solidFill>
                  <a:schemeClr val="bg1">
                    <a:lumMod val="85000"/>
                  </a:schemeClr>
                </a:solidFill>
              </a:rPr>
              <a:t>db_version</a:t>
            </a:r>
            <a:endParaRPr lang="en-US" strike="sngStrike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   SET </a:t>
            </a:r>
            <a:r>
              <a:rPr lang="en-US" strike="sngStrike" dirty="0" err="1">
                <a:solidFill>
                  <a:schemeClr val="bg1">
                    <a:lumMod val="85000"/>
                  </a:schemeClr>
                </a:solidFill>
              </a:rPr>
              <a:t>current_version</a:t>
            </a:r>
            <a:r>
              <a:rPr lang="en-US" strike="sngStrik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= 187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END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Picture 2" descr="https://encrypted-tbn2.gstatic.com/images?q=tbn:ANd9GcSrVI08pvxLsL5mcDg5PzVE51krVYVoSDTFsiszfd80mBlFNwd9y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65210"/>
            <a:ext cx="832306" cy="73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encrypted-tbn2.gstatic.com/images?q=tbn:ANd9GcSrVI08pvxLsL5mcDg5PzVE51krVYVoSDTFsiszfd80mBlFNwd9y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968" y="5229200"/>
            <a:ext cx="832306" cy="73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1504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861048"/>
            <a:ext cx="61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861048"/>
            <a:ext cx="571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8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2880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1700808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RockStar</a:t>
            </a:r>
            <a:r>
              <a:rPr lang="en-US" sz="1600" b="1" dirty="0" smtClean="0"/>
              <a:t> DB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283968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40352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83968" y="5157192"/>
            <a:ext cx="345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156176" y="1844824"/>
            <a:ext cx="15841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83968" y="1844824"/>
            <a:ext cx="5040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4008" y="2708920"/>
            <a:ext cx="2800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</a:rPr>
              <a:t>Empty</a:t>
            </a:r>
            <a:endParaRPr lang="ru-RU" sz="7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1504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861048"/>
            <a:ext cx="61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861048"/>
            <a:ext cx="571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8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2880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1700808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RockStar</a:t>
            </a:r>
            <a:r>
              <a:rPr lang="en-US" sz="1600" b="1" dirty="0" smtClean="0"/>
              <a:t> DB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283968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40352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83968" y="5157192"/>
            <a:ext cx="345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156176" y="1844824"/>
            <a:ext cx="15841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83968" y="1844824"/>
            <a:ext cx="5040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34888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ounded Rectangular Callout 23"/>
          <p:cNvSpPr/>
          <p:nvPr/>
        </p:nvSpPr>
        <p:spPr>
          <a:xfrm>
            <a:off x="5508104" y="2132856"/>
            <a:ext cx="864096" cy="252608"/>
          </a:xfrm>
          <a:prstGeom prst="wedgeRoundRectCallout">
            <a:avLst>
              <a:gd name="adj1" fmla="val -80253"/>
              <a:gd name="adj2" fmla="val 66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ru-RU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83768" y="3356992"/>
            <a:ext cx="2016224" cy="14401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1326797">
            <a:off x="3076241" y="30448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1504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861048"/>
            <a:ext cx="61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861048"/>
            <a:ext cx="571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8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2880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1700808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RockStar</a:t>
            </a:r>
            <a:r>
              <a:rPr lang="en-US" sz="1600" b="1" dirty="0" smtClean="0"/>
              <a:t> DB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283968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40352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83968" y="5157192"/>
            <a:ext cx="345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156176" y="1844824"/>
            <a:ext cx="15841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83968" y="1844824"/>
            <a:ext cx="5040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34888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ounded Rectangular Callout 23"/>
          <p:cNvSpPr/>
          <p:nvPr/>
        </p:nvSpPr>
        <p:spPr>
          <a:xfrm>
            <a:off x="5508104" y="2132856"/>
            <a:ext cx="1224136" cy="288032"/>
          </a:xfrm>
          <a:prstGeom prst="wedgeRoundRectCallout">
            <a:avLst>
              <a:gd name="adj1" fmla="val -80253"/>
              <a:gd name="adj2" fmla="val 66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1</a:t>
            </a:r>
            <a:endParaRPr lang="ru-RU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83768" y="3356992"/>
            <a:ext cx="2016224" cy="14401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1326797">
            <a:off x="3076241" y="30448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</a:t>
            </a:r>
            <a:endParaRPr lang="ru-RU" dirty="0"/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3429000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4293096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2708920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1504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861048"/>
            <a:ext cx="61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861048"/>
            <a:ext cx="571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8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2880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1700808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RockStar</a:t>
            </a:r>
            <a:r>
              <a:rPr lang="en-US" sz="1600" b="1" dirty="0" smtClean="0"/>
              <a:t> DB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283968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40352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83968" y="5157192"/>
            <a:ext cx="345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156176" y="1844824"/>
            <a:ext cx="15841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83968" y="1844824"/>
            <a:ext cx="5040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34888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ounded Rectangular Callout 23"/>
          <p:cNvSpPr/>
          <p:nvPr/>
        </p:nvSpPr>
        <p:spPr>
          <a:xfrm>
            <a:off x="5508104" y="2132856"/>
            <a:ext cx="1224136" cy="288032"/>
          </a:xfrm>
          <a:prstGeom prst="wedgeRoundRectCallout">
            <a:avLst>
              <a:gd name="adj1" fmla="val -80253"/>
              <a:gd name="adj2" fmla="val 66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2</a:t>
            </a:r>
            <a:endParaRPr lang="ru-RU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83768" y="3356992"/>
            <a:ext cx="2016224" cy="14401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1326797">
            <a:off x="3076241" y="30448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</a:t>
            </a:r>
            <a:endParaRPr lang="ru-RU" dirty="0"/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3429000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4293096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2708920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4077072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3356992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1504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861048"/>
            <a:ext cx="61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861048"/>
            <a:ext cx="571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8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2880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1700808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RockStar</a:t>
            </a:r>
            <a:r>
              <a:rPr lang="en-US" sz="1600" b="1" dirty="0" smtClean="0"/>
              <a:t> DB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283968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40352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83968" y="5157192"/>
            <a:ext cx="345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156176" y="1844824"/>
            <a:ext cx="15841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83968" y="1844824"/>
            <a:ext cx="5040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34888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ounded Rectangular Callout 23"/>
          <p:cNvSpPr/>
          <p:nvPr/>
        </p:nvSpPr>
        <p:spPr>
          <a:xfrm>
            <a:off x="5508104" y="2132856"/>
            <a:ext cx="1224136" cy="288032"/>
          </a:xfrm>
          <a:prstGeom prst="wedgeRoundRectCallout">
            <a:avLst>
              <a:gd name="adj1" fmla="val -80253"/>
              <a:gd name="adj2" fmla="val 66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2</a:t>
            </a:r>
            <a:endParaRPr lang="ru-RU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83768" y="3356992"/>
            <a:ext cx="2016224" cy="14401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1326797">
            <a:off x="3076241" y="30448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</a:t>
            </a:r>
            <a:endParaRPr lang="ru-RU" dirty="0"/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3429000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4293096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2708920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4077072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3356992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7" name="Picture 5" descr="D:\Presentations\How Flyway Works - Flyway  the agile database migration framework for Java_files\SchemaVersion-1-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" y="5229200"/>
            <a:ext cx="9144001" cy="119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1504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861048"/>
            <a:ext cx="61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861048"/>
            <a:ext cx="571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15816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9442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43204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1700808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RockStar</a:t>
            </a:r>
            <a:r>
              <a:rPr lang="en-US" sz="1600" b="1" dirty="0" smtClean="0"/>
              <a:t> DB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283968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40352" y="1844824"/>
            <a:ext cx="0" cy="33123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83968" y="5157192"/>
            <a:ext cx="345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156176" y="1844824"/>
            <a:ext cx="15841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83968" y="1844824"/>
            <a:ext cx="5040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34888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ounded Rectangular Callout 23"/>
          <p:cNvSpPr/>
          <p:nvPr/>
        </p:nvSpPr>
        <p:spPr>
          <a:xfrm>
            <a:off x="5508104" y="2132856"/>
            <a:ext cx="1224136" cy="288032"/>
          </a:xfrm>
          <a:prstGeom prst="wedgeRoundRectCallout">
            <a:avLst>
              <a:gd name="adj1" fmla="val -80253"/>
              <a:gd name="adj2" fmla="val 66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2</a:t>
            </a:r>
            <a:endParaRPr lang="ru-RU" dirty="0"/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3429000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4293096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2708920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4077072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3356992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7" name="Picture 5" descr="D:\Presentations\How Flyway Works - Flyway  the agile database migration framework for Java_files\SchemaVersion-1-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" y="5229200"/>
            <a:ext cx="9144001" cy="1190625"/>
          </a:xfrm>
          <a:prstGeom prst="rect">
            <a:avLst/>
          </a:prstGeom>
          <a:noFill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95736" y="3861048"/>
            <a:ext cx="6762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ounded Rectangular Callout 32"/>
          <p:cNvSpPr/>
          <p:nvPr/>
        </p:nvSpPr>
        <p:spPr>
          <a:xfrm>
            <a:off x="2771800" y="4725144"/>
            <a:ext cx="1224136" cy="288032"/>
          </a:xfrm>
          <a:prstGeom prst="wedgeRoundRectCallout">
            <a:avLst>
              <a:gd name="adj1" fmla="val -62932"/>
              <a:gd name="adj2" fmla="val -1448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052736"/>
            <a:ext cx="408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works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106807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RockStar Soft</a:t>
            </a:r>
            <a:endParaRPr lang="en-US" sz="1600" b="1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1504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861048"/>
            <a:ext cx="61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861048"/>
            <a:ext cx="571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71600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15816" y="1916832"/>
            <a:ext cx="0" cy="2664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4581128"/>
            <a:ext cx="19442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3768" y="1916832"/>
            <a:ext cx="43204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71600" y="1916832"/>
            <a:ext cx="144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1700808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RockStar</a:t>
            </a:r>
            <a:r>
              <a:rPr lang="en-US" sz="1600" b="1" dirty="0" smtClean="0"/>
              <a:t> DB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283968" y="1844824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40352" y="1844824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83968" y="5013176"/>
            <a:ext cx="345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156176" y="1844824"/>
            <a:ext cx="15841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83968" y="1844824"/>
            <a:ext cx="5040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34888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ounded Rectangular Callout 23"/>
          <p:cNvSpPr/>
          <p:nvPr/>
        </p:nvSpPr>
        <p:spPr>
          <a:xfrm>
            <a:off x="5508104" y="2132856"/>
            <a:ext cx="1440160" cy="288032"/>
          </a:xfrm>
          <a:prstGeom prst="wedgeRoundRectCallout">
            <a:avLst>
              <a:gd name="adj1" fmla="val -80253"/>
              <a:gd name="adj2" fmla="val 66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2.1</a:t>
            </a:r>
            <a:endParaRPr lang="ru-RU" dirty="0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4293096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2708920"/>
            <a:ext cx="53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4077072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95736" y="3861048"/>
            <a:ext cx="6762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4509120"/>
            <a:ext cx="495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88024" y="3356992"/>
            <a:ext cx="628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5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69428" y="3284984"/>
            <a:ext cx="628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Arrow Connector 35"/>
          <p:cNvCxnSpPr/>
          <p:nvPr/>
        </p:nvCxnSpPr>
        <p:spPr>
          <a:xfrm flipV="1">
            <a:off x="2483768" y="3356992"/>
            <a:ext cx="2016224" cy="14401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326797">
            <a:off x="3076241" y="30448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</a:t>
            </a:r>
            <a:endParaRPr lang="ru-RU" dirty="0"/>
          </a:p>
        </p:txBody>
      </p:sp>
      <p:pic>
        <p:nvPicPr>
          <p:cNvPr id="189447" name="Picture 7" descr="D:\Presentations\How Flyway Works - Flyway  the agile database migration framework for Java_files\SchemaVersion2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5085184"/>
            <a:ext cx="9144000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052736"/>
            <a:ext cx="5249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can be used</a:t>
            </a:r>
            <a:endParaRPr 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howebook.com/wp-content/uploads/2012/09/database_solu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60" y="2924944"/>
            <a:ext cx="64293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375" y="1449496"/>
            <a:ext cx="87719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what’s the problem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and why we need any migration 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00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052736"/>
            <a:ext cx="5249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can be used</a:t>
            </a:r>
            <a:endParaRPr lang="ru-RU" sz="3200" dirty="0"/>
          </a:p>
        </p:txBody>
      </p:sp>
      <p:pic>
        <p:nvPicPr>
          <p:cNvPr id="6" name="Picture 10" descr="http://upload.wikimedia.org/wikipedia/commons/f/f5/Maven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2880320" cy="66085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131840" y="1916832"/>
            <a:ext cx="3918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Maven </a:t>
            </a:r>
            <a:r>
              <a:rPr lang="en-US" sz="4800" dirty="0" err="1" smtClean="0"/>
              <a:t>Plugin</a:t>
            </a:r>
            <a:endParaRPr lang="en-US" sz="48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052736"/>
            <a:ext cx="5249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can be used</a:t>
            </a:r>
            <a:endParaRPr lang="ru-RU" sz="3200" dirty="0"/>
          </a:p>
        </p:txBody>
      </p:sp>
      <p:pic>
        <p:nvPicPr>
          <p:cNvPr id="6" name="Picture 10" descr="http://upload.wikimedia.org/wikipedia/commons/f/f5/Maven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2880320" cy="660853"/>
          </a:xfrm>
          <a:prstGeom prst="rect">
            <a:avLst/>
          </a:prstGeom>
          <a:noFill/>
        </p:spPr>
      </p:pic>
      <p:pic>
        <p:nvPicPr>
          <p:cNvPr id="8" name="Picture 16" descr="command 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708920"/>
            <a:ext cx="1054964" cy="7920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131840" y="1916832"/>
            <a:ext cx="54818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Maven </a:t>
            </a:r>
            <a:r>
              <a:rPr lang="en-US" sz="4800" dirty="0" err="1" smtClean="0"/>
              <a:t>Plugin</a:t>
            </a:r>
            <a:endParaRPr lang="en-US" sz="4800" dirty="0" smtClean="0"/>
          </a:p>
          <a:p>
            <a:r>
              <a:rPr lang="en-US" sz="4800" dirty="0" smtClean="0"/>
              <a:t>Command-line Tool</a:t>
            </a:r>
          </a:p>
          <a:p>
            <a:endParaRPr lang="ru-RU" sz="4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052736"/>
            <a:ext cx="5249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can be used</a:t>
            </a:r>
            <a:endParaRPr lang="ru-RU" sz="3200" dirty="0"/>
          </a:p>
        </p:txBody>
      </p:sp>
      <p:pic>
        <p:nvPicPr>
          <p:cNvPr id="4" name="Picture 2" descr="http://www.develop-online.net/static/images/news/36548/184_8339_ApacheAnt.jpg?i=12918940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12976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10" descr="http://upload.wikimedia.org/wikipedia/commons/f/f5/Mave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88840"/>
            <a:ext cx="2880320" cy="660853"/>
          </a:xfrm>
          <a:prstGeom prst="rect">
            <a:avLst/>
          </a:prstGeom>
          <a:noFill/>
        </p:spPr>
      </p:pic>
      <p:pic>
        <p:nvPicPr>
          <p:cNvPr id="8" name="Picture 16" descr="command l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708920"/>
            <a:ext cx="1054964" cy="7920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131840" y="1916832"/>
            <a:ext cx="54818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Maven </a:t>
            </a:r>
            <a:r>
              <a:rPr lang="en-US" sz="4800" dirty="0" err="1" smtClean="0"/>
              <a:t>Plugin</a:t>
            </a:r>
            <a:endParaRPr lang="en-US" sz="4800" dirty="0" smtClean="0"/>
          </a:p>
          <a:p>
            <a:r>
              <a:rPr lang="en-US" sz="4800" dirty="0" smtClean="0"/>
              <a:t>Command-line Tool</a:t>
            </a:r>
          </a:p>
          <a:p>
            <a:r>
              <a:rPr lang="en-US" sz="4800" dirty="0" smtClean="0"/>
              <a:t>Ant Tasks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052736"/>
            <a:ext cx="5249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can be used</a:t>
            </a:r>
            <a:endParaRPr lang="ru-RU" sz="3200" dirty="0"/>
          </a:p>
        </p:txBody>
      </p:sp>
      <p:pic>
        <p:nvPicPr>
          <p:cNvPr id="4" name="Picture 2" descr="http://www.develop-online.net/static/images/news/36548/184_8339_ApacheAnt.jpg?i=12918940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12976"/>
            <a:ext cx="1008112" cy="1008112"/>
          </a:xfrm>
          <a:prstGeom prst="rect">
            <a:avLst/>
          </a:prstGeom>
          <a:noFill/>
        </p:spPr>
      </p:pic>
      <p:pic>
        <p:nvPicPr>
          <p:cNvPr id="5" name="Picture 6" descr="http://minecraft-mods.ru/uploads/posts/2012-08/1343847021_ja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717032"/>
            <a:ext cx="696758" cy="1296144"/>
          </a:xfrm>
          <a:prstGeom prst="rect">
            <a:avLst/>
          </a:prstGeom>
          <a:noFill/>
        </p:spPr>
      </p:pic>
      <p:pic>
        <p:nvPicPr>
          <p:cNvPr id="6" name="Picture 10" descr="http://upload.wikimedia.org/wikipedia/commons/f/f5/Maven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988840"/>
            <a:ext cx="2880320" cy="660853"/>
          </a:xfrm>
          <a:prstGeom prst="rect">
            <a:avLst/>
          </a:prstGeom>
          <a:noFill/>
        </p:spPr>
      </p:pic>
      <p:pic>
        <p:nvPicPr>
          <p:cNvPr id="8" name="Picture 16" descr="command li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2708920"/>
            <a:ext cx="1054964" cy="7920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131840" y="1916832"/>
            <a:ext cx="54818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Maven </a:t>
            </a:r>
            <a:r>
              <a:rPr lang="en-US" sz="4800" dirty="0" err="1" smtClean="0"/>
              <a:t>Plugin</a:t>
            </a:r>
            <a:endParaRPr lang="en-US" sz="4800" dirty="0" smtClean="0"/>
          </a:p>
          <a:p>
            <a:r>
              <a:rPr lang="en-US" sz="4800" dirty="0" smtClean="0"/>
              <a:t>Command-line Tool</a:t>
            </a:r>
          </a:p>
          <a:p>
            <a:r>
              <a:rPr lang="en-US" sz="4800" dirty="0" smtClean="0"/>
              <a:t>Ant Tasks</a:t>
            </a:r>
          </a:p>
          <a:p>
            <a:r>
              <a:rPr lang="en-US" sz="4800" dirty="0" smtClean="0"/>
              <a:t>Java API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052736"/>
            <a:ext cx="5249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How it can be used</a:t>
            </a:r>
            <a:endParaRPr lang="ru-RU" sz="3200" dirty="0"/>
          </a:p>
        </p:txBody>
      </p:sp>
      <p:pic>
        <p:nvPicPr>
          <p:cNvPr id="4" name="Picture 2" descr="http://www.develop-online.net/static/images/news/36548/184_8339_ApacheAnt.jpg?i=12918940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12976"/>
            <a:ext cx="1008112" cy="1008112"/>
          </a:xfrm>
          <a:prstGeom prst="rect">
            <a:avLst/>
          </a:prstGeom>
          <a:noFill/>
        </p:spPr>
      </p:pic>
      <p:pic>
        <p:nvPicPr>
          <p:cNvPr id="5" name="Picture 6" descr="http://minecraft-mods.ru/uploads/posts/2012-08/1343847021_ja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717032"/>
            <a:ext cx="696758" cy="1296144"/>
          </a:xfrm>
          <a:prstGeom prst="rect">
            <a:avLst/>
          </a:prstGeom>
          <a:noFill/>
        </p:spPr>
      </p:pic>
      <p:pic>
        <p:nvPicPr>
          <p:cNvPr id="6" name="Picture 10" descr="http://upload.wikimedia.org/wikipedia/commons/f/f5/Maven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988840"/>
            <a:ext cx="2880320" cy="660853"/>
          </a:xfrm>
          <a:prstGeom prst="rect">
            <a:avLst/>
          </a:prstGeom>
          <a:noFill/>
        </p:spPr>
      </p:pic>
      <p:pic>
        <p:nvPicPr>
          <p:cNvPr id="7" name="Picture 12" descr="http://pixelscommander.com/wp-content/uploads/2012/02/gradle_20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085184"/>
            <a:ext cx="1944215" cy="543408"/>
          </a:xfrm>
          <a:prstGeom prst="rect">
            <a:avLst/>
          </a:prstGeom>
          <a:noFill/>
        </p:spPr>
      </p:pic>
      <p:pic>
        <p:nvPicPr>
          <p:cNvPr id="8" name="Picture 16" descr="command l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2708920"/>
            <a:ext cx="1054964" cy="7920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131840" y="1916832"/>
            <a:ext cx="54818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Maven </a:t>
            </a:r>
            <a:r>
              <a:rPr lang="en-US" sz="4800" dirty="0" err="1" smtClean="0"/>
              <a:t>Plugin</a:t>
            </a:r>
            <a:endParaRPr lang="en-US" sz="4800" dirty="0" smtClean="0"/>
          </a:p>
          <a:p>
            <a:r>
              <a:rPr lang="en-US" sz="4800" dirty="0" smtClean="0"/>
              <a:t>Command-line Tool</a:t>
            </a:r>
          </a:p>
          <a:p>
            <a:r>
              <a:rPr lang="en-US" sz="4800" dirty="0" smtClean="0"/>
              <a:t>Ant Tasks</a:t>
            </a:r>
          </a:p>
          <a:p>
            <a:r>
              <a:rPr lang="en-US" sz="4800" dirty="0" smtClean="0"/>
              <a:t>Java API</a:t>
            </a:r>
          </a:p>
          <a:p>
            <a:r>
              <a:rPr lang="en-US" sz="4800" dirty="0" err="1" smtClean="0"/>
              <a:t>Gradle</a:t>
            </a:r>
            <a:r>
              <a:rPr lang="en-US" sz="4800" dirty="0" smtClean="0"/>
              <a:t> </a:t>
            </a:r>
            <a:r>
              <a:rPr lang="en-US" sz="4800" dirty="0" err="1" smtClean="0"/>
              <a:t>Plugin</a:t>
            </a:r>
            <a:endParaRPr lang="ru-RU" sz="4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HDxUUEhQWFhUXGRYZFBUXDR4aGhUYGhQXFxoXGBsYHyggHx0lHBwYIjMhJiktLi4wGB80ODMsNygwLisBCgoKDg0OGxAQGzAmICY4Nyw4LCw0NCw0LzQsLy0sLC4sLCw3LCwsNyw0LCwsNCwsLywsLDQ0LDQsLCwsLCwsLP/AABEIAGQB+AMBEQACEQEDEQH/xAAcAAEAAwEAAwEAAAAAAAAAAAAABQYHBAECAwj/xABLEAABAgIFBwUJDwQCAwEAAAABAAIDBAURFlTSBgchMUFhkRJRcZKTExciMjVSgaHRFBUjNEJTYnJzg5SxsrPCgqLBwzNEo+HwJP/EABsBAQACAwEBAAAAAAAAAAAAAAADBAIFBgEH/8QAOREAAQIDBAYIBwADAQADAAAAAAECAwRRERMVoQUhMVJT0RIyNEFxgZHBFCIzYbHh8EJy8SMGQ2L/2gAMAwEAAhEDEQA/AO3K7Kickp+PDhzD2sa+prQG1Aclp2jeqESK9HqiKddISEs+WY57EVVT718SItjPXqJwbhWF8+pb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yz5ucoZqk5/ucaM6Izub3ckgawWVHQBzlSwIjnPsVTWaWkpeFL9OGxEW1K/crGXHlOZ+v/BqijddTZ6N7JD8PdSDUZdCAIAgCAIAgCAIAgCAIAgCAIAgCAIAgCAIAgCAIAgCAIAgCAIAgCAIAgCAIAgCAIAgCAIAgCAIAgCAIAgCAIAgCAIAgCAIAgCAIAgLhmo8p/dRP1MU0v9Q1Om+yeae5F5ceU5n6/wDBqxjddSzo3skPw91INRl0IAgCAIAgCAIAgCAIAgCAIAgCAIAgCAIAgCAIAgCAIAgCAIAgCAIAgCAIAvAF6AgCAIAgCAIAgCAIAgCAIAgCAIAgCAIAgCAIAgCAIC4ZqPKf3UT9TFNL/UNTpvsnmnuReXHlOZ+v/BqxjddSzo3skPw91INRl0IAgCAIAgCA8E1Iel1yZzdxqVaIkdxgwzpDeT8I4dB0N9NZ3KeHLq7Wuo0s5pmHBVWQ06S5fvy9S8yeb2RlhphF553xnGv0AhvAKykBidxpYmmJt/8AlZ4In/TpsRIXZnWd7V7cQ6EeKTe+uQsRIXZnWd7UuIdBik3vqLESF2Z1ne1LiHQYpN76ng5DyB/6zeu7ElxDoMUm99ciEpbNhLxwTLvfBdsBdy2ekO8L+70KN0s1dhdgadjNX/0RHJ6LlqyM2pyg41AxORHbVX4rhpY8c7T/AI1jmVR7FYtinRS01CmG9KGvl3p4oRyxLBstAZGyU1Jy73wAXPhQnOPLdpc6G0k6Hc6vMgsVqKqHITWkppkd7Wv1Iqp3VO+wshd29o/Es7hlCDFZvfXIWFkLu3tH4kuGUGKze+uQsLIXdvaPxJcMoMVm99chYWQu7e0fiS4ZQYrN765Hxms30hMNqEIsOxzIzgRxJHELxYDF7jNml5tq29K3xRDPMr8iImTw7ox3dYHnVVOZXq5YGir6Q4BVYkFWa+438hpRkyvQcljqdy+HIqihNoEAQHdQlFvpqYZBh+M46TVoa0eM47gOJqG1ZNarlsQhmI7YENYjtiZ0Q2WSyFkZWGGGA15q0vf4TieevZ6KlfSAxE2HHxNKzT3dLpqn2TUn94mc5wMkxk9Ea+FX3CJoAJr7m/Xya9ZBGkV8xVSNC6C2psOh0XpBZlqsf1kzSvMqShNqEAQEjQVBxqeiciAyurxnHQxg53H/ABrPMsmMV62IV5mbhS7elEXy718DSKKzXy8EAzD3xXbQ13IZ6OT4X93oVtss1Nus52Pp2M5f/JEanquerImxkJID/rjtX4lJcMoU8Vm9/wDHIWFkLu3tH4kuGUGKze+uQsLIXdvaPxJcMoMVm99chYWQu7e0fiS4ZQYrN765Gb5wocpIxxAlYTWlmmK8PcfCI0MFZOoaT0jmKqRkYi9FqHQ6KdMRId7GdbbsT3LZkTknKUlR8GJFghz3B/KcXuFdURwGo1agFNBhMcxFVDV6R0hMwplzGPsRPCiFWzl0RBoaZhNgMDGuh1kBxNZ5ZFeknYoY7Ea6xDZ6ImIseE50RbVt9ioKE2wQBAEAQHXRdGRaWiiHBYXuPNqaPOcdQG8/mvWtVy2IRR48OCzpxFsT+2VNIobNdDhgGaiOe7ayGeSwbq/GPTo6FbZLJ/kpzsfT0RVsgtsSq615fksDMg5Bgq9zg9MV5PrcpbhlCiulptf88k5Hmwshd29o/Elwyh5is3vrkLCyF3b2j8SXDKDFZvfXIWFkLu3tH4kuGUGKze+uRRM48pJURyYEvBa2KanPdy3HkM2DS6qtx9Q3hVo6MbqRNZu9ExJmPbEiuVW7ESq/o5sk6JhPYx0SGIsSKyPEYHCtrWQXBnJDS4NL3ur0uNQAHOSvIbE70rkST0xERyo13RRFamraquS222xVRESmtTkyso2FA5boTQx0KM2DFa0EMcXQjEa5rSTySKnMc0EisVjWsYjUTZ4EshGiOsa9bUVOklu3Utioq6rbdSoqpb3KVpRGyCAIAgCAuGajyn91E/UxTS/1DU6b7J5p7kXlx5Tmfr/wasY3XUs6N7JD8PdSDUZdCAIAgCAIAgNAzX5MCed7qjNrYx1UFp1OeNbzzhp0DfXzBWZeFb8ymh0zPLDS4ZtXb4U8/wAeJpNMUrCoaCYsZ3JaPSSdjWjaTzK25yNS1TnYEB8d6MhpapmNK5z5iO7/APPDZDZsLxy3nedIaOjT0qm6Zcuw6SDoKC1P/VVVftqTn+PA4O+LPefD7ALH4iIWMGlKL6jviz3nw+wCfEPGDSlF9R3xZ7z4fYBPiHjBpSi+p5bnHnmnxoZ3GBo9RBT4iIeLoWUXuX1LhkrnEh0q9sKYaIURxAa4O8B5OzTpaTsBrG+vQrEOYRy2Kaid0M+C1Xwl6TU9U5/2otVOUTDpuA6FFFbTqI1tdsc3eP8A0pnsRyWKayXmHwIiRGbfz9lMDpaj30THiQYnjMNROwjWHDcQQfStY5qtWxTuoEZsaG2I3Yv9kbxkt8QlfsIP7TVsofUTwOHne0xP9l/KlHy4yymqGnnQoLmBgawiuFWayNOlV4sZzXWIbrRujZePASI9FttXvIHvjz3nw+wHtUXxDy9gspRfUd8ee8+H2A9qfEPGCylF9R3x57z4fYD2p8Q8YLKUX1JOgc5kZkUCbDHQyai9rOS5n0iK6nAc2g9OpZsmVt+YrTOg4astgqvSouu3kalGhNmmFrgHNcCCDpDgRpHRUripacy1yscipqVD8907R/vTNRYOvubyAedutpO/kkLWPb0XKh30tGvoLYlU/wC5nCsSY8E1IemzZtsm/eeX7rEFUaMASDrYzW1m4nWd9Q2K/Ah9FLV2qcfpedv4vQavytzXvX2T9k1S2UcGipiDBiGp0Y1DmaNQLuYF1TRvr5ipHRGtVEXvKUCTixob4jU1Nz8PBNZ1UzRjKYl3wYgra8VV7WnWHDeDUfQvXNRyWKRy8d0CIkRm1P7MwClaPfRMd8GIKnMNR0aHDY4biKj6VrHNVq2Kd3AjNjQ0iM2L/WeRyrwlOyiKNfS8dkGH4zzVXVoaNbnHcBWV61quWxCKYjtgQ1iO2J/WG+ULRMOhYDYUIVNGs7XHa5x2krZtajUsQ4SYmHx4ixHrrX+sKplVnEh0W8wpdoixGkhzi6qGwjWNGlxG0Cob69ChiTCNWxDaSWhnxmo+KvRTNeX9qKg7ORPOPjQhuEDR6ySq/wAQ82yaFlE7l9f0eO+PPefD7Ae1PiHnuCylF9R3x57z4fYD2p8Q8YLKUX1BzjTx+XD7Ae1PiHjBZSi+pU3vMQkuJJJJJOskmsk7yVCbVEREsQ3HNz5Ll+h/7r1sIH00OK0t2t/l+EKVnh+Nwfsv9jlBM9ZDc6B+i7x9ihKsbwIAgCA+krLum4jYbBW97g1o5yTUERLVsQxe9rGq52xNZvWS1AQ8nZcQ2VFxqMR9Wl7ufoGoDYFsocNGJYcNOTb5mJ03bO5KIROVuXcKgXGExvdYw1tDqms5uW7n+iNPPUsIsdGak2lqR0VEmU6bl6La96+Ce5RoucmeeawYTRzCBicSq/xDzdt0JKomu1fP9Hr3x57z4fYD2rz4h57gspRfUd8ee8+H2A9qfEPGCylF9R3x57z4fYD2p8Q8YLKUX1KxOzb5+K+JEPKe8lzjzn2DUBzAKJVVVtU2UOG2GxGNTUhJUXTQl4LoMVjnQyHhrmRA2JDbEq7o0FzXAtdUDURoOkFZNfYlilaPKq+IkRi2Lq260WzYu1FtQ8U9TppapoaWsB5R5Tg58R/IDO6RHAAEhoAAAG3WSj39I9lZRIOtVtXZRES22xE19+vWpELAthAEAQBAXDNR5T+6ifqYppf6hqdN9k809yLy48pzP1/4NWMbrqWdG9kh+HupBqMuhAEAQBAEB4eeSCV4eolq2H6JoGQFFysKEPkMaDvNXhHpJrPpW1Y3otRD59MxVixnRF71MlznUu6kJ50Kv4OBU1or0F5ALndOkN/p3qjMPtdZQ6rQ0ukOXR/e7X5dye5UVCbYIAgCAIDwRWh6bpm/pg0zIMc81xGEw4hr1ltVRO8tLSelbGC/pMOI0nLJAmFa3YutPP8AdpTs8MgIUaBGA8drmOO9hBb6nO4KCaTWim30BFtY+GvcqL67fwhoOS3xCV+wg/tNVmH1E8DQzvaYn+y/lTKM6PlN/wBSH+lUpjrnU6G7InipU1AbQL0BeA94Eu6be2Gxpc955LWjaTqC9RLVsQ8c9rEVzlsRD9GSEAysJjCay1rWk89TQK1tUSxLD57Ed0nq6q2mH5fxhHpSZI1cprfS2Exp9YPBa6Mtr1O10W1WykNF++aqpAKMvFuzcZOe/Mz3V4+BgkE16nxNbWdA8Y+gbVNAh9J1q7ENTpeduIXQb1nZJ3r7J50NfpOfZRcF8WIamMaST/gbyagBvV9zkalqnJwYTor0hs2qfn+m6TfTUw+NE8Z50CvxGjQ1o6B66ztWse5XLap3kvAbAhpDbsTOq+Zr+bzKP38luS8/DQqmxNOlw+TE9IFR3g7legROk3XtQ5LSsn8PGtb1Xa0908vwcOc/Jv3yg+6IYriwgeUANL4esjeW6SOl3OsZiHanSTuJ9DTt1EunL8rsl/ez0MhVE6w0XM7IB8SPGI0tDYbT9YlzvyYrUqmtVOf0/FsayGnfr9NSe5bM4dMOoaRcWGp8QiGw7QXVkkbw0Oq31KaO/os1Gq0XLJHmER2xNa+X7sMOGha87YIeBAEAQBAblm58ly/Q/wDdethA+mhxWlu1v8vwhSs8PxuD9l/scoJnrIbnQP0XePsUJVjeBAEAQF0zTyAmp8vIrEKGXDc5xDQeHLU8s219pp9NxVZLo1P8lyTXyNZpR0RkF/cGh0XknuYJqHKq0V17AdPoV11tmo5WCjFiJedXv8DH35vaQiElzGFxJLiZgVkk1kneSqNw861NMSaJYir6HjvdT/zbO3CfDvPcZlKr6DvdT/zbO3CfDvGMylV9B3up/wCbZ24T4d4xmUqvoO91P/Ns7cJ8O8YzKVX0IGmaJiULF7nG5IfUCQ14dUDqrq1Hco3MVq2KXZeYZHZ02W2ffUcKxJwgCAIAgCAIC4ZqPKf3UT9TFNL/AFDU6b7J5p7kXlx5Tmfr/wAGrGN11LOjeyQ/D3Ug1GXQgCAIAgCA9YninoK8Mm7UP0tCiCM0OGogEdBFa220+cKiotimD5cQDL0lMg7X8obw9ocPzq9C10ZLHqdxo16OlYapSz01EGoy6EAQBAEAQGv5opcwZBzjqiRnub0BrGfqa7gr0sljLTktOvR0yjU7kRM1X3Qjs8sYBkszaXRHegBo/wArCaXYWf8A4+1elEd4J+eRdclviEr9hB/aarEPqJ4Gmne0xP8AZfyplOc53IpV5qBqbCNR1HRqNWxUpj6h1Gh0tlET7qWPJCRovKNlXudrIwHhwjHf1meFpb+W3fNCSG9Nms189Fn5V3Xtb3LYmerUpY7CSF3HavxKW4ZQ1+LTe/knIWEkLuO1fiS4ZQYtN7+SciQorJ2Vogl0CCxjjo5VVbqublOrNW5ZNhtbsQrx5yPHSyI5VSnd6HBljlTDydgnSHRnD4KHXpr89w2NHr1BYxYqMT7k0hIPmn//AJTavsn3MMiPMUlzjW4klxOskmsk9JWuO3RERLE2H3o6RfSUZkKGK3vIDf8AJO4CsncF61quWxCOLFbCYsR+xDfqCollCS7ILNTRpNWlzjpc47yVs2NRqWIcJMzDo8VYju/KiGaZ0so/d8b3NDd8HCNcQg+NE83ob+ZPMqkxEtXoodJoWSu2Xz01u2fZP3+PEodarG8JTJumnUDNMjN0gaIja/HYfGb06iN4Czhv6DrSrOSrZmEsNfJaKb9KTLZ2G17CHMeA5pGogisFbJFRUtQ4R7HMcrXbUMWzgZOe8MzymD4GLW6HUNDD8qH6NY3HcqEaH0Hath2Oi534iFY7rN2/ei8/2WnM1FBhTDdoex3oLKh62lTSuxTWafavTY77Kmf7OzO/AMSShuGpkZpduBY9oPEgelezKfKikWgXokw5q96e6L7GRKkdWEAQBAEAQG5ZufJcv0P/AHXrYQPpocVpbtb/AC/CFKzw/G4P2X+xygmeshudA/Rd4+xQlWN4EAQBAaBmciBszMN2uhsI6GvIP6grMqvzKaHT6KsJi0Vc0/RqE7NskYbokQ8ljRW51RNQ59CuKqIlqnNQ2OiORrUtVSFtvIXlnVd7FHfMqXMLm9xRbeQvLOq72JfMqMLm9xRbeQvLOq72JfMqMLm9xRbeQvLOq72JfMqMLm9xTmpLL6TloL3Q4rYjwDyGAGtztg0jQK9q8dHYialJIWiZlz0a5tiVoYvOTT52I+JEPKe8lzjzk/42AbAAteqqq2qdjDY2G1GN2JqPkhkEAQBAEAQBAXDNR5T+6ifqYppf6hqdN9k809yLy48pzP1/4NWMbrqWdG9kh+HupBqMuhAEAQBAEAQG05tKbFJyTYZPwkCpjhXpLfkO6CNHS0q/Lv6TbKHHaXlVgx1emx2vz70OfOJki6nGiNBA7swVFtdXdWa+TWflA11bNJHNV5HhdLWm0z0VpFJdVhxOqvfReS95kMaE6XcWvaWuHjNc0gjpB0qiurUda1yOTpNW1KoeiHoQBAEBNZMZMxso4gDAWwq/DjEeC0bQ3znbh6alnDhq9dRTnZ6HKt+bW7uT+2IbpR8myjoLIUMVMYA1o3Dn5zvWyaiIliHERYroj1e/ausxXOBTQpqecWGuHDHc2HYajW5w6XVjeGha+M/pP1HZaKlVgS6dLa7Wvsnp+TX8lviEr9hB/aar0PqJ4HJzvaYn+y/lTKM6PlN/1If6VSmOup1OhuyJ4qVeWmHSr2vhuLXtNbXA1EFQoqprQ2T2Ne1WuS1F7jX8icuGU0BCjVMmNmxsWra3md9Hhuvwo6O1LtOS0jot0va+HrZ+PHmW2cY+LDIhu5D6vBcWcoA7wdYUy22ajVMVqORXJalNmZk2U2U1KUXEMGM8Qz8l8OCKojedrnA/4IVKJEitWxTqpORkIzbyGlv2Vdnin8hS40V0dxc9xc46XOc4kk7ydKrqtpuWtRqdFqWIeiHprOa3Jv3FC91RR4cUfBgjxIeuvpdr6AN6uy8OxOkpyump28fcs2N2/df1+bSZy8yis/KksI7tErbCHMdr+ho9ZA2qSNE6DfuVNGSfxMaxeqmteXnzKnmynJekQ6XjwYT4ra3Me+C0uiNJrcCSKy4E16dYO4qCArXfKqazaaYhxoSpGhuVGrqVEVdS93kpoHvDK3aB+GZ7FZu20NF8XH33eqj3hlbtA/DM9iXbaD4uPvu9VOyWl2SrQ2G1rWjU1rQANNegDRrWSIiakIXOc5ek5bV+5wZS0MynpZ8F+ivSx3mPHiu/+1gkLGIxHtsJ5SZdLxUiN9Kp3oZVkLSDsmaSMKP4IfXBiA6mvr8B3RXor5n1qnBd0H2L4HT6TgpNyqPh67PmTw70/u9DXqTkGUpBfCiCtr2lp5+kbwdI6FecnSSxTk4MV0J6RG7U1mFZSZORsnYhbFaSyvwIoHgvGzTsd9E+saVrXw1Yus7eTnYc021i6+9O9P6pELAthAEAQBAblm58ly/Q/wDdethA+mhxWlu1v8vwhSs8PxuD9l/scoJnrIbnQP0XePsUJVjeBAEAQExkjS/vHOw4p8TS2J9R2gn0Gp39KzhP6LkUqT8t8RAcxNu1PFOew3qIxs1DINTmObURrDmkfkQtltOGRVa61NSoYflfknFydiOIBdAJ8CIBXyRsa/mI1VnQfUNfFhKxfsdpIaRhzTURVsf3p7p/aiuqI2AQBAEAQBAEAQBAEAQBAXDNR5T+6ifqYppf6hqdN9k809yLy48pzP1/4NWMbrqWdG9kh+HupBqMuhAEAQBAEAQHfQdMRKDjtiwjpGhzTqe3a127fs0FZMerFtQgmZZkxDWG/wD590Nqyayrl8oWjkO5MSrwoTj4Q6POG8erUthDitemo42bkI0svzJalU2fokZ+i4FJaI0KHEq1cuEHVdFY0LJzWu2oV4UeLC+m5U8FsOCx8jdYPYhY3LKFjEZviO9RY+RusHsQl0ygxGb4jvUWPkbrB7EJdMoMRm+I71PaHknJQjWJWBX9g0/mEumUPF0hNLtiO9VJVzmSrKyWtY0ayQGtH5ALPYVEtcurWpmmXOXwmWugSbqw4VRIw2ja2H07XcOcVI0e35WnSaN0QrVSLHTwb7ry9aGbjQqp0R+hMlviEr9hB/aatnD6ieBwM72mJ/sv5UyjOj5Tf9SH+lUpjrqdTobsieKlTUJtADyTWNBGkEGogjUQedAajkPl93fkwJt1T9Ahxiag/ma/mdv1HcddyDHt+VxzOkdEdC2LATV3tp4fb8eBd6ZoiFTcIw4zQ5p1Ha0+c07CrD2I5LFNLLzESA/pw1sX+2mLZV5KRcm3+F4cInwIoGjc1/M71HZzDXxISsX7HZSOkIc03Vqd3pyqn4PpkJk7aCaAcPgYdToujQ7T4MP+rbuB3L2DD6bvsY6SnfhoPy9ZdSe6+X5NvjxmycMucQ1jAS4nQGtArJ6AFsFWw4trXPcjU1qpgmVVOOygmnRTWG+LCafksGr0nWemrYtbEf03WncyUqktBRnftVfv+thGysy+Te18Nxa9pra4HSCsEVUW1Cy9jXtVrktRSWthPXqJ/bhUl8+pVw6U4aZi2E9eon9uFL59Rh0pw0zFr569RP7cKXz6jDpThpma3kRlAMoJQOP/ACs8CKPpAeMNzhp4jYrsKJ02nKaRlPhoytTqrrTw/RW862TfuhnuuGPCYKow85mx/S3buO5RTMO1OkhsNCTvQdcO2Ls8aef58T4ZD5ftYxsCcdVVUGRydBGxsQ7D9LbtqOk+QY/c4k0johVVYsBPFvLl6GjkMmmfJc1w3FrgfUQrWpTnbVatFIh+SEjENZlYPoggfksLplC2mkZpP/sd6nixsjdYXZpcsoe4lN8RRY2RusLs0uWUGJTfEUWNkbrC7NLllBiU3xFM8zkNlKOe2XloENsQVOivazS0fJYN51ndVzqrH6CfK1Df6IWYiosWK9VTYiVqvt/wvObaIH0XAqOrugO491foViB9NDSaWRUm32/b8IStJ0DL0q4OjwWRHAVAubXUK66gs3Ma7ahWgzUaClkNyon2OSxsjdYXZry5ZQlxKb4iixsjdYXZpcsoMSm+IosbI3WF2aXLKDEpviKLGyN1hdmlyygxKb4ilIzkQJOhmNgwJeEIz9JcGaYbAdfS46BuDtyrx0Y1LETWbnRD5mO5YkR69FM1/XI+GQmXXvW1svMkmENEOJrMMea7aWcxGro1eQY/R+V2wz0noq9VYsHrd6V+6ff8+JqsCOycYHMc17HDQQ4Oa4dI0FXEVFQ5hzXMdY5LFQi42SclHNbpWDWdZEECvgsFhMXuLLZ+aaliRHep6WNkbrC7NLllDLEpviKLGyN1hdmlyygxKb4iixsjdYXZpcsoMSm+IpSs48vJULDbCgy8IRomnlBmmGwHS7pJ0D+rmVeOjGpYiazcaJfNTD1iRHr0UzX9cjOlVOhCAIAgCAIAgLhmo8p/dRP1MU0v9Q1Om+yeae5F5ceU5n6/8GrGN11LOjeyQ/D3Ug1GXQgCAIAgCAIAgA0EHaNIPMecIPsTUpldOyYqZMxKvpVP9cQEqRIr07ym/R0q9bXQ08tX4sOi3VIXk9hDwL2/iVMMKk+HmvM8jLukB/2T2EPAl/EqeYVJ7ma8z2t7P3j/AMEPCl/EqeYTKbma8z1fl3SDh8YI6IEPAl/EqepoqTT/AAzXmRFI0rHpM/DxXxOYOeSBvDdQ9AUbnOdtUtwpeFB+m1E8Oe0414ShAWKUy4nZSGyGyMA1jWtaO4MNTWgACstr1BSpGeiWIpr36LlXuVzm6117V7yIpWk4lLxTFjO5TyACeSBoAqGhoAUbnK5bVLcCAyCzoQ0sQ5F4ShAeCK0PSwyOWs7Iw2w2RzyWipvKhtcQOatwJUiRnollpr4mjJWI5XOZrWiqh7TWW87NscyJEa9jhU5rpaGQRzHwV6sZ6pYp4zRcsxyOa1UVPupzUPlTM0LD7nAeGNJLj8C0kk7SSCTqA9CxbFc1LEJY8hAju6cRLV2bVPpSmV85SsIwosWtjquUBDa2uo11EtANVexeuivcliqYwdHS0F6PY3Wn3VSCUZdCAIAgCAkKGpqNQj3OgP5BcKneCCCAaxWHAjRz7zzrJj1bsIJiVhTCI2IlthLPy9nogIMYEHQQZeHUQdh8FZ376lRNESiLajc1KyojZHdRtMTFF/8ABGiQxzNf4PTyTW31LJr3N2KQxpaDG+o1F/q7SYZl9PtH/PX0wIeFZ376lRdESi/4ZrzPPfAn/nh+HZhS/fU8wiU3c1HfAn/nh+HZhS/fUYRKbuajvgT/AM8Pw7MKX76jCJTdzUrkzHdNPc95LnOJc5x1kk6SolW1bVNgxjWNRrUsRDvobKCYoSvuEUsDtLm8kOaTz1OBFe8LNsRzdikExJwJiy8bb99n4JTvgT/zw/DswrK/fUrYRKbuajvgT/zw/DswpfvqMIlN3NR3wJ/54fh2YUv31GESm7mo74E/88Pw7MKX76jCJTdzUd8Cf+eH4dmFL99RhEpu5qQFITsSkorosVxc9xrcT0VDQNAFQGhRqqqtql+FCZCYjGJYiHOvDM6qPpKNRhrgxXwydfIeQD0jUfSF61yt2EcWBDipZEai+JNw8vZ+GKvdFfTAh4VIkeJUpLomTX/DNeZ7d8Cf+eH4dmFL99TzCJTdzUd8Cf8Anh+HZhS/fUYRKbuajvgT/wA8Pw7MKX76jCJTdzUgKRn4lJxXRYri57qqzVzCoAAaAKtgUbnK5bVL0KEyExGMSxEOdeEgQBAEAQBAEBcM1HlP7qJ+piml/qGp032TzT3IvLjynM/X/g1YxuupZ0b2SH4e6kGoy6EAQBAEAQBAEAQBAEAQBAEAQBAEAQBAEAQBAEAQBAEAQBAEAQBAEAQBAEAQBAEAQBAEAQBAEAQBAEAQBAEAQBAEAQBAEAQBAEAQBAXDNR5T+6ifqYppf6hqdN9k809yLy48pzP1/wCDVjG66lnRvZIfh7qQajLoQBAEAQBAEAQBAEAQBAEAQBAEAQBAEAQBAEAQBAEAQBAEAQBAEAQBAEAQBAEAQBAEAQBAEAQBAEAQBAEAQBAEAQBAEAQBAEAQBAEBcM1HlP7qJ+piml/qGp032TzT3NKm8kpOeiOiRIDXPca3OLnaTq2FXFhMVbVQ5uHpCZhtRjX2Ih8rESF2b1nYl5cw6Ge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R1Ubk1K0TE7pBgtY+ot5QcdRqrGk7gvWw2tW1EIo09HjN6MR1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jpeg;base64,/9j/4AAQSkZJRgABAQAAAQABAAD/2wCEAAkGBxQHDxUUEhQWFhUXGRYZFBUXDR4aGhUYGhQXFxoXGBsYHyggHx0lHBwYIjMhJiktLi4wGB80ODMsNygwLisBCgoKDg0OGxAQGzAmICY4Nyw4LCw0NCw0LzQsLy0sLC4sLCw3LCwsNyw0LCwsNCwsLywsLDQ0LDQsLCwsLCwsLP/AABEIAGQB+AMBEQACEQEDEQH/xAAcAAEAAwEAAwEAAAAAAAAAAAAABQYHBAECAwj/xABLEAABAgIFBwUJDwQCAwEAAAABAAIDBAURFlTSBgchMUFhkRJRcZKTExciMjVSgaHRFBUjNEJTYnJzg5SxsrPCgqLBwzNEo+HwJP/EABsBAQACAwEBAAAAAAAAAAAAAAADBAIFBgEH/8QAOREAAQIDBAYIBwADAQADAAAAAAECAwRRERMVoQUhMVJT0RIyNEFxgZHBFCIzYbHh8EJy8SMGQ2L/2gAMAwEAAhEDEQA/AO3K7Kickp+PDhzD2sa+prQG1Aclp2jeqESK9HqiKddISEs+WY57EVVT718SItjPXqJwbhWF8+pb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yz5ucoZqk5/ucaM6Izub3ckgawWVHQBzlSwIjnPsVTWaWkpeFL9OGxEW1K/crGXHlOZ+v/BqijddTZ6N7JD8PdSDUZdCAIAgCAIAgCAIAgCAIAgCAIAgCAIAgCAIAgCAIAgCAIAgCAIAgCAIAgCAIAgCAIAgCAIAgCAIAgCAIAgCAIAgCAIAgCAIAgCAIAgLhmo8p/dRP1MU0v9Q1Om+yeae5F5ceU5n6/wDBqxjddSzo3skPw91INRl0IAgCAIAgCAIAgCAIAgCAIAgCAIAgCAIAgCAIAgCAIAgCAIAgCAIAgCAIAvAF6AgCAIAgCAIAgCAIAgCAIAgCAIAgCAIAgCAIAgCAIC4ZqPKf3UT9TFNL/UNTpvsnmnuReXHlOZ+v/BqxjddSzo3skPw91INRl0IAgCAIAgCA8E1Iel1yZzdxqVaIkdxgwzpDeT8I4dB0N9NZ3KeHLq7Wuo0s5pmHBVWQ06S5fvy9S8yeb2RlhphF553xnGv0AhvAKykBidxpYmmJt/8AlZ4In/TpsRIXZnWd7V7cQ6EeKTe+uQsRIXZnWd7UuIdBik3vqLESF2Z1ne1LiHQYpN76ng5DyB/6zeu7ElxDoMUm99ciEpbNhLxwTLvfBdsBdy2ekO8L+70KN0s1dhdgadjNX/0RHJ6LlqyM2pyg41AxORHbVX4rhpY8c7T/AI1jmVR7FYtinRS01CmG9KGvl3p4oRyxLBstAZGyU1Jy73wAXPhQnOPLdpc6G0k6Hc6vMgsVqKqHITWkppkd7Wv1Iqp3VO+wshd29o/Es7hlCDFZvfXIWFkLu3tH4kuGUGKze+uQsLIXdvaPxJcMoMVm99chYWQu7e0fiS4ZQYrN765Hxms30hMNqEIsOxzIzgRxJHELxYDF7jNml5tq29K3xRDPMr8iImTw7ox3dYHnVVOZXq5YGir6Q4BVYkFWa+438hpRkyvQcljqdy+HIqihNoEAQHdQlFvpqYZBh+M46TVoa0eM47gOJqG1ZNarlsQhmI7YENYjtiZ0Q2WSyFkZWGGGA15q0vf4TieevZ6KlfSAxE2HHxNKzT3dLpqn2TUn94mc5wMkxk9Ea+FX3CJoAJr7m/Xya9ZBGkV8xVSNC6C2psOh0XpBZlqsf1kzSvMqShNqEAQEjQVBxqeiciAyurxnHQxg53H/ABrPMsmMV62IV5mbhS7elEXy718DSKKzXy8EAzD3xXbQ13IZ6OT4X93oVtss1Nus52Pp2M5f/JEanquerImxkJID/rjtX4lJcMoU8Vm9/wDHIWFkLu3tH4kuGUGKze+uQsLIXdvaPxJcMoMVm99chYWQu7e0fiS4ZQYrN765Gb5wocpIxxAlYTWlmmK8PcfCI0MFZOoaT0jmKqRkYi9FqHQ6KdMRId7GdbbsT3LZkTknKUlR8GJFghz3B/KcXuFdURwGo1agFNBhMcxFVDV6R0hMwplzGPsRPCiFWzl0RBoaZhNgMDGuh1kBxNZ5ZFeknYoY7Ea6xDZ6ImIseE50RbVt9ioKE2wQBAEAQHXRdGRaWiiHBYXuPNqaPOcdQG8/mvWtVy2IRR48OCzpxFsT+2VNIobNdDhgGaiOe7ayGeSwbq/GPTo6FbZLJ/kpzsfT0RVsgtsSq615fksDMg5Bgq9zg9MV5PrcpbhlCiulptf88k5Hmwshd29o/Elwyh5is3vrkLCyF3b2j8SXDKDFZvfXIWFkLu3tH4kuGUGKze+uRRM48pJURyYEvBa2KanPdy3HkM2DS6qtx9Q3hVo6MbqRNZu9ExJmPbEiuVW7ESq/o5sk6JhPYx0SGIsSKyPEYHCtrWQXBnJDS4NL3ur0uNQAHOSvIbE70rkST0xERyo13RRFamraquS222xVRESmtTkyso2FA5boTQx0KM2DFa0EMcXQjEa5rSTySKnMc0EisVjWsYjUTZ4EshGiOsa9bUVOklu3Utioq6rbdSoqpb3KVpRGyCAIAgCAuGajyn91E/UxTS/1DU6b7J5p7kXlx5Tmfr/wasY3XUs6N7JD8PdSDUZdCAIAgCAIAgNAzX5MCed7qjNrYx1UFp1OeNbzzhp0DfXzBWZeFb8ymh0zPLDS4ZtXb4U8/wAeJpNMUrCoaCYsZ3JaPSSdjWjaTzK25yNS1TnYEB8d6MhpapmNK5z5iO7/APPDZDZsLxy3nedIaOjT0qm6Zcuw6SDoKC1P/VVVftqTn+PA4O+LPefD7ALH4iIWMGlKL6jviz3nw+wCfEPGDSlF9R3xZ7z4fYBPiHjBpSi+p5bnHnmnxoZ3GBo9RBT4iIeLoWUXuX1LhkrnEh0q9sKYaIURxAa4O8B5OzTpaTsBrG+vQrEOYRy2Kaid0M+C1Xwl6TU9U5/2otVOUTDpuA6FFFbTqI1tdsc3eP8A0pnsRyWKayXmHwIiRGbfz9lMDpaj30THiQYnjMNROwjWHDcQQfStY5qtWxTuoEZsaG2I3Yv9kbxkt8QlfsIP7TVsofUTwOHne0xP9l/KlHy4yymqGnnQoLmBgawiuFWayNOlV4sZzXWIbrRujZePASI9FttXvIHvjz3nw+wHtUXxDy9gspRfUd8ee8+H2A9qfEPGCylF9R3x57z4fYD2p8Q8YLKUX1JOgc5kZkUCbDHQyai9rOS5n0iK6nAc2g9OpZsmVt+YrTOg4astgqvSouu3kalGhNmmFrgHNcCCDpDgRpHRUripacy1yscipqVD8907R/vTNRYOvubyAedutpO/kkLWPb0XKh30tGvoLYlU/wC5nCsSY8E1IemzZtsm/eeX7rEFUaMASDrYzW1m4nWd9Q2K/Ah9FLV2qcfpedv4vQavytzXvX2T9k1S2UcGipiDBiGp0Y1DmaNQLuYF1TRvr5ipHRGtVEXvKUCTixob4jU1Nz8PBNZ1UzRjKYl3wYgra8VV7WnWHDeDUfQvXNRyWKRy8d0CIkRm1P7MwClaPfRMd8GIKnMNR0aHDY4biKj6VrHNVq2Kd3AjNjQ0iM2L/WeRyrwlOyiKNfS8dkGH4zzVXVoaNbnHcBWV61quWxCKYjtgQ1iO2J/WG+ULRMOhYDYUIVNGs7XHa5x2krZtajUsQ4SYmHx4ixHrrX+sKplVnEh0W8wpdoixGkhzi6qGwjWNGlxG0Cob69ChiTCNWxDaSWhnxmo+KvRTNeX9qKg7ORPOPjQhuEDR6ySq/wAQ82yaFlE7l9f0eO+PPefD7Ae1PiHnuCylF9R3x57z4fYD2p8Q8YLKUX1BzjTx+XD7Ae1PiHjBZSi+pU3vMQkuJJJJJOskmsk7yVCbVEREsQ3HNz5Ll+h/7r1sIH00OK0t2t/l+EKVnh+Nwfsv9jlBM9ZDc6B+i7x9ihKsbwIAgCA+krLum4jYbBW97g1o5yTUERLVsQxe9rGq52xNZvWS1AQ8nZcQ2VFxqMR9Wl7ufoGoDYFsocNGJYcNOTb5mJ03bO5KIROVuXcKgXGExvdYw1tDqms5uW7n+iNPPUsIsdGak2lqR0VEmU6bl6La96+Ce5RoucmeeawYTRzCBicSq/xDzdt0JKomu1fP9Hr3x57z4fYD2rz4h57gspRfUd8ee8+H2A9qfEPGCylF9R3x57z4fYD2p8Q8YLKUX1KxOzb5+K+JEPKe8lzjzn2DUBzAKJVVVtU2UOG2GxGNTUhJUXTQl4LoMVjnQyHhrmRA2JDbEq7o0FzXAtdUDURoOkFZNfYlilaPKq+IkRi2Lq260WzYu1FtQ8U9TppapoaWsB5R5Tg58R/IDO6RHAAEhoAAAG3WSj39I9lZRIOtVtXZRES22xE19+vWpELAthAEAQBAXDNR5T+6ifqYppf6hqdN9k809yLy48pzP1/4NWMbrqWdG9kh+HupBqMuhAEAQBAEB4eeSCV4eolq2H6JoGQFFysKEPkMaDvNXhHpJrPpW1Y3otRD59MxVixnRF71MlznUu6kJ50Kv4OBU1or0F5ALndOkN/p3qjMPtdZQ6rQ0ukOXR/e7X5dye5UVCbYIAgCAIDwRWh6bpm/pg0zIMc81xGEw4hr1ltVRO8tLSelbGC/pMOI0nLJAmFa3YutPP8AdpTs8MgIUaBGA8drmOO9hBb6nO4KCaTWim30BFtY+GvcqL67fwhoOS3xCV+wg/tNVmH1E8DQzvaYn+y/lTKM6PlN/wBSH+lUpjrnU6G7InipU1AbQL0BeA94Eu6be2Gxpc955LWjaTqC9RLVsQ8c9rEVzlsRD9GSEAysJjCay1rWk89TQK1tUSxLD57Ed0nq6q2mH5fxhHpSZI1cprfS2Exp9YPBa6Mtr1O10W1WykNF++aqpAKMvFuzcZOe/Mz3V4+BgkE16nxNbWdA8Y+gbVNAh9J1q7ENTpeduIXQb1nZJ3r7J50NfpOfZRcF8WIamMaST/gbyagBvV9zkalqnJwYTor0hs2qfn+m6TfTUw+NE8Z50CvxGjQ1o6B66ztWse5XLap3kvAbAhpDbsTOq+Zr+bzKP38luS8/DQqmxNOlw+TE9IFR3g7legROk3XtQ5LSsn8PGtb1Xa0908vwcOc/Jv3yg+6IYriwgeUANL4esjeW6SOl3OsZiHanSTuJ9DTt1EunL8rsl/ez0MhVE6w0XM7IB8SPGI0tDYbT9YlzvyYrUqmtVOf0/FsayGnfr9NSe5bM4dMOoaRcWGp8QiGw7QXVkkbw0Oq31KaO/os1Gq0XLJHmER2xNa+X7sMOGha87YIeBAEAQBAblm58ly/Q/wDdethA+mhxWlu1v8vwhSs8PxuD9l/scoJnrIbnQP0XePsUJVjeBAEAQF0zTyAmp8vIrEKGXDc5xDQeHLU8s219pp9NxVZLo1P8lyTXyNZpR0RkF/cGh0XknuYJqHKq0V17AdPoV11tmo5WCjFiJedXv8DH35vaQiElzGFxJLiZgVkk1kneSqNw861NMSaJYir6HjvdT/zbO3CfDvPcZlKr6DvdT/zbO3CfDvGMylV9B3up/wCbZ24T4d4xmUqvoO91P/Ns7cJ8O8YzKVX0IGmaJiULF7nG5IfUCQ14dUDqrq1Hco3MVq2KXZeYZHZ02W2ffUcKxJwgCAIAgCAIC4ZqPKf3UT9TFNL/AFDU6b7J5p7kXlx5Tmfr/wAGrGN11LOjeyQ/D3Ug1GXQgCAIAgCA9YninoK8Mm7UP0tCiCM0OGogEdBFa220+cKiotimD5cQDL0lMg7X8obw9ocPzq9C10ZLHqdxo16OlYapSz01EGoy6EAQBAEAQGv5opcwZBzjqiRnub0BrGfqa7gr0sljLTktOvR0yjU7kRM1X3Qjs8sYBkszaXRHegBo/wArCaXYWf8A4+1elEd4J+eRdclviEr9hB/aarEPqJ4Gmne0xP8AZfyplOc53IpV5qBqbCNR1HRqNWxUpj6h1Gh0tlET7qWPJCRovKNlXudrIwHhwjHf1meFpb+W3fNCSG9Nms189Fn5V3Xtb3LYmerUpY7CSF3HavxKW4ZQ1+LTe/knIWEkLuO1fiS4ZQYtN7+SciQorJ2Vogl0CCxjjo5VVbqublOrNW5ZNhtbsQrx5yPHSyI5VSnd6HBljlTDydgnSHRnD4KHXpr89w2NHr1BYxYqMT7k0hIPmn//AJTavsn3MMiPMUlzjW4klxOskmsk9JWuO3RERLE2H3o6RfSUZkKGK3vIDf8AJO4CsncF61quWxCOLFbCYsR+xDfqCollCS7ILNTRpNWlzjpc47yVs2NRqWIcJMzDo8VYju/KiGaZ0so/d8b3NDd8HCNcQg+NE83ob+ZPMqkxEtXoodJoWSu2Xz01u2fZP3+PEodarG8JTJumnUDNMjN0gaIja/HYfGb06iN4Czhv6DrSrOSrZmEsNfJaKb9KTLZ2G17CHMeA5pGogisFbJFRUtQ4R7HMcrXbUMWzgZOe8MzymD4GLW6HUNDD8qH6NY3HcqEaH0Hath2Oi534iFY7rN2/ei8/2WnM1FBhTDdoex3oLKh62lTSuxTWafavTY77Kmf7OzO/AMSShuGpkZpduBY9oPEgelezKfKikWgXokw5q96e6L7GRKkdWEAQBAEAQG5ZufJcv0P/AHXrYQPpocVpbtb/AC/CFKzw/G4P2X+xygmeshudA/Rd4+xQlWN4EAQBAaBmciBszMN2uhsI6GvIP6grMqvzKaHT6KsJi0Vc0/RqE7NskYbokQ8ljRW51RNQ59CuKqIlqnNQ2OiORrUtVSFtvIXlnVd7FHfMqXMLm9xRbeQvLOq72JfMqMLm9xRbeQvLOq72JfMqMLm9xRbeQvLOq72JfMqMLm9xTmpLL6TloL3Q4rYjwDyGAGtztg0jQK9q8dHYialJIWiZlz0a5tiVoYvOTT52I+JEPKe8lzjzk/42AbAAteqqq2qdjDY2G1GN2JqPkhkEAQBAEAQBAXDNR5T+6ifqYppf6hqdN9k809yLy48pzP1/4NWMbrqWdG9kh+HupBqMuhAEAQBAEAQG05tKbFJyTYZPwkCpjhXpLfkO6CNHS0q/Lv6TbKHHaXlVgx1emx2vz70OfOJki6nGiNBA7swVFtdXdWa+TWflA11bNJHNV5HhdLWm0z0VpFJdVhxOqvfReS95kMaE6XcWvaWuHjNc0gjpB0qiurUda1yOTpNW1KoeiHoQBAEBNZMZMxso4gDAWwq/DjEeC0bQ3znbh6alnDhq9dRTnZ6HKt+bW7uT+2IbpR8myjoLIUMVMYA1o3Dn5zvWyaiIliHERYroj1e/ausxXOBTQpqecWGuHDHc2HYajW5w6XVjeGha+M/pP1HZaKlVgS6dLa7Wvsnp+TX8lviEr9hB/aar0PqJ4HJzvaYn+y/lTKM6PlN/1If6VSmOup1OhuyJ4qVeWmHSr2vhuLXtNbXA1EFQoqprQ2T2Ne1WuS1F7jX8icuGU0BCjVMmNmxsWra3md9Hhuvwo6O1LtOS0jot0va+HrZ+PHmW2cY+LDIhu5D6vBcWcoA7wdYUy22ajVMVqORXJalNmZk2U2U1KUXEMGM8Qz8l8OCKojedrnA/4IVKJEitWxTqpORkIzbyGlv2Vdnin8hS40V0dxc9xc46XOc4kk7ydKrqtpuWtRqdFqWIeiHprOa3Jv3FC91RR4cUfBgjxIeuvpdr6AN6uy8OxOkpyump28fcs2N2/df1+bSZy8yis/KksI7tErbCHMdr+ho9ZA2qSNE6DfuVNGSfxMaxeqmteXnzKnmynJekQ6XjwYT4ra3Me+C0uiNJrcCSKy4E16dYO4qCArXfKqazaaYhxoSpGhuVGrqVEVdS93kpoHvDK3aB+GZ7FZu20NF8XH33eqj3hlbtA/DM9iXbaD4uPvu9VOyWl2SrQ2G1rWjU1rQANNegDRrWSIiakIXOc5ek5bV+5wZS0MynpZ8F+ivSx3mPHiu/+1gkLGIxHtsJ5SZdLxUiN9Kp3oZVkLSDsmaSMKP4IfXBiA6mvr8B3RXor5n1qnBd0H2L4HT6TgpNyqPh67PmTw70/u9DXqTkGUpBfCiCtr2lp5+kbwdI6FecnSSxTk4MV0J6RG7U1mFZSZORsnYhbFaSyvwIoHgvGzTsd9E+saVrXw1Yus7eTnYc021i6+9O9P6pELAthAEAQBAblm58ly/Q/wDdethA+mhxWlu1v8vwhSs8PxuD9l/scoJnrIbnQP0XePsUJVjeBAEAQExkjS/vHOw4p8TS2J9R2gn0Gp39KzhP6LkUqT8t8RAcxNu1PFOew3qIxs1DINTmObURrDmkfkQtltOGRVa61NSoYflfknFydiOIBdAJ8CIBXyRsa/mI1VnQfUNfFhKxfsdpIaRhzTURVsf3p7p/aiuqI2AQBAEAQBAEAQBAEAQBAXDNR5T+6ifqYppf6hqdN9k809yLy48pzP1/4NWMbrqWdG9kh+HupBqMuhAEAQBAEAQHfQdMRKDjtiwjpGhzTqe3a127fs0FZMerFtQgmZZkxDWG/wD590Nqyayrl8oWjkO5MSrwoTj4Q6POG8erUthDitemo42bkI0svzJalU2fokZ+i4FJaI0KHEq1cuEHVdFY0LJzWu2oV4UeLC+m5U8FsOCx8jdYPYhY3LKFjEZviO9RY+RusHsQl0ygxGb4jvUWPkbrB7EJdMoMRm+I71PaHknJQjWJWBX9g0/mEumUPF0hNLtiO9VJVzmSrKyWtY0ayQGtH5ALPYVEtcurWpmmXOXwmWugSbqw4VRIw2ja2H07XcOcVI0e35WnSaN0QrVSLHTwb7ry9aGbjQqp0R+hMlviEr9hB/aatnD6ieBwM72mJ/sv5UyjOj5Tf9SH+lUpjrqdTobsieKlTUJtADyTWNBGkEGogjUQedAajkPl93fkwJt1T9Ahxiag/ma/mdv1HcddyDHt+VxzOkdEdC2LATV3tp4fb8eBd6ZoiFTcIw4zQ5p1Ha0+c07CrD2I5LFNLLzESA/pw1sX+2mLZV5KRcm3+F4cInwIoGjc1/M71HZzDXxISsX7HZSOkIc03Vqd3pyqn4PpkJk7aCaAcPgYdToujQ7T4MP+rbuB3L2DD6bvsY6SnfhoPy9ZdSe6+X5NvjxmycMucQ1jAS4nQGtArJ6AFsFWw4trXPcjU1qpgmVVOOygmnRTWG+LCafksGr0nWemrYtbEf03WncyUqktBRnftVfv+thGysy+Te18Nxa9pra4HSCsEVUW1Cy9jXtVrktRSWthPXqJ/bhUl8+pVw6U4aZi2E9eon9uFL59Rh0pw0zFr569RP7cKXz6jDpThpma3kRlAMoJQOP/ACs8CKPpAeMNzhp4jYrsKJ02nKaRlPhoytTqrrTw/RW862TfuhnuuGPCYKow85mx/S3buO5RTMO1OkhsNCTvQdcO2Ls8aef58T4ZD5ftYxsCcdVVUGRydBGxsQ7D9LbtqOk+QY/c4k0johVVYsBPFvLl6GjkMmmfJc1w3FrgfUQrWpTnbVatFIh+SEjENZlYPoggfksLplC2mkZpP/sd6nixsjdYXZpcsoe4lN8RRY2RusLs0uWUGJTfEUWNkbrC7NLllBiU3xFM8zkNlKOe2XloENsQVOivazS0fJYN51ndVzqrH6CfK1Df6IWYiosWK9VTYiVqvt/wvObaIH0XAqOrugO491foViB9NDSaWRUm32/b8IStJ0DL0q4OjwWRHAVAubXUK66gs3Ma7ahWgzUaClkNyon2OSxsjdYXZry5ZQlxKb4iixsjdYXZpcsoMSm+IosbI3WF2aXLKDEpviKLGyN1hdmlyygxKb4ilIzkQJOhmNgwJeEIz9JcGaYbAdfS46BuDtyrx0Y1LETWbnRD5mO5YkR69FM1/XI+GQmXXvW1svMkmENEOJrMMea7aWcxGro1eQY/R+V2wz0noq9VYsHrd6V+6ff8+JqsCOycYHMc17HDQQ4Oa4dI0FXEVFQ5hzXMdY5LFQi42SclHNbpWDWdZEECvgsFhMXuLLZ+aaliRHep6WNkbrC7NLllDLEpviKLGyN1hdmlyygxKb4iixsjdYXZpcsoMSm+IpSs48vJULDbCgy8IRomnlBmmGwHS7pJ0D+rmVeOjGpYiazcaJfNTD1iRHr0UzX9cjOlVOhCAIAgCAIAgLhmo8p/dRP1MU0v9Q1Om+yeae5F5ceU5n6/8GrGN11LOjeyQ/D3Ug1GXQgCAIAgCAIAgA0EHaNIPMecIPsTUpldOyYqZMxKvpVP9cQEqRIr07ym/R0q9bXQ08tX4sOi3VIXk9hDwL2/iVMMKk+HmvM8jLukB/2T2EPAl/EqeYVJ7ma8z2t7P3j/AMEPCl/EqeYTKbma8z1fl3SDh8YI6IEPAl/EqepoqTT/AAzXmRFI0rHpM/DxXxOYOeSBvDdQ9AUbnOdtUtwpeFB+m1E8Oe0414ShAWKUy4nZSGyGyMA1jWtaO4MNTWgACstr1BSpGeiWIpr36LlXuVzm6117V7yIpWk4lLxTFjO5TyACeSBoAqGhoAUbnK5bVLcCAyCzoQ0sQ5F4ShAeCK0PSwyOWs7Iw2w2RzyWipvKhtcQOatwJUiRnollpr4mjJWI5XOZrWiqh7TWW87NscyJEa9jhU5rpaGQRzHwV6sZ6pYp4zRcsxyOa1UVPupzUPlTM0LD7nAeGNJLj8C0kk7SSCTqA9CxbFc1LEJY8hAju6cRLV2bVPpSmV85SsIwosWtjquUBDa2uo11EtANVexeuivcliqYwdHS0F6PY3Wn3VSCUZdCAIAgCAkKGpqNQj3OgP5BcKneCCCAaxWHAjRz7zzrJj1bsIJiVhTCI2IlthLPy9nogIMYEHQQZeHUQdh8FZ376lRNESiLajc1KyojZHdRtMTFF/8ABGiQxzNf4PTyTW31LJr3N2KQxpaDG+o1F/q7SYZl9PtH/PX0wIeFZ376lRdESi/4ZrzPPfAn/nh+HZhS/fU8wiU3c1HfAn/nh+HZhS/fUYRKbuajvgT/AM8Pw7MKX76jCJTdzUrkzHdNPc95LnOJc5x1kk6SolW1bVNgxjWNRrUsRDvobKCYoSvuEUsDtLm8kOaTz1OBFe8LNsRzdikExJwJiy8bb99n4JTvgT/zw/DswrK/fUrYRKbuajvgT/zw/DswpfvqMIlN3NR3wJ/54fh2YUv31GESm7mo74E/88Pw7MKX76jCJTdzUd8Cf+eH4dmFL99RhEpu5qQFITsSkorosVxc9xrcT0VDQNAFQGhRqqqtql+FCZCYjGJYiHOvDM6qPpKNRhrgxXwydfIeQD0jUfSF61yt2EcWBDipZEai+JNw8vZ+GKvdFfTAh4VIkeJUpLomTX/DNeZ7d8Cf+eH4dmFL99TzCJTdzUd8Cf8Anh+HZhS/fUYRKbuajvgT/wA8Pw7MKX76jCJTdzUgKRn4lJxXRYri57qqzVzCoAAaAKtgUbnK5bVL0KEyExGMSxEOdeEgQBAEAQBAEBcM1HlP7qJ+piml/qGp032TzT3IvLjynM/X/g1YxuupZ0b2SH4e6kGoy6EAQBAEAQBAEAQBAEAQBAEAQBAEAQBAEAQBAEAQBAEAQBAEAQBAEAQBAEAQBAEAQBAEAQBAEAQBAEAQBAEAQBAEAQBAEAQBAEAQBAXDNR5T+6ifqYppf6hqdN9k809yLy48pzP1/wCDVjG66lnRvZIfh7qQajLoQBAEAQBAEAQBAEAQBAEAQBAEAQBAEAQBAEAQBAEAQBAEAQBAEAQBAEAQBAEAQBAEAQBAEAQBAEAQBAEAQBAEAQBAEAQBAEAQBAEBcM1HlP7qJ+piml/qGp032TzT3NKm8kpOeiOiRIDXPca3OLnaTq2FXFhMVbVQ5uHpCZhtRjX2Ih8rESF2b1nYl5cw6Ge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R1Ubk1K0TE7pBgtY+ot5QcdRqrGk7gvWw2tW1EIo09HjN6MR1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data:image/jpeg;base64,/9j/4AAQSkZJRgABAQAAAQABAAD/2wCEAAkGBxQHDxUUEhQWFhUXGRYZFBUXDR4aGhUYGhQXFxoXGBsYHyggHx0lHBwYIjMhJiktLi4wGB80ODMsNygwLisBCgoKDg0OGxAQGzAmICY4Nyw4LCw0NCw0LzQsLy0sLC4sLCw3LCwsNyw0LCwsNCwsLywsLDQ0LDQsLCwsLCwsLP/AABEIAGQB+AMBEQACEQEDEQH/xAAcAAEAAwEAAwEAAAAAAAAAAAAABQYHBAECAwj/xABLEAABAgIFBwUJDwQCAwEAAAABAAIDBAURFlTSBgchMUFhkRJRcZKTExciMjVSgaHRFBUjNEJTYnJzg5SxsrPCgqLBwzNEo+HwJP/EABsBAQACAwEBAAAAAAAAAAAAAAADBAIFBgEH/8QAOREAAQIDBAYIBwADAQADAAAAAAECAwRRERMVoQUhMVJT0RIyNEFxgZHBFCIzYbHh8EJy8SMGQ2L/2gAMAwEAAhEDEQA/AO3K7Kickp+PDhzD2sa+prQG1Aclp2jeqESK9HqiKddISEs+WY57EVVT718SItjPXqJwbhWF8+pb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xbGevUTg3Cl8+ow2U4aZ8yz5ucoZqk5/ucaM6Izub3ckgawWVHQBzlSwIjnPsVTWaWkpeFL9OGxEW1K/crGXHlOZ+v/BqijddTZ6N7JD8PdSDUZdCAIAgCAIAgCAIAgCAIAgCAIAgCAIAgCAIAgCAIAgCAIAgCAIAgCAIAgCAIAgCAIAgCAIAgCAIAgCAIAgCAIAgCAIAgCAIAgCAIAgLhmo8p/dRP1MU0v9Q1Om+yeae5F5ceU5n6/wDBqxjddSzo3skPw91INRl0IAgCAIAgCAIAgCAIAgCAIAgCAIAgCAIAgCAIAgCAIAgCAIAgCAIAgCAIAvAF6AgCAIAgCAIAgCAIAgCAIAgCAIAgCAIAgCAIAgCAIC4ZqPKf3UT9TFNL/UNTpvsnmnuReXHlOZ+v/BqxjddSzo3skPw91INRl0IAgCAIAgCA8E1Iel1yZzdxqVaIkdxgwzpDeT8I4dB0N9NZ3KeHLq7Wuo0s5pmHBVWQ06S5fvy9S8yeb2RlhphF553xnGv0AhvAKykBidxpYmmJt/8AlZ4In/TpsRIXZnWd7V7cQ6EeKTe+uQsRIXZnWd7UuIdBik3vqLESF2Z1ne1LiHQYpN76ng5DyB/6zeu7ElxDoMUm99ciEpbNhLxwTLvfBdsBdy2ekO8L+70KN0s1dhdgadjNX/0RHJ6LlqyM2pyg41AxORHbVX4rhpY8c7T/AI1jmVR7FYtinRS01CmG9KGvl3p4oRyxLBstAZGyU1Jy73wAXPhQnOPLdpc6G0k6Hc6vMgsVqKqHITWkppkd7Wv1Iqp3VO+wshd29o/Es7hlCDFZvfXIWFkLu3tH4kuGUGKze+uQsLIXdvaPxJcMoMVm99chYWQu7e0fiS4ZQYrN765Hxms30hMNqEIsOxzIzgRxJHELxYDF7jNml5tq29K3xRDPMr8iImTw7ox3dYHnVVOZXq5YGir6Q4BVYkFWa+438hpRkyvQcljqdy+HIqihNoEAQHdQlFvpqYZBh+M46TVoa0eM47gOJqG1ZNarlsQhmI7YENYjtiZ0Q2WSyFkZWGGGA15q0vf4TieevZ6KlfSAxE2HHxNKzT3dLpqn2TUn94mc5wMkxk9Ea+FX3CJoAJr7m/Xya9ZBGkV8xVSNC6C2psOh0XpBZlqsf1kzSvMqShNqEAQEjQVBxqeiciAyurxnHQxg53H/ABrPMsmMV62IV5mbhS7elEXy718DSKKzXy8EAzD3xXbQ13IZ6OT4X93oVtss1Nus52Pp2M5f/JEanquerImxkJID/rjtX4lJcMoU8Vm9/wDHIWFkLu3tH4kuGUGKze+uQsLIXdvaPxJcMoMVm99chYWQu7e0fiS4ZQYrN765Gb5wocpIxxAlYTWlmmK8PcfCI0MFZOoaT0jmKqRkYi9FqHQ6KdMRId7GdbbsT3LZkTknKUlR8GJFghz3B/KcXuFdURwGo1agFNBhMcxFVDV6R0hMwplzGPsRPCiFWzl0RBoaZhNgMDGuh1kBxNZ5ZFeknYoY7Ea6xDZ6ImIseE50RbVt9ioKE2wQBAEAQHXRdGRaWiiHBYXuPNqaPOcdQG8/mvWtVy2IRR48OCzpxFsT+2VNIobNdDhgGaiOe7ayGeSwbq/GPTo6FbZLJ/kpzsfT0RVsgtsSq615fksDMg5Bgq9zg9MV5PrcpbhlCiulptf88k5Hmwshd29o/Elwyh5is3vrkLCyF3b2j8SXDKDFZvfXIWFkLu3tH4kuGUGKze+uRRM48pJURyYEvBa2KanPdy3HkM2DS6qtx9Q3hVo6MbqRNZu9ExJmPbEiuVW7ESq/o5sk6JhPYx0SGIsSKyPEYHCtrWQXBnJDS4NL3ur0uNQAHOSvIbE70rkST0xERyo13RRFamraquS222xVRESmtTkyso2FA5boTQx0KM2DFa0EMcXQjEa5rSTySKnMc0EisVjWsYjUTZ4EshGiOsa9bUVOklu3Utioq6rbdSoqpb3KVpRGyCAIAgCAuGajyn91E/UxTS/1DU6b7J5p7kXlx5Tmfr/wasY3XUs6N7JD8PdSDUZdCAIAgCAIAgNAzX5MCed7qjNrYx1UFp1OeNbzzhp0DfXzBWZeFb8ymh0zPLDS4ZtXb4U8/wAeJpNMUrCoaCYsZ3JaPSSdjWjaTzK25yNS1TnYEB8d6MhpapmNK5z5iO7/APPDZDZsLxy3nedIaOjT0qm6Zcuw6SDoKC1P/VVVftqTn+PA4O+LPefD7ALH4iIWMGlKL6jviz3nw+wCfEPGDSlF9R3xZ7z4fYBPiHjBpSi+p5bnHnmnxoZ3GBo9RBT4iIeLoWUXuX1LhkrnEh0q9sKYaIURxAa4O8B5OzTpaTsBrG+vQrEOYRy2Kaid0M+C1Xwl6TU9U5/2otVOUTDpuA6FFFbTqI1tdsc3eP8A0pnsRyWKayXmHwIiRGbfz9lMDpaj30THiQYnjMNROwjWHDcQQfStY5qtWxTuoEZsaG2I3Yv9kbxkt8QlfsIP7TVsofUTwOHne0xP9l/KlHy4yymqGnnQoLmBgawiuFWayNOlV4sZzXWIbrRujZePASI9FttXvIHvjz3nw+wHtUXxDy9gspRfUd8ee8+H2A9qfEPGCylF9R3x57z4fYD2p8Q8YLKUX1JOgc5kZkUCbDHQyai9rOS5n0iK6nAc2g9OpZsmVt+YrTOg4astgqvSouu3kalGhNmmFrgHNcCCDpDgRpHRUripacy1yscipqVD8907R/vTNRYOvubyAedutpO/kkLWPb0XKh30tGvoLYlU/wC5nCsSY8E1IemzZtsm/eeX7rEFUaMASDrYzW1m4nWd9Q2K/Ah9FLV2qcfpedv4vQavytzXvX2T9k1S2UcGipiDBiGp0Y1DmaNQLuYF1TRvr5ipHRGtVEXvKUCTixob4jU1Nz8PBNZ1UzRjKYl3wYgra8VV7WnWHDeDUfQvXNRyWKRy8d0CIkRm1P7MwClaPfRMd8GIKnMNR0aHDY4biKj6VrHNVq2Kd3AjNjQ0iM2L/WeRyrwlOyiKNfS8dkGH4zzVXVoaNbnHcBWV61quWxCKYjtgQ1iO2J/WG+ULRMOhYDYUIVNGs7XHa5x2krZtajUsQ4SYmHx4ixHrrX+sKplVnEh0W8wpdoixGkhzi6qGwjWNGlxG0Cob69ChiTCNWxDaSWhnxmo+KvRTNeX9qKg7ORPOPjQhuEDR6ySq/wAQ82yaFlE7l9f0eO+PPefD7Ae1PiHnuCylF9R3x57z4fYD2p8Q8YLKUX1BzjTx+XD7Ae1PiHjBZSi+pU3vMQkuJJJJJOskmsk7yVCbVEREsQ3HNz5Ll+h/7r1sIH00OK0t2t/l+EKVnh+Nwfsv9jlBM9ZDc6B+i7x9ihKsbwIAgCA+krLum4jYbBW97g1o5yTUERLVsQxe9rGq52xNZvWS1AQ8nZcQ2VFxqMR9Wl7ufoGoDYFsocNGJYcNOTb5mJ03bO5KIROVuXcKgXGExvdYw1tDqms5uW7n+iNPPUsIsdGak2lqR0VEmU6bl6La96+Ce5RoucmeeawYTRzCBicSq/xDzdt0JKomu1fP9Hr3x57z4fYD2rz4h57gspRfUd8ee8+H2A9qfEPGCylF9R3x57z4fYD2p8Q8YLKUX1KxOzb5+K+JEPKe8lzjzn2DUBzAKJVVVtU2UOG2GxGNTUhJUXTQl4LoMVjnQyHhrmRA2JDbEq7o0FzXAtdUDURoOkFZNfYlilaPKq+IkRi2Lq260WzYu1FtQ8U9TppapoaWsB5R5Tg58R/IDO6RHAAEhoAAAG3WSj39I9lZRIOtVtXZRES22xE19+vWpELAthAEAQBAXDNR5T+6ifqYppf6hqdN9k809yLy48pzP1/4NWMbrqWdG9kh+HupBqMuhAEAQBAEB4eeSCV4eolq2H6JoGQFFysKEPkMaDvNXhHpJrPpW1Y3otRD59MxVixnRF71MlznUu6kJ50Kv4OBU1or0F5ALndOkN/p3qjMPtdZQ6rQ0ukOXR/e7X5dye5UVCbYIAgCAIDwRWh6bpm/pg0zIMc81xGEw4hr1ltVRO8tLSelbGC/pMOI0nLJAmFa3YutPP8AdpTs8MgIUaBGA8drmOO9hBb6nO4KCaTWim30BFtY+GvcqL67fwhoOS3xCV+wg/tNVmH1E8DQzvaYn+y/lTKM6PlN/wBSH+lUpjrnU6G7InipU1AbQL0BeA94Eu6be2Gxpc955LWjaTqC9RLVsQ8c9rEVzlsRD9GSEAysJjCay1rWk89TQK1tUSxLD57Ed0nq6q2mH5fxhHpSZI1cprfS2Exp9YPBa6Mtr1O10W1WykNF++aqpAKMvFuzcZOe/Mz3V4+BgkE16nxNbWdA8Y+gbVNAh9J1q7ENTpeduIXQb1nZJ3r7J50NfpOfZRcF8WIamMaST/gbyagBvV9zkalqnJwYTor0hs2qfn+m6TfTUw+NE8Z50CvxGjQ1o6B66ztWse5XLap3kvAbAhpDbsTOq+Zr+bzKP38luS8/DQqmxNOlw+TE9IFR3g7legROk3XtQ5LSsn8PGtb1Xa0908vwcOc/Jv3yg+6IYriwgeUANL4esjeW6SOl3OsZiHanSTuJ9DTt1EunL8rsl/ez0MhVE6w0XM7IB8SPGI0tDYbT9YlzvyYrUqmtVOf0/FsayGnfr9NSe5bM4dMOoaRcWGp8QiGw7QXVkkbw0Oq31KaO/os1Gq0XLJHmER2xNa+X7sMOGha87YIeBAEAQBAblm58ly/Q/wDdethA+mhxWlu1v8vwhSs8PxuD9l/scoJnrIbnQP0XePsUJVjeBAEAQF0zTyAmp8vIrEKGXDc5xDQeHLU8s219pp9NxVZLo1P8lyTXyNZpR0RkF/cGh0XknuYJqHKq0V17AdPoV11tmo5WCjFiJedXv8DH35vaQiElzGFxJLiZgVkk1kneSqNw861NMSaJYir6HjvdT/zbO3CfDvPcZlKr6DvdT/zbO3CfDvGMylV9B3up/wCbZ24T4d4xmUqvoO91P/Ns7cJ8O8YzKVX0IGmaJiULF7nG5IfUCQ14dUDqrq1Hco3MVq2KXZeYZHZ02W2ffUcKxJwgCAIAgCAIC4ZqPKf3UT9TFNL/AFDU6b7J5p7kXlx5Tmfr/wAGrGN11LOjeyQ/D3Ug1GXQgCAIAgCA9YninoK8Mm7UP0tCiCM0OGogEdBFa220+cKiotimD5cQDL0lMg7X8obw9ocPzq9C10ZLHqdxo16OlYapSz01EGoy6EAQBAEAQGv5opcwZBzjqiRnub0BrGfqa7gr0sljLTktOvR0yjU7kRM1X3Qjs8sYBkszaXRHegBo/wArCaXYWf8A4+1elEd4J+eRdclviEr9hB/aarEPqJ4Gmne0xP8AZfyplOc53IpV5qBqbCNR1HRqNWxUpj6h1Gh0tlET7qWPJCRovKNlXudrIwHhwjHf1meFpb+W3fNCSG9Nms189Fn5V3Xtb3LYmerUpY7CSF3HavxKW4ZQ1+LTe/knIWEkLuO1fiS4ZQYtN7+SciQorJ2Vogl0CCxjjo5VVbqublOrNW5ZNhtbsQrx5yPHSyI5VSnd6HBljlTDydgnSHRnD4KHXpr89w2NHr1BYxYqMT7k0hIPmn//AJTavsn3MMiPMUlzjW4klxOskmsk9JWuO3RERLE2H3o6RfSUZkKGK3vIDf8AJO4CsncF61quWxCOLFbCYsR+xDfqCollCS7ILNTRpNWlzjpc47yVs2NRqWIcJMzDo8VYju/KiGaZ0so/d8b3NDd8HCNcQg+NE83ob+ZPMqkxEtXoodJoWSu2Xz01u2fZP3+PEodarG8JTJumnUDNMjN0gaIja/HYfGb06iN4Czhv6DrSrOSrZmEsNfJaKb9KTLZ2G17CHMeA5pGogisFbJFRUtQ4R7HMcrXbUMWzgZOe8MzymD4GLW6HUNDD8qH6NY3HcqEaH0Hath2Oi534iFY7rN2/ei8/2WnM1FBhTDdoex3oLKh62lTSuxTWafavTY77Kmf7OzO/AMSShuGpkZpduBY9oPEgelezKfKikWgXokw5q96e6L7GRKkdWEAQBAEAQG5ZufJcv0P/AHXrYQPpocVpbtb/AC/CFKzw/G4P2X+xygmeshudA/Rd4+xQlWN4EAQBAaBmciBszMN2uhsI6GvIP6grMqvzKaHT6KsJi0Vc0/RqE7NskYbokQ8ljRW51RNQ59CuKqIlqnNQ2OiORrUtVSFtvIXlnVd7FHfMqXMLm9xRbeQvLOq72JfMqMLm9xRbeQvLOq72JfMqMLm9xRbeQvLOq72JfMqMLm9xTmpLL6TloL3Q4rYjwDyGAGtztg0jQK9q8dHYialJIWiZlz0a5tiVoYvOTT52I+JEPKe8lzjzk/42AbAAteqqq2qdjDY2G1GN2JqPkhkEAQBAEAQBAXDNR5T+6ifqYppf6hqdN9k809yLy48pzP1/4NWMbrqWdG9kh+HupBqMuhAEAQBAEAQG05tKbFJyTYZPwkCpjhXpLfkO6CNHS0q/Lv6TbKHHaXlVgx1emx2vz70OfOJki6nGiNBA7swVFtdXdWa+TWflA11bNJHNV5HhdLWm0z0VpFJdVhxOqvfReS95kMaE6XcWvaWuHjNc0gjpB0qiurUda1yOTpNW1KoeiHoQBAEBNZMZMxso4gDAWwq/DjEeC0bQ3znbh6alnDhq9dRTnZ6HKt+bW7uT+2IbpR8myjoLIUMVMYA1o3Dn5zvWyaiIliHERYroj1e/ausxXOBTQpqecWGuHDHc2HYajW5w6XVjeGha+M/pP1HZaKlVgS6dLa7Wvsnp+TX8lviEr9hB/aar0PqJ4HJzvaYn+y/lTKM6PlN/1If6VSmOup1OhuyJ4qVeWmHSr2vhuLXtNbXA1EFQoqprQ2T2Ne1WuS1F7jX8icuGU0BCjVMmNmxsWra3md9Hhuvwo6O1LtOS0jot0va+HrZ+PHmW2cY+LDIhu5D6vBcWcoA7wdYUy22ajVMVqORXJalNmZk2U2U1KUXEMGM8Qz8l8OCKojedrnA/4IVKJEitWxTqpORkIzbyGlv2Vdnin8hS40V0dxc9xc46XOc4kk7ydKrqtpuWtRqdFqWIeiHprOa3Jv3FC91RR4cUfBgjxIeuvpdr6AN6uy8OxOkpyump28fcs2N2/df1+bSZy8yis/KksI7tErbCHMdr+ho9ZA2qSNE6DfuVNGSfxMaxeqmteXnzKnmynJekQ6XjwYT4ra3Me+C0uiNJrcCSKy4E16dYO4qCArXfKqazaaYhxoSpGhuVGrqVEVdS93kpoHvDK3aB+GZ7FZu20NF8XH33eqj3hlbtA/DM9iXbaD4uPvu9VOyWl2SrQ2G1rWjU1rQANNegDRrWSIiakIXOc5ek5bV+5wZS0MynpZ8F+ivSx3mPHiu/+1gkLGIxHtsJ5SZdLxUiN9Kp3oZVkLSDsmaSMKP4IfXBiA6mvr8B3RXor5n1qnBd0H2L4HT6TgpNyqPh67PmTw70/u9DXqTkGUpBfCiCtr2lp5+kbwdI6FecnSSxTk4MV0J6RG7U1mFZSZORsnYhbFaSyvwIoHgvGzTsd9E+saVrXw1Yus7eTnYc021i6+9O9P6pELAthAEAQBAblm58ly/Q/wDdethA+mhxWlu1v8vwhSs8PxuD9l/scoJnrIbnQP0XePsUJVjeBAEAQExkjS/vHOw4p8TS2J9R2gn0Gp39KzhP6LkUqT8t8RAcxNu1PFOew3qIxs1DINTmObURrDmkfkQtltOGRVa61NSoYflfknFydiOIBdAJ8CIBXyRsa/mI1VnQfUNfFhKxfsdpIaRhzTURVsf3p7p/aiuqI2AQBAEAQBAEAQBAEAQBAXDNR5T+6ifqYppf6hqdN9k809yLy48pzP1/4NWMbrqWdG9kh+HupBqMuhAEAQBAEAQHfQdMRKDjtiwjpGhzTqe3a127fs0FZMerFtQgmZZkxDWG/wD590Nqyayrl8oWjkO5MSrwoTj4Q6POG8erUthDitemo42bkI0svzJalU2fokZ+i4FJaI0KHEq1cuEHVdFY0LJzWu2oV4UeLC+m5U8FsOCx8jdYPYhY3LKFjEZviO9RY+RusHsQl0ygxGb4jvUWPkbrB7EJdMoMRm+I71PaHknJQjWJWBX9g0/mEumUPF0hNLtiO9VJVzmSrKyWtY0ayQGtH5ALPYVEtcurWpmmXOXwmWugSbqw4VRIw2ja2H07XcOcVI0e35WnSaN0QrVSLHTwb7ry9aGbjQqp0R+hMlviEr9hB/aatnD6ieBwM72mJ/sv5UyjOj5Tf9SH+lUpjrqdTobsieKlTUJtADyTWNBGkEGogjUQedAajkPl93fkwJt1T9Ahxiag/ma/mdv1HcddyDHt+VxzOkdEdC2LATV3tp4fb8eBd6ZoiFTcIw4zQ5p1Ha0+c07CrD2I5LFNLLzESA/pw1sX+2mLZV5KRcm3+F4cInwIoGjc1/M71HZzDXxISsX7HZSOkIc03Vqd3pyqn4PpkJk7aCaAcPgYdToujQ7T4MP+rbuB3L2DD6bvsY6SnfhoPy9ZdSe6+X5NvjxmycMucQ1jAS4nQGtArJ6AFsFWw4trXPcjU1qpgmVVOOygmnRTWG+LCafksGr0nWemrYtbEf03WncyUqktBRnftVfv+thGysy+Te18Nxa9pra4HSCsEVUW1Cy9jXtVrktRSWthPXqJ/bhUl8+pVw6U4aZi2E9eon9uFL59Rh0pw0zFr569RP7cKXz6jDpThpma3kRlAMoJQOP/ACs8CKPpAeMNzhp4jYrsKJ02nKaRlPhoytTqrrTw/RW862TfuhnuuGPCYKow85mx/S3buO5RTMO1OkhsNCTvQdcO2Ls8aef58T4ZD5ftYxsCcdVVUGRydBGxsQ7D9LbtqOk+QY/c4k0johVVYsBPFvLl6GjkMmmfJc1w3FrgfUQrWpTnbVatFIh+SEjENZlYPoggfksLplC2mkZpP/sd6nixsjdYXZpcsoe4lN8RRY2RusLs0uWUGJTfEUWNkbrC7NLllBiU3xFM8zkNlKOe2XloENsQVOivazS0fJYN51ndVzqrH6CfK1Df6IWYiosWK9VTYiVqvt/wvObaIH0XAqOrugO491foViB9NDSaWRUm32/b8IStJ0DL0q4OjwWRHAVAubXUK66gs3Ma7ahWgzUaClkNyon2OSxsjdYXZry5ZQlxKb4iixsjdYXZpcsoMSm+IosbI3WF2aXLKDEpviKLGyN1hdmlyygxKb4ilIzkQJOhmNgwJeEIz9JcGaYbAdfS46BuDtyrx0Y1LETWbnRD5mO5YkR69FM1/XI+GQmXXvW1svMkmENEOJrMMea7aWcxGro1eQY/R+V2wz0noq9VYsHrd6V+6ff8+JqsCOycYHMc17HDQQ4Oa4dI0FXEVFQ5hzXMdY5LFQi42SclHNbpWDWdZEECvgsFhMXuLLZ+aaliRHep6WNkbrC7NLllDLEpviKLGyN1hdmlyygxKb4iixsjdYXZpcsoMSm+IpSs48vJULDbCgy8IRomnlBmmGwHS7pJ0D+rmVeOjGpYiazcaJfNTD1iRHr0UzX9cjOlVOhCAIAgCAIAgLhmo8p/dRP1MU0v9Q1Om+yeae5F5ceU5n6/8GrGN11LOjeyQ/D3Ug1GXQgCAIAgCAIAgA0EHaNIPMecIPsTUpldOyYqZMxKvpVP9cQEqRIr07ym/R0q9bXQ08tX4sOi3VIXk9hDwL2/iVMMKk+HmvM8jLukB/2T2EPAl/EqeYVJ7ma8z2t7P3j/AMEPCl/EqeYTKbma8z1fl3SDh8YI6IEPAl/EqepoqTT/AAzXmRFI0rHpM/DxXxOYOeSBvDdQ9AUbnOdtUtwpeFB+m1E8Oe0414ShAWKUy4nZSGyGyMA1jWtaO4MNTWgACstr1BSpGeiWIpr36LlXuVzm6117V7yIpWk4lLxTFjO5TyACeSBoAqGhoAUbnK5bVLcCAyCzoQ0sQ5F4ShAeCK0PSwyOWs7Iw2w2RzyWipvKhtcQOatwJUiRnollpr4mjJWI5XOZrWiqh7TWW87NscyJEa9jhU5rpaGQRzHwV6sZ6pYp4zRcsxyOa1UVPupzUPlTM0LD7nAeGNJLj8C0kk7SSCTqA9CxbFc1LEJY8hAju6cRLV2bVPpSmV85SsIwosWtjquUBDa2uo11EtANVexeuivcliqYwdHS0F6PY3Wn3VSCUZdCAIAgCAkKGpqNQj3OgP5BcKneCCCAaxWHAjRz7zzrJj1bsIJiVhTCI2IlthLPy9nogIMYEHQQZeHUQdh8FZ376lRNESiLajc1KyojZHdRtMTFF/8ABGiQxzNf4PTyTW31LJr3N2KQxpaDG+o1F/q7SYZl9PtH/PX0wIeFZ376lRdESi/4ZrzPPfAn/nh+HZhS/fU8wiU3c1HfAn/nh+HZhS/fUYRKbuajvgT/AM8Pw7MKX76jCJTdzUrkzHdNPc95LnOJc5x1kk6SolW1bVNgxjWNRrUsRDvobKCYoSvuEUsDtLm8kOaTz1OBFe8LNsRzdikExJwJiy8bb99n4JTvgT/zw/DswrK/fUrYRKbuajvgT/zw/DswpfvqMIlN3NR3wJ/54fh2YUv31GESm7mo74E/88Pw7MKX76jCJTdzUd8Cf+eH4dmFL99RhEpu5qQFITsSkorosVxc9xrcT0VDQNAFQGhRqqqtql+FCZCYjGJYiHOvDM6qPpKNRhrgxXwydfIeQD0jUfSF61yt2EcWBDipZEai+JNw8vZ+GKvdFfTAh4VIkeJUpLomTX/DNeZ7d8Cf+eH4dmFL99TzCJTdzUd8Cf8Anh+HZhS/fUYRKbuajvgT/wA8Pw7MKX76jCJTdzUgKRn4lJxXRYri57qqzVzCoAAaAKtgUbnK5bVL0KEyExGMSxEOdeEgQBAEAQBAEBcM1HlP7qJ+piml/qGp032TzT3IvLjynM/X/g1YxuupZ0b2SH4e6kGoy6EAQBAEAQBAEAQBAEAQBAEAQBAEAQBAEAQBAEAQBAEAQBAEAQBAEAQBAEAQBAEAQBAEAQBAEAQBAEAQBAEAQBAEAQBAEAQBAEAQBAXDNR5T+6ifqYppf6hqdN9k809yLy48pzP1/wCDVjG66lnRvZIfh7qQajLoQBAEAQBAEAQBAEAQBAEAQBAEAQBAEAQBAEAQBAEAQBAEAQBAEAQBAEAQBAEAQBAEAQBAEAQBAEAQBAEAQBAEAQBAEAQBAEAQBAEBcM1HlP7qJ+piml/qGp032TzT3NKm8kpOeiOiRIDXPca3OLnaTq2FXFhMVbVQ5uHpCZhtRjX2Ih8rESF2b1nYl5cw6Ge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QsRIXZvWdiS5h0GKTe+uR1Ubk1K0TE7pBgtY+ot5QcdRqrGk7gvWw2tW1EIo09HjN6MR1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servernews.ru/assets/external/illustrations/2011/01/23/748741/Oracle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4372249" cy="902825"/>
          </a:xfrm>
          <a:prstGeom prst="rect">
            <a:avLst/>
          </a:prstGeom>
          <a:noFill/>
        </p:spPr>
      </p:pic>
      <p:pic>
        <p:nvPicPr>
          <p:cNvPr id="1038" name="Picture 14" descr="http://www.securitylab.ru/upload/iblock/f2f/f2fe07a30827d7454ffd87b5ee18cf7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556792"/>
            <a:ext cx="2016224" cy="1655959"/>
          </a:xfrm>
          <a:prstGeom prst="rect">
            <a:avLst/>
          </a:prstGeom>
          <a:noFill/>
        </p:spPr>
      </p:pic>
      <p:pic>
        <p:nvPicPr>
          <p:cNvPr id="1040" name="Picture 16" descr="http://blogs.msdn.com/blogfiles/stevecla01/WindowsLiveWriter/SQLServicesisnowSQLAzure_7DF6/SQL-Azure_rgb_2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356992"/>
            <a:ext cx="2808312" cy="865576"/>
          </a:xfrm>
          <a:prstGeom prst="rect">
            <a:avLst/>
          </a:prstGeom>
          <a:noFill/>
        </p:spPr>
      </p:pic>
      <p:pic>
        <p:nvPicPr>
          <p:cNvPr id="1042" name="Picture 18" descr="http://imaiworks.com/db2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356992"/>
            <a:ext cx="1944216" cy="1274051"/>
          </a:xfrm>
          <a:prstGeom prst="rect">
            <a:avLst/>
          </a:prstGeom>
          <a:noFill/>
        </p:spPr>
      </p:pic>
      <p:pic>
        <p:nvPicPr>
          <p:cNvPr id="1044" name="Picture 20" descr="http://admins.su/wp-content/uploads/2013/03/mysq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4725144"/>
            <a:ext cx="2664296" cy="1378460"/>
          </a:xfrm>
          <a:prstGeom prst="rect">
            <a:avLst/>
          </a:prstGeom>
          <a:noFill/>
        </p:spPr>
      </p:pic>
      <p:pic>
        <p:nvPicPr>
          <p:cNvPr id="1046" name="Picture 22" descr="http://news.itmedia.co.jp/system/attachments/images/000/002/174/original/yu_sql.jpg?135971094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4437112"/>
            <a:ext cx="2484276" cy="1656184"/>
          </a:xfrm>
          <a:prstGeom prst="rect">
            <a:avLst/>
          </a:prstGeom>
          <a:noFill/>
        </p:spPr>
      </p:pic>
      <p:pic>
        <p:nvPicPr>
          <p:cNvPr id="1048" name="Picture 24" descr="http://geoportal.e-reg36.ru/uploads/pics/PostgreSQL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4509120"/>
            <a:ext cx="1944216" cy="1539819"/>
          </a:xfrm>
          <a:prstGeom prst="rect">
            <a:avLst/>
          </a:prstGeom>
          <a:noFill/>
        </p:spPr>
      </p:pic>
      <p:pic>
        <p:nvPicPr>
          <p:cNvPr id="1050" name="Picture 26" descr="http://upload.wikimedia.org/wikipedia/commons/a/a1/H2_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52936"/>
            <a:ext cx="1295400" cy="704851"/>
          </a:xfrm>
          <a:prstGeom prst="rect">
            <a:avLst/>
          </a:prstGeom>
          <a:noFill/>
        </p:spPr>
      </p:pic>
      <p:pic>
        <p:nvPicPr>
          <p:cNvPr id="1052" name="Picture 28" descr="http://www.gentleware.com/fileadmin/media/archives/userguides/apolloforeclipse_installguide/images/hsql_logo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9992" y="2492896"/>
            <a:ext cx="1466850" cy="561975"/>
          </a:xfrm>
          <a:prstGeom prst="rect">
            <a:avLst/>
          </a:prstGeom>
          <a:noFill/>
        </p:spPr>
      </p:pic>
      <p:sp>
        <p:nvSpPr>
          <p:cNvPr id="1056" name="AutoShape 32" descr="https://encrypted-tbn2.gstatic.com/images?q=tbn:ANd9GcQsh8kadyyEiiP2T5VPyFmztKPFl7EzHQs-KiHuf7RRUgY6HAB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58" name="Picture 34" descr="http://1.bp.blogspot.com/-Lcss2uTCuAo/TW3y-xOK-kI/AAAAAAAAQks/ed0oS2dyrXQ/s1600/Apache-Derby-Relational-Database-Management-System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59632" y="3573016"/>
            <a:ext cx="2309686" cy="72008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2267744" y="1052736"/>
            <a:ext cx="4269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DB supported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55313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052736"/>
            <a:ext cx="4588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What it can’t do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844824"/>
            <a:ext cx="7272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It doesn’t make your DB immortal (you still have to make backups)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It doesn’t make reverse engineering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No XML migrations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Doesn’t allow changes outside the </a:t>
            </a:r>
            <a:r>
              <a:rPr lang="en-US" sz="3200" dirty="0" err="1" smtClean="0"/>
              <a:t>FlyWay</a:t>
            </a:r>
            <a:r>
              <a:rPr lang="en-US" sz="3200" dirty="0" smtClean="0"/>
              <a:t> </a:t>
            </a:r>
            <a:endParaRPr lang="ru-RU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052736"/>
            <a:ext cx="3905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FlyWay</a:t>
            </a:r>
            <a:r>
              <a:rPr lang="en-US" sz="3200" dirty="0" smtClean="0"/>
              <a:t>: Advantages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844824"/>
            <a:ext cx="7272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Multi source, multi schema, multi server, multi profile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Both data and schema changes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Placeholders support ( ${PARAM} 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Blocking migrations if there were errors in </a:t>
            </a:r>
            <a:r>
              <a:rPr lang="en-US" sz="3200" smtClean="0"/>
              <a:t>previous attempts</a:t>
            </a:r>
            <a:endParaRPr lang="en-US" sz="3200" dirty="0" smtClean="0"/>
          </a:p>
          <a:p>
            <a:endParaRPr lang="ru-RU"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 descr="http://aphaccountants.co.uk/wp-content/uploads/2012/09/faq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80728"/>
            <a:ext cx="7235957" cy="5426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28" y="1124744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Lets start a project</a:t>
            </a:r>
            <a:endParaRPr lang="en-US" sz="3600" dirty="0"/>
          </a:p>
        </p:txBody>
      </p:sp>
      <p:pic>
        <p:nvPicPr>
          <p:cNvPr id="18437" name="Picture 5" descr="http://www.glassdoor.com/blog/wp-content/uploads/busines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18" y="1916832"/>
            <a:ext cx="6840760" cy="456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28" y="1124744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Lets start a project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45" y="1833520"/>
            <a:ext cx="1325236" cy="134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28" y="1124744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Lets start a project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45" y="1833520"/>
            <a:ext cx="1325236" cy="134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9141" y="2404663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RockStar Soft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61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28" y="1124744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Lets start a project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45" y="1833520"/>
            <a:ext cx="1325236" cy="134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9141" y="2404663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RockStar Soft</a:t>
            </a:r>
            <a:endParaRPr 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39" y="3178363"/>
            <a:ext cx="164770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77435" y="4130436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RockStar DB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71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1879" y="980728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Development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4372" y="1331476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Vasya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1736973" cy="15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372" y="4139788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Taras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57197" y="3338990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52811" y="3547537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52810" y="3798947"/>
            <a:ext cx="177825" cy="18002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ellow">
  <a:themeElements>
    <a:clrScheme name="yell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yello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yell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blue page">
  <a:themeElements>
    <a:clrScheme name="4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ue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blue page">
  <a:themeElements>
    <a:clrScheme name="5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ue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ue page">
  <a:themeElements>
    <a:clrScheme name="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ang">
  <a:themeElements>
    <a:clrScheme name="or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ra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ed">
  <a:themeElements>
    <a:clrScheme name="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en">
  <a:themeElements>
    <a:clrScheme name="g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ue">
  <a:themeElements>
    <a:clrScheme name="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olet">
  <a:themeElements>
    <a:clrScheme name="vio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ol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o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ue page">
  <a:themeElements>
    <a:clrScheme name="1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ue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blue page">
  <a:themeElements>
    <a:clrScheme name="2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ue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blue page">
  <a:themeElements>
    <a:clrScheme name="3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ue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tmplt</Template>
  <TotalTime>1363</TotalTime>
  <Words>787</Words>
  <Application>Microsoft Office PowerPoint</Application>
  <PresentationFormat>On-screen Show (4:3)</PresentationFormat>
  <Paragraphs>233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yellow</vt:lpstr>
      <vt:lpstr>orang</vt:lpstr>
      <vt:lpstr>red</vt:lpstr>
      <vt:lpstr>green</vt:lpstr>
      <vt:lpstr>blue</vt:lpstr>
      <vt:lpstr>violet</vt:lpstr>
      <vt:lpstr>1_blue page</vt:lpstr>
      <vt:lpstr>2_blue page</vt:lpstr>
      <vt:lpstr>3_blue page</vt:lpstr>
      <vt:lpstr>4_blue page</vt:lpstr>
      <vt:lpstr>5_blue page</vt:lpstr>
      <vt:lpstr>blue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Yasmeen (Wipro Technologies)</dc:creator>
  <cp:lastModifiedBy>Vitalii Bashun</cp:lastModifiedBy>
  <cp:revision>60</cp:revision>
  <dcterms:created xsi:type="dcterms:W3CDTF">2010-02-23T11:30:32Z</dcterms:created>
  <dcterms:modified xsi:type="dcterms:W3CDTF">2013-09-25T08:24:01Z</dcterms:modified>
</cp:coreProperties>
</file>