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60" r:id="rId2"/>
    <p:sldId id="633" r:id="rId3"/>
    <p:sldId id="634" r:id="rId4"/>
    <p:sldId id="625" r:id="rId5"/>
    <p:sldId id="626" r:id="rId6"/>
    <p:sldId id="627" r:id="rId7"/>
    <p:sldId id="631" r:id="rId8"/>
    <p:sldId id="630" r:id="rId9"/>
    <p:sldId id="572" r:id="rId10"/>
    <p:sldId id="574" r:id="rId11"/>
    <p:sldId id="578" r:id="rId12"/>
    <p:sldId id="581" r:id="rId13"/>
    <p:sldId id="583" r:id="rId14"/>
    <p:sldId id="584" r:id="rId15"/>
    <p:sldId id="632" r:id="rId16"/>
    <p:sldId id="622" r:id="rId17"/>
    <p:sldId id="623" r:id="rId18"/>
    <p:sldId id="607" r:id="rId19"/>
  </p:sldIdLst>
  <p:sldSz cx="9906000" cy="6858000" type="A4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5F5F5F"/>
    <a:srgbClr val="FF0000"/>
    <a:srgbClr val="0B3755"/>
    <a:srgbClr val="0E466C"/>
    <a:srgbClr val="0F4B73"/>
    <a:srgbClr val="F0F0F0"/>
    <a:srgbClr val="B5B5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88379" autoAdjust="0"/>
  </p:normalViewPr>
  <p:slideViewPr>
    <p:cSldViewPr>
      <p:cViewPr>
        <p:scale>
          <a:sx n="100" d="100"/>
          <a:sy n="100" d="100"/>
        </p:scale>
        <p:origin x="-1648" y="-152"/>
      </p:cViewPr>
      <p:guideLst>
        <p:guide orient="horz" pos="3466"/>
        <p:guide orient="horz" pos="981"/>
        <p:guide orient="horz" pos="1570"/>
        <p:guide orient="horz" pos="1326"/>
        <p:guide pos="262"/>
        <p:guide pos="5932"/>
        <p:guide pos="3029"/>
        <p:guide pos="53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33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831263"/>
            <a:ext cx="29733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0FF352F-2115-4926-BC36-A6EF665F1D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025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698500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831263"/>
            <a:ext cx="29733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1C60A9-E821-4663-836D-BDABDA4CEF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0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BF865E-33B0-4ACD-8066-A72BFC7F894F}" type="slidenum">
              <a:rPr lang="en-GB" smtClean="0">
                <a:cs typeface="Arial" charset="0"/>
              </a:rPr>
              <a:pPr/>
              <a:t>1</a:t>
            </a:fld>
            <a:endParaRPr lang="en-GB" smtClean="0">
              <a:cs typeface="Arial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710FB6-8B0A-424F-B7B0-946732DB636B}" type="slidenum">
              <a:rPr lang="en-GB" smtClean="0">
                <a:cs typeface="Arial" charset="0"/>
              </a:rPr>
              <a:pPr/>
              <a:t>17</a:t>
            </a:fld>
            <a:endParaRPr lang="en-GB" smtClean="0">
              <a:cs typeface="Arial" charset="0"/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698500"/>
            <a:ext cx="5035550" cy="348615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488355-0C00-48D9-A709-958CD276CD39}" type="slidenum">
              <a:rPr lang="en-GB" smtClean="0">
                <a:cs typeface="Arial" charset="0"/>
              </a:rPr>
              <a:pPr/>
              <a:t>18</a:t>
            </a:fld>
            <a:endParaRPr lang="en-GB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detail about Tuples, lists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1C60A9-E821-4663-836D-BDABDA4CEF70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17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6C98F7-A503-4DD7-8C34-0B9A93825B13}" type="slidenum">
              <a:rPr lang="en-GB" smtClean="0">
                <a:cs typeface="Arial" charset="0"/>
              </a:rPr>
              <a:pPr/>
              <a:t>9</a:t>
            </a:fld>
            <a:endParaRPr lang="en-GB" smtClean="0">
              <a:cs typeface="Arial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03263"/>
            <a:ext cx="5016500" cy="347345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4838"/>
            <a:ext cx="5024437" cy="4184650"/>
          </a:xfrm>
          <a:noFill/>
          <a:ln/>
        </p:spPr>
        <p:txBody>
          <a:bodyPr/>
          <a:lstStyle/>
          <a:p>
            <a:endParaRPr lang="sv-SE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29C44A-2FF8-4B1F-BC94-F9F71751E756}" type="slidenum">
              <a:rPr lang="en-GB" smtClean="0">
                <a:cs typeface="Arial" charset="0"/>
              </a:rPr>
              <a:pPr/>
              <a:t>10</a:t>
            </a:fld>
            <a:endParaRPr lang="en-GB" smtClean="0">
              <a:cs typeface="Arial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03263"/>
            <a:ext cx="5016500" cy="34734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4838"/>
            <a:ext cx="5024437" cy="4184650"/>
          </a:xfrm>
          <a:noFill/>
          <a:ln/>
        </p:spPr>
        <p:txBody>
          <a:bodyPr/>
          <a:lstStyle/>
          <a:p>
            <a:r>
              <a:rPr lang="sv-SE" dirty="0" smtClean="0">
                <a:ea typeface="ＭＳ Ｐゴシック" pitchFamily="34" charset="-128"/>
              </a:rPr>
              <a:t>No shared memory.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1FB8C-1562-4B21-8008-0481A1FF3BDB}" type="slidenum">
              <a:rPr lang="en-GB" smtClean="0">
                <a:cs typeface="Arial" charset="0"/>
              </a:rPr>
              <a:pPr/>
              <a:t>11</a:t>
            </a:fld>
            <a:endParaRPr lang="en-GB" smtClean="0">
              <a:cs typeface="Arial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03263"/>
            <a:ext cx="5016500" cy="347345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4838"/>
            <a:ext cx="5024437" cy="4184650"/>
          </a:xfrm>
          <a:noFill/>
          <a:ln/>
        </p:spPr>
        <p:txBody>
          <a:bodyPr/>
          <a:lstStyle/>
          <a:p>
            <a:endParaRPr lang="sv-SE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57CD3F-79E6-4FC6-8C57-F93507310617}" type="slidenum">
              <a:rPr lang="en-GB" smtClean="0">
                <a:cs typeface="Arial" charset="0"/>
              </a:rPr>
              <a:pPr/>
              <a:t>12</a:t>
            </a:fld>
            <a:endParaRPr lang="en-GB" smtClean="0">
              <a:cs typeface="Arial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03263"/>
            <a:ext cx="5016500" cy="347345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4838"/>
            <a:ext cx="5024437" cy="4184650"/>
          </a:xfrm>
          <a:noFill/>
          <a:ln/>
        </p:spPr>
        <p:txBody>
          <a:bodyPr/>
          <a:lstStyle/>
          <a:p>
            <a:endParaRPr lang="sv-SE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1D1D5D-EE3F-4B2E-B5BA-F2B550EFA2DF}" type="slidenum">
              <a:rPr lang="en-GB" smtClean="0">
                <a:cs typeface="Arial" charset="0"/>
              </a:rPr>
              <a:pPr/>
              <a:t>13</a:t>
            </a:fld>
            <a:endParaRPr lang="en-GB" smtClean="0">
              <a:cs typeface="Arial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03263"/>
            <a:ext cx="5016500" cy="347345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4838"/>
            <a:ext cx="5024437" cy="4184650"/>
          </a:xfrm>
          <a:noFill/>
          <a:ln/>
        </p:spPr>
        <p:txBody>
          <a:bodyPr/>
          <a:lstStyle/>
          <a:p>
            <a:endParaRPr lang="sv-SE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022044-9BFD-4580-96BC-9991FBF836F7}" type="slidenum">
              <a:rPr lang="en-GB" smtClean="0">
                <a:cs typeface="Arial" charset="0"/>
              </a:rPr>
              <a:pPr/>
              <a:t>14</a:t>
            </a:fld>
            <a:endParaRPr lang="en-GB" smtClean="0">
              <a:cs typeface="Arial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04850"/>
            <a:ext cx="5013325" cy="3471863"/>
          </a:xfrm>
          <a:ln w="12700" cap="flat">
            <a:solidFill>
              <a:schemeClr val="tx1"/>
            </a:solidFill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4838"/>
            <a:ext cx="5024437" cy="4184650"/>
          </a:xfrm>
          <a:noFill/>
          <a:ln/>
        </p:spPr>
        <p:txBody>
          <a:bodyPr lIns="92075" tIns="46038" rIns="92075" bIns="46038"/>
          <a:lstStyle/>
          <a:p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442357-C74B-4DEF-A0B0-C3FDBFCFBC0A}" type="slidenum">
              <a:rPr lang="en-GB" smtClean="0">
                <a:cs typeface="Arial" charset="0"/>
              </a:rPr>
              <a:pPr/>
              <a:t>16</a:t>
            </a:fld>
            <a:endParaRPr lang="en-GB" smtClean="0">
              <a:cs typeface="Arial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698500"/>
            <a:ext cx="5035550" cy="348615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0" y="3141663"/>
            <a:ext cx="9906000" cy="3716337"/>
          </a:xfrm>
          <a:prstGeom prst="rect">
            <a:avLst/>
          </a:prstGeom>
          <a:gradFill rotWithShape="1">
            <a:gsLst>
              <a:gs pos="0">
                <a:srgbClr val="C9C9C9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rebuchet MS" charset="0"/>
              <a:cs typeface="+mn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15925" y="1773238"/>
            <a:ext cx="9058275" cy="1182687"/>
          </a:xfrm>
        </p:spPr>
        <p:txBody>
          <a:bodyPr rIns="91440" anchor="b"/>
          <a:lstStyle>
            <a:lvl1pPr>
              <a:defRPr sz="4100"/>
            </a:lvl1pPr>
          </a:lstStyle>
          <a:p>
            <a:r>
              <a:rPr lang="en-US"/>
              <a:t>Presentation Title Line Big Big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15925" y="3429000"/>
            <a:ext cx="9074150" cy="1008063"/>
          </a:xfrm>
        </p:spPr>
        <p:txBody>
          <a:bodyPr anchor="ctr"/>
          <a:lstStyle>
            <a:lvl1pPr>
              <a:defRPr b="1">
                <a:solidFill>
                  <a:srgbClr val="333333"/>
                </a:solidFill>
              </a:defRPr>
            </a:lvl1pPr>
          </a:lstStyle>
          <a:p>
            <a:r>
              <a:rPr lang="sv-SE"/>
              <a:t>Presentation Subtitle Line 1</a:t>
            </a:r>
          </a:p>
          <a:p>
            <a:r>
              <a:rPr lang="sv-SE"/>
              <a:t>Subtitle Line 2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1538" y="190500"/>
            <a:ext cx="2268537" cy="583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5925" y="190500"/>
            <a:ext cx="6653213" cy="583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90500"/>
            <a:ext cx="9074150" cy="93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5925" y="1557338"/>
            <a:ext cx="4460875" cy="4464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557338"/>
            <a:ext cx="4460875" cy="4464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90500"/>
            <a:ext cx="9074150" cy="93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5925" y="1557338"/>
            <a:ext cx="4460875" cy="4464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557338"/>
            <a:ext cx="4460875" cy="2155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200" y="3865563"/>
            <a:ext cx="4460875" cy="2155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15925" y="190500"/>
            <a:ext cx="9074150" cy="93503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5925" y="1557338"/>
            <a:ext cx="4460875" cy="215582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557338"/>
            <a:ext cx="4460875" cy="215582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5925" y="3865563"/>
            <a:ext cx="4460875" cy="215582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3865563"/>
            <a:ext cx="4460875" cy="215582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5925" y="1557338"/>
            <a:ext cx="446087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557338"/>
            <a:ext cx="446087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398000" cy="1125538"/>
          </a:xfrm>
          <a:prstGeom prst="rect">
            <a:avLst/>
          </a:prstGeom>
          <a:gradFill rotWithShape="1">
            <a:gsLst>
              <a:gs pos="0">
                <a:srgbClr val="C9C9C9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rebuchet MS" charset="0"/>
              <a:cs typeface="+mn-cs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190500"/>
            <a:ext cx="907415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5925" y="1557338"/>
            <a:ext cx="907415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Click to edit Master text styles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415925" y="6353175"/>
            <a:ext cx="170976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pPr>
              <a:defRPr/>
            </a:pPr>
            <a:r>
              <a:rPr lang="en-GB" sz="1000" dirty="0">
                <a:solidFill>
                  <a:schemeClr val="bg2"/>
                </a:solidFill>
                <a:latin typeface="Trebuchet MS" charset="0"/>
                <a:cs typeface="+mn-cs"/>
              </a:rPr>
              <a:t>© </a:t>
            </a:r>
            <a:r>
              <a:rPr lang="en-GB" sz="1000" dirty="0" smtClean="0">
                <a:solidFill>
                  <a:schemeClr val="bg2"/>
                </a:solidFill>
                <a:latin typeface="Trebuchet MS" charset="0"/>
                <a:cs typeface="+mn-cs"/>
              </a:rPr>
              <a:t>2013 </a:t>
            </a:r>
            <a:r>
              <a:rPr lang="en-GB" sz="1000" dirty="0">
                <a:solidFill>
                  <a:schemeClr val="bg2"/>
                </a:solidFill>
                <a:latin typeface="Trebuchet MS" charset="0"/>
                <a:cs typeface="+mn-cs"/>
              </a:rPr>
              <a:t>– Erlang Solutions Ltd.</a:t>
            </a:r>
            <a:endParaRPr lang="en-US" sz="1000" dirty="0">
              <a:solidFill>
                <a:schemeClr val="bg2"/>
              </a:solidFill>
              <a:latin typeface="Trebuchet MS" charset="0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09384" y="6093296"/>
            <a:ext cx="1152128" cy="5756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  <p:sldLayoutId id="2147483652" r:id="rId12"/>
    <p:sldLayoutId id="2147483651" r:id="rId13"/>
    <p:sldLayoutId id="2147483650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B00000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B00000"/>
          </a:solidFill>
          <a:latin typeface="Trebuchet MS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B00000"/>
          </a:solidFill>
          <a:latin typeface="Trebuchet MS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B00000"/>
          </a:solidFill>
          <a:latin typeface="Trebuchet MS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B00000"/>
          </a:solidFill>
          <a:latin typeface="Trebuchet MS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B00000"/>
          </a:solidFill>
          <a:latin typeface="Trebuchet M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B00000"/>
          </a:solidFill>
          <a:latin typeface="Trebuchet M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B00000"/>
          </a:solidFill>
          <a:latin typeface="Trebuchet M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B00000"/>
          </a:solidFill>
          <a:latin typeface="Trebuchet MS" charset="0"/>
        </a:defRPr>
      </a:lvl9pPr>
    </p:titleStyle>
    <p:bodyStyle>
      <a:lvl1pPr marL="342900" indent="-342900" algn="l" rtl="0" eaLnBrk="0" fontAlgn="base" hangingPunct="0">
        <a:spcBef>
          <a:spcPct val="60000"/>
        </a:spcBef>
        <a:spcAft>
          <a:spcPct val="0"/>
        </a:spcAft>
        <a:buClr>
          <a:srgbClr val="900000"/>
        </a:buClr>
        <a:buFont typeface="Wingdings" pitchFamily="2" charset="2"/>
        <a:defRPr sz="2400">
          <a:solidFill>
            <a:srgbClr val="B00000"/>
          </a:solidFill>
          <a:latin typeface="+mn-lt"/>
          <a:ea typeface="ＭＳ Ｐゴシック" charset="-128"/>
          <a:cs typeface="ＭＳ Ｐゴシック" charset="-128"/>
        </a:defRPr>
      </a:lvl1pPr>
      <a:lvl2pPr marL="285750" indent="-284163" algn="l" rtl="0" eaLnBrk="0" fontAlgn="base" hangingPunct="0">
        <a:spcBef>
          <a:spcPct val="10000"/>
        </a:spcBef>
        <a:spcAft>
          <a:spcPct val="0"/>
        </a:spcAft>
        <a:buClr>
          <a:srgbClr val="B00000"/>
        </a:buClr>
        <a:buFont typeface="Wingdings" pitchFamily="2" charset="2"/>
        <a:buChar char="§"/>
        <a:defRPr sz="2000">
          <a:solidFill>
            <a:srgbClr val="6F6F6F"/>
          </a:solidFill>
          <a:latin typeface="+mn-lt"/>
          <a:ea typeface="ＭＳ Ｐゴシック" charset="-128"/>
        </a:defRPr>
      </a:lvl2pPr>
      <a:lvl3pPr marL="614363" indent="-327025" algn="l" rtl="0" eaLnBrk="0" fontAlgn="base" hangingPunct="0">
        <a:spcBef>
          <a:spcPct val="10000"/>
        </a:spcBef>
        <a:spcAft>
          <a:spcPct val="0"/>
        </a:spcAft>
        <a:buFont typeface="Arial" charset="0"/>
        <a:buChar char="–"/>
        <a:defRPr sz="1600" b="1">
          <a:solidFill>
            <a:srgbClr val="6F6F6F"/>
          </a:solidFill>
          <a:latin typeface="+mn-lt"/>
          <a:ea typeface="ＭＳ Ｐゴシック" charset="-128"/>
        </a:defRPr>
      </a:lvl3pPr>
      <a:lvl4pPr marL="900113" indent="-284163" algn="l" rtl="0" eaLnBrk="0" fontAlgn="base" hangingPunct="0">
        <a:spcBef>
          <a:spcPct val="10000"/>
        </a:spcBef>
        <a:spcAft>
          <a:spcPct val="0"/>
        </a:spcAft>
        <a:buChar char="•"/>
        <a:defRPr sz="1600">
          <a:solidFill>
            <a:srgbClr val="6F6F6F"/>
          </a:solidFill>
          <a:latin typeface="+mn-lt"/>
          <a:ea typeface="ＭＳ Ｐゴシック" charset="-128"/>
        </a:defRPr>
      </a:lvl4pPr>
      <a:lvl5pPr marL="1171575" indent="-269875" algn="l" rtl="0" eaLnBrk="0" fontAlgn="base" hangingPunct="0">
        <a:spcBef>
          <a:spcPct val="10000"/>
        </a:spcBef>
        <a:spcAft>
          <a:spcPct val="0"/>
        </a:spcAft>
        <a:buChar char="»"/>
        <a:defRPr sz="1600">
          <a:solidFill>
            <a:srgbClr val="6F6F6F"/>
          </a:solidFill>
          <a:latin typeface="+mn-lt"/>
          <a:ea typeface="ＭＳ Ｐゴシック" charset="-128"/>
        </a:defRPr>
      </a:lvl5pPr>
      <a:lvl6pPr marL="1628775" indent="-269875" algn="l" rtl="0" fontAlgn="base">
        <a:spcBef>
          <a:spcPct val="10000"/>
        </a:spcBef>
        <a:spcAft>
          <a:spcPct val="0"/>
        </a:spcAft>
        <a:buChar char="»"/>
        <a:defRPr sz="1600">
          <a:solidFill>
            <a:srgbClr val="6F6F6F"/>
          </a:solidFill>
          <a:latin typeface="+mn-lt"/>
          <a:ea typeface="ＭＳ Ｐゴシック" charset="-128"/>
        </a:defRPr>
      </a:lvl6pPr>
      <a:lvl7pPr marL="2085975" indent="-269875" algn="l" rtl="0" fontAlgn="base">
        <a:spcBef>
          <a:spcPct val="10000"/>
        </a:spcBef>
        <a:spcAft>
          <a:spcPct val="0"/>
        </a:spcAft>
        <a:buChar char="»"/>
        <a:defRPr sz="1600">
          <a:solidFill>
            <a:srgbClr val="6F6F6F"/>
          </a:solidFill>
          <a:latin typeface="+mn-lt"/>
          <a:ea typeface="ＭＳ Ｐゴシック" charset="-128"/>
        </a:defRPr>
      </a:lvl7pPr>
      <a:lvl8pPr marL="2543175" indent="-269875" algn="l" rtl="0" fontAlgn="base">
        <a:spcBef>
          <a:spcPct val="10000"/>
        </a:spcBef>
        <a:spcAft>
          <a:spcPct val="0"/>
        </a:spcAft>
        <a:buChar char="»"/>
        <a:defRPr sz="1600">
          <a:solidFill>
            <a:srgbClr val="6F6F6F"/>
          </a:solidFill>
          <a:latin typeface="+mn-lt"/>
          <a:ea typeface="ＭＳ Ｐゴシック" charset="-128"/>
        </a:defRPr>
      </a:lvl8pPr>
      <a:lvl9pPr marL="3000375" indent="-269875" algn="l" rtl="0" fontAlgn="base">
        <a:spcBef>
          <a:spcPct val="10000"/>
        </a:spcBef>
        <a:spcAft>
          <a:spcPct val="0"/>
        </a:spcAft>
        <a:buChar char="»"/>
        <a:defRPr sz="1600">
          <a:solidFill>
            <a:srgbClr val="6F6F6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3.jpe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15925" y="1981200"/>
            <a:ext cx="9058275" cy="1182688"/>
          </a:xfrm>
        </p:spPr>
        <p:txBody>
          <a:bodyPr/>
          <a:lstStyle/>
          <a:p>
            <a:pPr eaLnBrk="1" hangingPunct="1"/>
            <a:r>
              <a:rPr lang="en-GB" sz="4200" dirty="0" smtClean="0">
                <a:ea typeface="ＭＳ Ｐゴシック" pitchFamily="34" charset="-128"/>
              </a:rPr>
              <a:t>An Introduction to </a:t>
            </a:r>
            <a:r>
              <a:rPr lang="en-GB" sz="4200" dirty="0" err="1" smtClean="0">
                <a:ea typeface="ＭＳ Ｐゴシック" pitchFamily="34" charset="-128"/>
              </a:rPr>
              <a:t>Erlang</a:t>
            </a:r>
            <a:endParaRPr lang="en-US" sz="4200" dirty="0" smtClean="0">
              <a:ea typeface="ＭＳ Ｐゴシック" pitchFamily="34" charset="-128"/>
            </a:endParaRPr>
          </a:p>
        </p:txBody>
      </p:sp>
      <p:sp>
        <p:nvSpPr>
          <p:cNvPr id="18435" name="Text Box 12"/>
          <p:cNvSpPr txBox="1">
            <a:spLocks noChangeArrowheads="1"/>
          </p:cNvSpPr>
          <p:nvPr/>
        </p:nvSpPr>
        <p:spPr bwMode="auto">
          <a:xfrm>
            <a:off x="6724650" y="1500188"/>
            <a:ext cx="30448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6E7176"/>
                </a:solidFill>
              </a:rPr>
              <a:t>Erlang Solutions Ltd</a:t>
            </a:r>
            <a:endParaRPr lang="en-GB" sz="2400" b="1">
              <a:solidFill>
                <a:srgbClr val="6E717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224" y="225495"/>
            <a:ext cx="2520280" cy="12592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Line 2"/>
          <p:cNvSpPr>
            <a:spLocks noChangeShapeType="1"/>
          </p:cNvSpPr>
          <p:nvPr/>
        </p:nvSpPr>
        <p:spPr bwMode="auto">
          <a:xfrm flipV="1">
            <a:off x="2667000" y="3162300"/>
            <a:ext cx="4076700" cy="190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2590800" y="2762250"/>
            <a:ext cx="4152900" cy="7048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57263"/>
            <a:r>
              <a:rPr lang="en-US" dirty="0" smtClean="0">
                <a:ea typeface="ＭＳ Ｐゴシック" pitchFamily="34" charset="-128"/>
              </a:rPr>
              <a:t>Concurrency</a:t>
            </a:r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577850" y="1281113"/>
            <a:ext cx="6096000" cy="830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Processes communicate by asynchronous </a:t>
            </a:r>
          </a:p>
          <a:p>
            <a:pPr eaLnBrk="0" hangingPunct="0"/>
            <a:r>
              <a:rPr lang="en-US" sz="2400" b="1"/>
              <a:t>message passing</a:t>
            </a:r>
          </a:p>
        </p:txBody>
      </p:sp>
      <p:sp>
        <p:nvSpPr>
          <p:cNvPr id="118791" name="Oval 7"/>
          <p:cNvSpPr>
            <a:spLocks noChangeArrowheads="1"/>
          </p:cNvSpPr>
          <p:nvPr/>
        </p:nvSpPr>
        <p:spPr bwMode="auto">
          <a:xfrm>
            <a:off x="1482725" y="2724150"/>
            <a:ext cx="971550" cy="952500"/>
          </a:xfrm>
          <a:prstGeom prst="ellipse">
            <a:avLst/>
          </a:prstGeom>
          <a:solidFill>
            <a:srgbClr val="FFCC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Trebuchet MS" charset="0"/>
                <a:cs typeface="+mn-cs"/>
              </a:rPr>
              <a:t>A</a:t>
            </a:r>
            <a:endParaRPr lang="en-US" dirty="0">
              <a:latin typeface="Trebuchet MS" charset="0"/>
              <a:cs typeface="+mn-cs"/>
            </a:endParaRPr>
          </a:p>
        </p:txBody>
      </p:sp>
      <p:sp>
        <p:nvSpPr>
          <p:cNvPr id="118792" name="Oval 8"/>
          <p:cNvSpPr>
            <a:spLocks noChangeArrowheads="1"/>
          </p:cNvSpPr>
          <p:nvPr/>
        </p:nvSpPr>
        <p:spPr bwMode="auto">
          <a:xfrm>
            <a:off x="6781800" y="2724150"/>
            <a:ext cx="971550" cy="952500"/>
          </a:xfrm>
          <a:prstGeom prst="ellipse">
            <a:avLst/>
          </a:prstGeom>
          <a:solidFill>
            <a:srgbClr val="FFCC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Trebuchet MS" charset="0"/>
                <a:cs typeface="+mn-cs"/>
              </a:rPr>
              <a:t>B</a:t>
            </a:r>
            <a:endParaRPr lang="en-US" dirty="0">
              <a:latin typeface="Trebuchet MS" charset="0"/>
              <a:cs typeface="+mn-cs"/>
            </a:endParaRPr>
          </a:p>
        </p:txBody>
      </p:sp>
      <p:sp>
        <p:nvSpPr>
          <p:cNvPr id="118794" name="Text Box 10"/>
          <p:cNvSpPr txBox="1">
            <a:spLocks noChangeArrowheads="1"/>
          </p:cNvSpPr>
          <p:nvPr/>
        </p:nvSpPr>
        <p:spPr bwMode="auto">
          <a:xfrm>
            <a:off x="5616575" y="4057650"/>
            <a:ext cx="3736975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latin typeface="Courier New" pitchFamily="49" charset="0"/>
              </a:rPr>
              <a:t>r</a:t>
            </a:r>
            <a:r>
              <a:rPr lang="en-US" dirty="0" smtClean="0">
                <a:latin typeface="Courier New" pitchFamily="49" charset="0"/>
              </a:rPr>
              <a:t>eceive</a:t>
            </a:r>
            <a:endParaRPr lang="en-US" dirty="0">
              <a:latin typeface="Courier New" pitchFamily="49" charset="0"/>
            </a:endParaRPr>
          </a:p>
          <a:p>
            <a:pPr eaLnBrk="0" hangingPunct="0"/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data,X,Y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} -&gt; ...</a:t>
            </a:r>
          </a:p>
          <a:p>
            <a:pPr eaLnBrk="0" hangingPunct="0"/>
            <a:r>
              <a:rPr lang="en-US" dirty="0" smtClean="0">
                <a:latin typeface="Courier New" pitchFamily="49" charset="0"/>
              </a:rPr>
              <a:t>end</a:t>
            </a:r>
            <a:endParaRPr lang="en-US" dirty="0">
              <a:latin typeface="Courier New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92760" y="3212976"/>
            <a:ext cx="37313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560094" y="3347700"/>
            <a:ext cx="240101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latin typeface="Courier New" pitchFamily="49" charset="0"/>
              </a:rPr>
              <a:t>B ! {</a:t>
            </a:r>
            <a:r>
              <a:rPr lang="en-US" dirty="0">
                <a:latin typeface="Courier New" pitchFamily="49" charset="0"/>
              </a:rPr>
              <a:t>data,12,13}</a:t>
            </a:r>
            <a:endParaRPr lang="en-US" dirty="0">
              <a:solidFill>
                <a:srgbClr val="003366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Line 3"/>
          <p:cNvSpPr>
            <a:spLocks noChangeShapeType="1"/>
          </p:cNvSpPr>
          <p:nvPr/>
        </p:nvSpPr>
        <p:spPr bwMode="auto">
          <a:xfrm flipV="1">
            <a:off x="4344988" y="1844824"/>
            <a:ext cx="3200300" cy="76693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980" name="Line 4"/>
          <p:cNvSpPr>
            <a:spLocks noChangeShapeType="1"/>
          </p:cNvSpPr>
          <p:nvPr/>
        </p:nvSpPr>
        <p:spPr bwMode="auto">
          <a:xfrm>
            <a:off x="1784648" y="2492896"/>
            <a:ext cx="2634952" cy="11886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57263"/>
            <a:r>
              <a:rPr lang="en-US" dirty="0" smtClean="0">
                <a:ea typeface="ＭＳ Ｐゴシック" pitchFamily="34" charset="-128"/>
              </a:rPr>
              <a:t>Robustness</a:t>
            </a:r>
          </a:p>
        </p:txBody>
      </p:sp>
      <p:sp>
        <p:nvSpPr>
          <p:cNvPr id="126983" name="Oval 7"/>
          <p:cNvSpPr>
            <a:spLocks noChangeArrowheads="1"/>
          </p:cNvSpPr>
          <p:nvPr/>
        </p:nvSpPr>
        <p:spPr bwMode="auto">
          <a:xfrm>
            <a:off x="1295400" y="1988840"/>
            <a:ext cx="971550" cy="952500"/>
          </a:xfrm>
          <a:prstGeom prst="ellipse">
            <a:avLst/>
          </a:prstGeom>
          <a:solidFill>
            <a:srgbClr val="FFCC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Trebuchet MS" charset="0"/>
                <a:cs typeface="+mn-cs"/>
              </a:rPr>
              <a:t>A</a:t>
            </a:r>
            <a:endParaRPr lang="en-US" dirty="0">
              <a:latin typeface="Trebuchet MS" charset="0"/>
              <a:cs typeface="+mn-cs"/>
            </a:endParaRPr>
          </a:p>
        </p:txBody>
      </p:sp>
      <p:sp>
        <p:nvSpPr>
          <p:cNvPr id="126984" name="Oval 8"/>
          <p:cNvSpPr>
            <a:spLocks noChangeArrowheads="1"/>
          </p:cNvSpPr>
          <p:nvPr/>
        </p:nvSpPr>
        <p:spPr bwMode="auto">
          <a:xfrm>
            <a:off x="3962400" y="2154560"/>
            <a:ext cx="971550" cy="952500"/>
          </a:xfrm>
          <a:prstGeom prst="ellipse">
            <a:avLst/>
          </a:prstGeom>
          <a:solidFill>
            <a:srgbClr val="FFCC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Trebuchet MS" charset="0"/>
                <a:cs typeface="+mn-cs"/>
              </a:rPr>
              <a:t>B</a:t>
            </a:r>
            <a:endParaRPr lang="en-US" dirty="0">
              <a:latin typeface="Trebuchet MS" charset="0"/>
              <a:cs typeface="+mn-cs"/>
            </a:endParaRPr>
          </a:p>
        </p:txBody>
      </p:sp>
      <p:sp>
        <p:nvSpPr>
          <p:cNvPr id="126985" name="Oval 9"/>
          <p:cNvSpPr>
            <a:spLocks noChangeArrowheads="1"/>
          </p:cNvSpPr>
          <p:nvPr/>
        </p:nvSpPr>
        <p:spPr bwMode="auto">
          <a:xfrm>
            <a:off x="6573738" y="2708920"/>
            <a:ext cx="971550" cy="952500"/>
          </a:xfrm>
          <a:prstGeom prst="ellipse">
            <a:avLst/>
          </a:prstGeom>
          <a:solidFill>
            <a:srgbClr val="FFCC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Trebuchet MS" charset="0"/>
                <a:cs typeface="+mn-cs"/>
              </a:rPr>
              <a:t>D</a:t>
            </a:r>
            <a:endParaRPr lang="en-US" dirty="0">
              <a:latin typeface="Trebuchet MS" charset="0"/>
              <a:cs typeface="+mn-cs"/>
            </a:endParaRPr>
          </a:p>
        </p:txBody>
      </p:sp>
      <p:sp>
        <p:nvSpPr>
          <p:cNvPr id="126986" name="Oval 10"/>
          <p:cNvSpPr>
            <a:spLocks noChangeArrowheads="1"/>
          </p:cNvSpPr>
          <p:nvPr/>
        </p:nvSpPr>
        <p:spPr bwMode="auto">
          <a:xfrm>
            <a:off x="7113240" y="1340768"/>
            <a:ext cx="971550" cy="952500"/>
          </a:xfrm>
          <a:prstGeom prst="ellipse">
            <a:avLst/>
          </a:prstGeom>
          <a:solidFill>
            <a:srgbClr val="FFCC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Trebuchet MS" charset="0"/>
                <a:cs typeface="+mn-cs"/>
              </a:rPr>
              <a:t>C</a:t>
            </a:r>
            <a:endParaRPr lang="en-US" dirty="0">
              <a:latin typeface="Trebuchet MS" charset="0"/>
              <a:cs typeface="+mn-cs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560512" y="3867594"/>
            <a:ext cx="7056784" cy="2945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900000"/>
              </a:buClr>
              <a:buFont typeface="Wingdings" pitchFamily="2" charset="2"/>
              <a:defRPr sz="2400">
                <a:solidFill>
                  <a:srgbClr val="B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85750" indent="-2841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B00000"/>
              </a:buClr>
              <a:buFont typeface="Wingdings" pitchFamily="2" charset="2"/>
              <a:buChar char="§"/>
              <a:defRPr sz="2000">
                <a:solidFill>
                  <a:srgbClr val="6F6F6F"/>
                </a:solidFill>
                <a:latin typeface="+mn-lt"/>
                <a:ea typeface="ＭＳ Ｐゴシック" charset="-128"/>
              </a:defRPr>
            </a:lvl2pPr>
            <a:lvl3pPr marL="614363" indent="-327025" algn="l" rtl="0" eaLnBrk="0" fontAlgn="base" hangingPunct="0">
              <a:spcBef>
                <a:spcPct val="10000"/>
              </a:spcBef>
              <a:spcAft>
                <a:spcPct val="0"/>
              </a:spcAft>
              <a:buFont typeface="Arial" charset="0"/>
              <a:buChar char="–"/>
              <a:defRPr sz="1600" b="1">
                <a:solidFill>
                  <a:srgbClr val="6F6F6F"/>
                </a:solidFill>
                <a:latin typeface="+mn-lt"/>
                <a:ea typeface="ＭＳ Ｐゴシック" charset="-128"/>
              </a:defRPr>
            </a:lvl3pPr>
            <a:lvl4pPr marL="900113" indent="-284163" algn="l" rtl="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4pPr>
            <a:lvl5pPr marL="1171575" indent="-269875" algn="l" rtl="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5pPr>
            <a:lvl6pPr marL="16287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6pPr>
            <a:lvl7pPr marL="20859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7pPr>
            <a:lvl8pPr marL="25431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8pPr>
            <a:lvl9pPr marL="30003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9pPr>
          </a:lstStyle>
          <a:p>
            <a:pPr lvl="1" defTabSz="957263">
              <a:spcBef>
                <a:spcPts val="400"/>
              </a:spcBef>
              <a:spcAft>
                <a:spcPts val="200"/>
              </a:spcAft>
            </a:pPr>
            <a:r>
              <a:rPr lang="en-US" b="1" dirty="0" smtClean="0">
                <a:ea typeface="ＭＳ Ｐゴシック" pitchFamily="34" charset="-128"/>
              </a:rPr>
              <a:t>B </a:t>
            </a:r>
            <a:r>
              <a:rPr lang="en-US" b="1" dirty="0" err="1" smtClean="0">
                <a:ea typeface="ＭＳ Ｐゴシック" pitchFamily="34" charset="-128"/>
              </a:rPr>
              <a:t>spawn_link’ed</a:t>
            </a:r>
            <a:r>
              <a:rPr lang="en-US" b="1" dirty="0" smtClean="0">
                <a:ea typeface="ＭＳ Ｐゴシック" pitchFamily="34" charset="-128"/>
              </a:rPr>
              <a:t> C and D</a:t>
            </a:r>
          </a:p>
          <a:p>
            <a:pPr lvl="1" defTabSz="957263">
              <a:spcBef>
                <a:spcPts val="400"/>
              </a:spcBef>
              <a:spcAft>
                <a:spcPts val="200"/>
              </a:spcAft>
            </a:pPr>
            <a:r>
              <a:rPr lang="en-US" b="1" dirty="0" smtClean="0">
                <a:ea typeface="ＭＳ Ｐゴシック" pitchFamily="34" charset="-128"/>
              </a:rPr>
              <a:t>Error or Crash in D</a:t>
            </a:r>
          </a:p>
          <a:p>
            <a:pPr lvl="1" defTabSz="957263">
              <a:spcBef>
                <a:spcPts val="400"/>
              </a:spcBef>
              <a:spcAft>
                <a:spcPts val="200"/>
              </a:spcAft>
            </a:pPr>
            <a:r>
              <a:rPr lang="en-US" b="1" dirty="0" smtClean="0">
                <a:ea typeface="ＭＳ Ｐゴシック" pitchFamily="34" charset="-128"/>
              </a:rPr>
              <a:t>B receives a message</a:t>
            </a:r>
          </a:p>
          <a:p>
            <a:pPr lvl="1" defTabSz="957263">
              <a:spcBef>
                <a:spcPts val="400"/>
              </a:spcBef>
              <a:spcAft>
                <a:spcPts val="200"/>
              </a:spcAft>
            </a:pPr>
            <a:r>
              <a:rPr lang="en-US" b="1" dirty="0" smtClean="0">
                <a:ea typeface="ＭＳ Ｐゴシック" pitchFamily="34" charset="-128"/>
              </a:rPr>
              <a:t>Take corrective action</a:t>
            </a:r>
          </a:p>
          <a:p>
            <a:pPr lvl="1" defTabSz="957263">
              <a:spcBef>
                <a:spcPts val="400"/>
              </a:spcBef>
              <a:spcAft>
                <a:spcPts val="200"/>
              </a:spcAft>
            </a:pPr>
            <a:r>
              <a:rPr lang="en-US" b="1" dirty="0" smtClean="0">
                <a:ea typeface="ＭＳ Ｐゴシック" pitchFamily="34" charset="-128"/>
              </a:rPr>
              <a:t>Supervisor pattern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880992" y="2852936"/>
            <a:ext cx="165618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241032" y="2564904"/>
            <a:ext cx="1512168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57263">
              <a:spcBef>
                <a:spcPts val="600"/>
              </a:spcBef>
              <a:spcAft>
                <a:spcPts val="300"/>
              </a:spcAft>
            </a:pPr>
            <a:r>
              <a:rPr lang="en-US" b="1" dirty="0" smtClean="0">
                <a:solidFill>
                  <a:srgbClr val="FF0000"/>
                </a:solidFill>
                <a:latin typeface="Courier New"/>
                <a:ea typeface="ＭＳ Ｐゴシック" pitchFamily="34" charset="-128"/>
                <a:cs typeface="Courier New"/>
              </a:rPr>
              <a:t>crash</a:t>
            </a:r>
          </a:p>
          <a:p>
            <a:pPr marL="0" indent="0" defTabSz="957263">
              <a:spcBef>
                <a:spcPts val="600"/>
              </a:spcBef>
              <a:spcAft>
                <a:spcPts val="300"/>
              </a:spcAft>
            </a:pPr>
            <a:r>
              <a:rPr lang="en-US" b="1" dirty="0" smtClean="0">
                <a:solidFill>
                  <a:srgbClr val="FF0000"/>
                </a:solidFill>
                <a:latin typeface="Courier New"/>
                <a:ea typeface="ＭＳ Ｐゴシック" pitchFamily="34" charset="-128"/>
                <a:cs typeface="Courier New"/>
              </a:rPr>
              <a:t>message</a:t>
            </a:r>
            <a:endParaRPr lang="en-US" b="1" dirty="0">
              <a:solidFill>
                <a:srgbClr val="FF0000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Line 2"/>
          <p:cNvSpPr>
            <a:spLocks noChangeShapeType="1"/>
          </p:cNvSpPr>
          <p:nvPr/>
        </p:nvSpPr>
        <p:spPr bwMode="auto">
          <a:xfrm>
            <a:off x="7586663" y="3581400"/>
            <a:ext cx="1463675" cy="2057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Line 3"/>
          <p:cNvSpPr>
            <a:spLocks noChangeShapeType="1"/>
          </p:cNvSpPr>
          <p:nvPr/>
        </p:nvSpPr>
        <p:spPr bwMode="auto">
          <a:xfrm>
            <a:off x="7586663" y="3581400"/>
            <a:ext cx="0" cy="1828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Line 4"/>
          <p:cNvSpPr>
            <a:spLocks noChangeShapeType="1"/>
          </p:cNvSpPr>
          <p:nvPr/>
        </p:nvSpPr>
        <p:spPr bwMode="auto">
          <a:xfrm flipH="1">
            <a:off x="6291263" y="3581400"/>
            <a:ext cx="1295400" cy="1828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Line 5"/>
          <p:cNvSpPr>
            <a:spLocks noChangeShapeType="1"/>
          </p:cNvSpPr>
          <p:nvPr/>
        </p:nvSpPr>
        <p:spPr bwMode="auto">
          <a:xfrm>
            <a:off x="6291263" y="2133600"/>
            <a:ext cx="1295400" cy="1447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Line 6"/>
          <p:cNvSpPr>
            <a:spLocks noChangeShapeType="1"/>
          </p:cNvSpPr>
          <p:nvPr/>
        </p:nvSpPr>
        <p:spPr bwMode="auto">
          <a:xfrm flipH="1">
            <a:off x="5376863" y="2133600"/>
            <a:ext cx="914400" cy="1447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27" name="Oval 7"/>
          <p:cNvSpPr>
            <a:spLocks noChangeArrowheads="1"/>
          </p:cNvSpPr>
          <p:nvPr/>
        </p:nvSpPr>
        <p:spPr bwMode="auto">
          <a:xfrm>
            <a:off x="6958013" y="3009900"/>
            <a:ext cx="1314450" cy="12573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rebuchet MS" charset="0"/>
              <a:cs typeface="+mn-cs"/>
            </a:endParaRPr>
          </a:p>
        </p:txBody>
      </p:sp>
      <p:sp>
        <p:nvSpPr>
          <p:cNvPr id="5325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57263"/>
            <a:r>
              <a:rPr lang="en-US" dirty="0" smtClean="0">
                <a:ea typeface="ＭＳ Ｐゴシック" pitchFamily="34" charset="-128"/>
              </a:rPr>
              <a:t>Concurrency pattern</a:t>
            </a:r>
          </a:p>
        </p:txBody>
      </p:sp>
      <p:sp>
        <p:nvSpPr>
          <p:cNvPr id="133129" name="Oval 9"/>
          <p:cNvSpPr>
            <a:spLocks noChangeArrowheads="1"/>
          </p:cNvSpPr>
          <p:nvPr/>
        </p:nvSpPr>
        <p:spPr bwMode="auto">
          <a:xfrm>
            <a:off x="5680075" y="1485900"/>
            <a:ext cx="1316038" cy="12573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rebuchet MS" charset="0"/>
              <a:cs typeface="+mn-cs"/>
            </a:endParaRPr>
          </a:p>
        </p:txBody>
      </p:sp>
      <p:sp>
        <p:nvSpPr>
          <p:cNvPr id="53258" name="Oval 11"/>
          <p:cNvSpPr>
            <a:spLocks noChangeArrowheads="1"/>
          </p:cNvSpPr>
          <p:nvPr/>
        </p:nvSpPr>
        <p:spPr bwMode="auto">
          <a:xfrm>
            <a:off x="5853113" y="1638300"/>
            <a:ext cx="971550" cy="952500"/>
          </a:xfrm>
          <a:prstGeom prst="ellipse">
            <a:avLst/>
          </a:prstGeom>
          <a:solidFill>
            <a:srgbClr val="FFCC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Oval 12"/>
          <p:cNvSpPr>
            <a:spLocks noChangeArrowheads="1"/>
          </p:cNvSpPr>
          <p:nvPr/>
        </p:nvSpPr>
        <p:spPr bwMode="auto">
          <a:xfrm>
            <a:off x="7127875" y="3162300"/>
            <a:ext cx="973138" cy="952500"/>
          </a:xfrm>
          <a:prstGeom prst="ellipse">
            <a:avLst/>
          </a:prstGeom>
          <a:solidFill>
            <a:srgbClr val="FFCC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33" name="Oval 13"/>
          <p:cNvSpPr>
            <a:spLocks noChangeArrowheads="1"/>
          </p:cNvSpPr>
          <p:nvPr/>
        </p:nvSpPr>
        <p:spPr bwMode="auto">
          <a:xfrm>
            <a:off x="5834063" y="4933950"/>
            <a:ext cx="971550" cy="952500"/>
          </a:xfrm>
          <a:prstGeom prst="ellipse">
            <a:avLst/>
          </a:prstGeom>
          <a:solidFill>
            <a:srgbClr val="FFCC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rebuchet MS" charset="0"/>
              <a:cs typeface="+mn-cs"/>
            </a:endParaRPr>
          </a:p>
        </p:txBody>
      </p:sp>
      <p:sp>
        <p:nvSpPr>
          <p:cNvPr id="133134" name="Oval 14"/>
          <p:cNvSpPr>
            <a:spLocks noChangeArrowheads="1"/>
          </p:cNvSpPr>
          <p:nvPr/>
        </p:nvSpPr>
        <p:spPr bwMode="auto">
          <a:xfrm>
            <a:off x="7146925" y="4933950"/>
            <a:ext cx="971550" cy="952500"/>
          </a:xfrm>
          <a:prstGeom prst="ellipse">
            <a:avLst/>
          </a:prstGeom>
          <a:solidFill>
            <a:srgbClr val="FFCC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rebuchet MS" charset="0"/>
              <a:cs typeface="+mn-cs"/>
            </a:endParaRPr>
          </a:p>
        </p:txBody>
      </p:sp>
      <p:sp>
        <p:nvSpPr>
          <p:cNvPr id="133135" name="Oval 15"/>
          <p:cNvSpPr>
            <a:spLocks noChangeArrowheads="1"/>
          </p:cNvSpPr>
          <p:nvPr/>
        </p:nvSpPr>
        <p:spPr bwMode="auto">
          <a:xfrm>
            <a:off x="8423275" y="4933950"/>
            <a:ext cx="971550" cy="952500"/>
          </a:xfrm>
          <a:prstGeom prst="ellipse">
            <a:avLst/>
          </a:prstGeom>
          <a:solidFill>
            <a:srgbClr val="FFCC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rebuchet MS" charset="0"/>
              <a:cs typeface="+mn-cs"/>
            </a:endParaRPr>
          </a:p>
        </p:txBody>
      </p:sp>
      <p:sp>
        <p:nvSpPr>
          <p:cNvPr id="133136" name="Oval 16"/>
          <p:cNvSpPr>
            <a:spLocks noChangeArrowheads="1"/>
          </p:cNvSpPr>
          <p:nvPr/>
        </p:nvSpPr>
        <p:spPr bwMode="auto">
          <a:xfrm>
            <a:off x="4805363" y="3238500"/>
            <a:ext cx="971550" cy="952500"/>
          </a:xfrm>
          <a:prstGeom prst="ellipse">
            <a:avLst/>
          </a:prstGeom>
          <a:solidFill>
            <a:srgbClr val="FFCC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rebuchet MS" charset="0"/>
              <a:cs typeface="+mn-cs"/>
            </a:endParaRPr>
          </a:p>
        </p:txBody>
      </p:sp>
      <p:sp>
        <p:nvSpPr>
          <p:cNvPr id="133137" name="Text Box 17"/>
          <p:cNvSpPr txBox="1">
            <a:spLocks noChangeArrowheads="1"/>
          </p:cNvSpPr>
          <p:nvPr/>
        </p:nvSpPr>
        <p:spPr bwMode="auto">
          <a:xfrm>
            <a:off x="7883525" y="2117725"/>
            <a:ext cx="1709738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“Supervisors”</a:t>
            </a:r>
          </a:p>
        </p:txBody>
      </p:sp>
      <p:sp>
        <p:nvSpPr>
          <p:cNvPr id="133138" name="Text Box 18"/>
          <p:cNvSpPr txBox="1">
            <a:spLocks noChangeArrowheads="1"/>
          </p:cNvSpPr>
          <p:nvPr/>
        </p:nvSpPr>
        <p:spPr bwMode="auto">
          <a:xfrm>
            <a:off x="4368155" y="4632325"/>
            <a:ext cx="1304925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“Workers”</a:t>
            </a: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488504" y="2060848"/>
            <a:ext cx="7056784" cy="2945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900000"/>
              </a:buClr>
              <a:buFont typeface="Wingdings" pitchFamily="2" charset="2"/>
              <a:defRPr sz="2400">
                <a:solidFill>
                  <a:srgbClr val="B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85750" indent="-2841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B00000"/>
              </a:buClr>
              <a:buFont typeface="Wingdings" pitchFamily="2" charset="2"/>
              <a:buChar char="§"/>
              <a:defRPr sz="2000">
                <a:solidFill>
                  <a:srgbClr val="6F6F6F"/>
                </a:solidFill>
                <a:latin typeface="+mn-lt"/>
                <a:ea typeface="ＭＳ Ｐゴシック" charset="-128"/>
              </a:defRPr>
            </a:lvl2pPr>
            <a:lvl3pPr marL="614363" indent="-327025" algn="l" rtl="0" eaLnBrk="0" fontAlgn="base" hangingPunct="0">
              <a:spcBef>
                <a:spcPct val="10000"/>
              </a:spcBef>
              <a:spcAft>
                <a:spcPct val="0"/>
              </a:spcAft>
              <a:buFont typeface="Arial" charset="0"/>
              <a:buChar char="–"/>
              <a:defRPr sz="1600" b="1">
                <a:solidFill>
                  <a:srgbClr val="6F6F6F"/>
                </a:solidFill>
                <a:latin typeface="+mn-lt"/>
                <a:ea typeface="ＭＳ Ｐゴシック" charset="-128"/>
              </a:defRPr>
            </a:lvl3pPr>
            <a:lvl4pPr marL="900113" indent="-284163" algn="l" rtl="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4pPr>
            <a:lvl5pPr marL="1171575" indent="-269875" algn="l" rtl="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5pPr>
            <a:lvl6pPr marL="16287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6pPr>
            <a:lvl7pPr marL="20859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7pPr>
            <a:lvl8pPr marL="25431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8pPr>
            <a:lvl9pPr marL="30003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9pPr>
          </a:lstStyle>
          <a:p>
            <a:pPr lvl="1" defTabSz="957263">
              <a:spcBef>
                <a:spcPts val="400"/>
              </a:spcBef>
              <a:spcAft>
                <a:spcPts val="200"/>
              </a:spcAft>
            </a:pPr>
            <a:r>
              <a:rPr lang="en-US" b="1" dirty="0" smtClean="0">
                <a:ea typeface="ＭＳ Ｐゴシック" pitchFamily="34" charset="-128"/>
              </a:rPr>
              <a:t>Layers of functionality</a:t>
            </a:r>
          </a:p>
          <a:p>
            <a:pPr lvl="1" defTabSz="957263">
              <a:spcBef>
                <a:spcPts val="400"/>
              </a:spcBef>
              <a:spcAft>
                <a:spcPts val="200"/>
              </a:spcAft>
            </a:pPr>
            <a:r>
              <a:rPr lang="en-US" b="1" dirty="0" smtClean="0">
                <a:ea typeface="ＭＳ Ｐゴシック" pitchFamily="34" charset="-128"/>
              </a:rPr>
              <a:t>Similar processes unaffected</a:t>
            </a:r>
          </a:p>
          <a:p>
            <a:pPr lvl="1" defTabSz="957263">
              <a:spcBef>
                <a:spcPts val="400"/>
              </a:spcBef>
              <a:spcAft>
                <a:spcPts val="200"/>
              </a:spcAft>
            </a:pPr>
            <a:r>
              <a:rPr lang="en-US" b="1" dirty="0" smtClean="0">
                <a:ea typeface="ＭＳ Ｐゴシック" pitchFamily="34" charset="-128"/>
              </a:rPr>
              <a:t>Every activity a different process</a:t>
            </a:r>
          </a:p>
          <a:p>
            <a:pPr lvl="1" defTabSz="957263">
              <a:spcBef>
                <a:spcPts val="400"/>
              </a:spcBef>
              <a:spcAft>
                <a:spcPts val="200"/>
              </a:spcAft>
            </a:pPr>
            <a:r>
              <a:rPr lang="en-US" b="1" dirty="0" smtClean="0">
                <a:ea typeface="ＭＳ Ｐゴシック" pitchFamily="34" charset="-128"/>
              </a:rPr>
              <a:t>Supervisors manage restarts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Line 2"/>
          <p:cNvSpPr>
            <a:spLocks noChangeShapeType="1"/>
          </p:cNvSpPr>
          <p:nvPr/>
        </p:nvSpPr>
        <p:spPr bwMode="auto">
          <a:xfrm flipV="1">
            <a:off x="4953000" y="5397624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57263"/>
            <a:r>
              <a:rPr lang="en-US" dirty="0" smtClean="0">
                <a:ea typeface="ＭＳ Ｐゴシック" pitchFamily="34" charset="-128"/>
              </a:rPr>
              <a:t>Distribution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4461272" y="4845174"/>
            <a:ext cx="995784" cy="596900"/>
          </a:xfrm>
          <a:prstGeom prst="rect">
            <a:avLst/>
          </a:prstGeom>
          <a:solidFill>
            <a:srgbClr val="23FF23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 smtClean="0">
                <a:latin typeface="Arial" charset="0"/>
                <a:cs typeface="+mn-cs"/>
              </a:rPr>
              <a:t>ERTS</a:t>
            </a:r>
            <a:endParaRPr lang="en-US" sz="2800" dirty="0">
              <a:latin typeface="Times New Roman" charset="0"/>
              <a:cs typeface="+mn-cs"/>
            </a:endParaRPr>
          </a:p>
        </p:txBody>
      </p:sp>
      <p:sp>
        <p:nvSpPr>
          <p:cNvPr id="137222" name="Freeform 6"/>
          <p:cNvSpPr>
            <a:spLocks/>
          </p:cNvSpPr>
          <p:nvPr/>
        </p:nvSpPr>
        <p:spPr bwMode="auto">
          <a:xfrm flipH="1" flipV="1">
            <a:off x="1208584" y="3345500"/>
            <a:ext cx="1584176" cy="299524"/>
          </a:xfrm>
          <a:custGeom>
            <a:avLst/>
            <a:gdLst>
              <a:gd name="T0" fmla="*/ 0 w 1152"/>
              <a:gd name="T1" fmla="*/ 0 h 1160"/>
              <a:gd name="T2" fmla="*/ 528 w 1152"/>
              <a:gd name="T3" fmla="*/ 1152 h 1160"/>
              <a:gd name="T4" fmla="*/ 1152 w 1152"/>
              <a:gd name="T5" fmla="*/ 48 h 1160"/>
              <a:gd name="T6" fmla="*/ 0 60000 65536"/>
              <a:gd name="T7" fmla="*/ 0 60000 65536"/>
              <a:gd name="T8" fmla="*/ 0 60000 65536"/>
              <a:gd name="T9" fmla="*/ 0 w 1152"/>
              <a:gd name="T10" fmla="*/ 0 h 1160"/>
              <a:gd name="T11" fmla="*/ 1152 w 1152"/>
              <a:gd name="T12" fmla="*/ 1160 h 11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1160">
                <a:moveTo>
                  <a:pt x="0" y="0"/>
                </a:moveTo>
                <a:cubicBezTo>
                  <a:pt x="168" y="572"/>
                  <a:pt x="336" y="1144"/>
                  <a:pt x="528" y="1152"/>
                </a:cubicBezTo>
                <a:cubicBezTo>
                  <a:pt x="720" y="1160"/>
                  <a:pt x="1048" y="240"/>
                  <a:pt x="1152" y="4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1378675" y="3460938"/>
            <a:ext cx="1054045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Arial" charset="0"/>
              </a:rPr>
              <a:t>B ! </a:t>
            </a:r>
            <a:r>
              <a:rPr lang="en-US" sz="2000" dirty="0" err="1">
                <a:latin typeface="Arial" charset="0"/>
              </a:rPr>
              <a:t>Msg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62473" name="Line 10"/>
          <p:cNvSpPr>
            <a:spLocks noChangeShapeType="1"/>
          </p:cNvSpPr>
          <p:nvPr/>
        </p:nvSpPr>
        <p:spPr bwMode="auto">
          <a:xfrm flipV="1">
            <a:off x="2000672" y="5473824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Text Box 11"/>
          <p:cNvSpPr txBox="1">
            <a:spLocks noChangeArrowheads="1"/>
          </p:cNvSpPr>
          <p:nvPr/>
        </p:nvSpPr>
        <p:spPr bwMode="auto">
          <a:xfrm>
            <a:off x="3080792" y="6093296"/>
            <a:ext cx="1082723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Arial" charset="0"/>
              </a:rPr>
              <a:t>network</a:t>
            </a:r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1856656" y="4397042"/>
            <a:ext cx="1068196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Arial" charset="0"/>
              </a:rPr>
              <a:t>C ! </a:t>
            </a:r>
            <a:r>
              <a:rPr lang="en-US" sz="2000" dirty="0" err="1">
                <a:latin typeface="Arial" charset="0"/>
              </a:rPr>
              <a:t>Msg</a:t>
            </a:r>
            <a:endParaRPr lang="en-US" sz="2000" dirty="0">
              <a:latin typeface="Arial" charset="0"/>
            </a:endParaRPr>
          </a:p>
        </p:txBody>
      </p:sp>
      <p:sp>
        <p:nvSpPr>
          <p:cNvPr id="62476" name="Rectangle 13"/>
          <p:cNvSpPr>
            <a:spLocks noChangeArrowheads="1"/>
          </p:cNvSpPr>
          <p:nvPr/>
        </p:nvSpPr>
        <p:spPr bwMode="auto">
          <a:xfrm>
            <a:off x="128464" y="3284984"/>
            <a:ext cx="3754958" cy="241744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Rectangle 14"/>
          <p:cNvSpPr>
            <a:spLocks noChangeArrowheads="1"/>
          </p:cNvSpPr>
          <p:nvPr/>
        </p:nvSpPr>
        <p:spPr bwMode="auto">
          <a:xfrm>
            <a:off x="4213622" y="3284984"/>
            <a:ext cx="1603474" cy="241744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231" name="Oval 15"/>
          <p:cNvSpPr>
            <a:spLocks noChangeArrowheads="1"/>
          </p:cNvSpPr>
          <p:nvPr/>
        </p:nvSpPr>
        <p:spPr bwMode="auto">
          <a:xfrm>
            <a:off x="307455" y="3556620"/>
            <a:ext cx="973137" cy="952500"/>
          </a:xfrm>
          <a:prstGeom prst="ellipse">
            <a:avLst/>
          </a:prstGeom>
          <a:solidFill>
            <a:srgbClr val="FFCC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Trebuchet MS" charset="0"/>
                <a:cs typeface="+mn-cs"/>
              </a:rPr>
              <a:t>B</a:t>
            </a:r>
            <a:endParaRPr lang="en-US" dirty="0">
              <a:latin typeface="Trebuchet MS" charset="0"/>
              <a:cs typeface="+mn-cs"/>
            </a:endParaRPr>
          </a:p>
        </p:txBody>
      </p:sp>
      <p:sp>
        <p:nvSpPr>
          <p:cNvPr id="137233" name="Oval 17"/>
          <p:cNvSpPr>
            <a:spLocks noChangeArrowheads="1"/>
          </p:cNvSpPr>
          <p:nvPr/>
        </p:nvSpPr>
        <p:spPr bwMode="auto">
          <a:xfrm>
            <a:off x="4520952" y="3556620"/>
            <a:ext cx="971550" cy="952500"/>
          </a:xfrm>
          <a:prstGeom prst="ellipse">
            <a:avLst/>
          </a:prstGeom>
          <a:solidFill>
            <a:srgbClr val="FFCC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Trebuchet MS" charset="0"/>
                <a:cs typeface="+mn-cs"/>
              </a:rPr>
              <a:t>C</a:t>
            </a:r>
            <a:endParaRPr lang="en-US" dirty="0">
              <a:latin typeface="Trebuchet MS" charset="0"/>
              <a:cs typeface="+mn-cs"/>
            </a:endParaRPr>
          </a:p>
        </p:txBody>
      </p:sp>
      <p:sp>
        <p:nvSpPr>
          <p:cNvPr id="18" name="Freeform 6"/>
          <p:cNvSpPr>
            <a:spLocks/>
          </p:cNvSpPr>
          <p:nvPr/>
        </p:nvSpPr>
        <p:spPr bwMode="auto">
          <a:xfrm>
            <a:off x="2959694" y="4298822"/>
            <a:ext cx="2137322" cy="1045397"/>
          </a:xfrm>
          <a:custGeom>
            <a:avLst/>
            <a:gdLst>
              <a:gd name="T0" fmla="*/ 0 w 1152"/>
              <a:gd name="T1" fmla="*/ 0 h 1160"/>
              <a:gd name="T2" fmla="*/ 528 w 1152"/>
              <a:gd name="T3" fmla="*/ 1152 h 1160"/>
              <a:gd name="T4" fmla="*/ 1152 w 1152"/>
              <a:gd name="T5" fmla="*/ 48 h 1160"/>
              <a:gd name="T6" fmla="*/ 0 60000 65536"/>
              <a:gd name="T7" fmla="*/ 0 60000 65536"/>
              <a:gd name="T8" fmla="*/ 0 60000 65536"/>
              <a:gd name="T9" fmla="*/ 0 w 1152"/>
              <a:gd name="T10" fmla="*/ 0 h 1160"/>
              <a:gd name="T11" fmla="*/ 1152 w 1152"/>
              <a:gd name="T12" fmla="*/ 1160 h 11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1160">
                <a:moveTo>
                  <a:pt x="0" y="0"/>
                </a:moveTo>
                <a:cubicBezTo>
                  <a:pt x="168" y="572"/>
                  <a:pt x="336" y="1144"/>
                  <a:pt x="528" y="1152"/>
                </a:cubicBezTo>
                <a:cubicBezTo>
                  <a:pt x="720" y="1160"/>
                  <a:pt x="1048" y="240"/>
                  <a:pt x="1152" y="4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232" name="Oval 16"/>
          <p:cNvSpPr>
            <a:spLocks noChangeArrowheads="1"/>
          </p:cNvSpPr>
          <p:nvPr/>
        </p:nvSpPr>
        <p:spPr bwMode="auto">
          <a:xfrm>
            <a:off x="2505472" y="3556620"/>
            <a:ext cx="971550" cy="952500"/>
          </a:xfrm>
          <a:prstGeom prst="ellipse">
            <a:avLst/>
          </a:prstGeom>
          <a:solidFill>
            <a:srgbClr val="FFCC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Trebuchet MS" charset="0"/>
                <a:cs typeface="+mn-cs"/>
              </a:rPr>
              <a:t>A</a:t>
            </a:r>
            <a:endParaRPr lang="en-US" dirty="0">
              <a:latin typeface="Trebuchet MS" charset="0"/>
              <a:cs typeface="+mn-cs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-87560" y="6093296"/>
            <a:ext cx="525658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436936" y="4848324"/>
            <a:ext cx="995784" cy="596900"/>
          </a:xfrm>
          <a:prstGeom prst="rect">
            <a:avLst/>
          </a:prstGeom>
          <a:solidFill>
            <a:srgbClr val="23FF23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 smtClean="0">
                <a:latin typeface="Arial" charset="0"/>
                <a:cs typeface="+mn-cs"/>
              </a:rPr>
              <a:t>ERTS</a:t>
            </a:r>
            <a:endParaRPr lang="en-US" sz="2800" dirty="0">
              <a:latin typeface="Times New Roman" charset="0"/>
              <a:cs typeface="+mn-cs"/>
            </a:endParaRPr>
          </a:p>
        </p:txBody>
      </p:sp>
      <p:sp>
        <p:nvSpPr>
          <p:cNvPr id="21" name="Rectangle 4"/>
          <p:cNvSpPr txBox="1">
            <a:spLocks noChangeArrowheads="1"/>
          </p:cNvSpPr>
          <p:nvPr/>
        </p:nvSpPr>
        <p:spPr bwMode="auto">
          <a:xfrm>
            <a:off x="30749" y="1268760"/>
            <a:ext cx="525715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900000"/>
              </a:buClr>
              <a:buFont typeface="Wingdings" pitchFamily="2" charset="2"/>
              <a:defRPr sz="2400">
                <a:solidFill>
                  <a:srgbClr val="B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85750" indent="-2841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B00000"/>
              </a:buClr>
              <a:buFont typeface="Wingdings" pitchFamily="2" charset="2"/>
              <a:buChar char="§"/>
              <a:defRPr sz="2000">
                <a:solidFill>
                  <a:srgbClr val="6F6F6F"/>
                </a:solidFill>
                <a:latin typeface="+mn-lt"/>
                <a:ea typeface="ＭＳ Ｐゴシック" charset="-128"/>
              </a:defRPr>
            </a:lvl2pPr>
            <a:lvl3pPr marL="614363" indent="-327025" algn="l" rtl="0" eaLnBrk="0" fontAlgn="base" hangingPunct="0">
              <a:spcBef>
                <a:spcPct val="10000"/>
              </a:spcBef>
              <a:spcAft>
                <a:spcPct val="0"/>
              </a:spcAft>
              <a:buFont typeface="Arial" charset="0"/>
              <a:buChar char="–"/>
              <a:defRPr sz="1600" b="1">
                <a:solidFill>
                  <a:srgbClr val="6F6F6F"/>
                </a:solidFill>
                <a:latin typeface="+mn-lt"/>
                <a:ea typeface="ＭＳ Ｐゴシック" charset="-128"/>
              </a:defRPr>
            </a:lvl3pPr>
            <a:lvl4pPr marL="900113" indent="-284163" algn="l" rtl="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4pPr>
            <a:lvl5pPr marL="1171575" indent="-269875" algn="l" rtl="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5pPr>
            <a:lvl6pPr marL="16287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6pPr>
            <a:lvl7pPr marL="20859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7pPr>
            <a:lvl8pPr marL="25431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8pPr>
            <a:lvl9pPr marL="30003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9pPr>
          </a:lstStyle>
          <a:p>
            <a:pPr lvl="1" defTabSz="957263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ea typeface="ＭＳ Ｐゴシック" pitchFamily="34" charset="-128"/>
              </a:rPr>
              <a:t>ERTS runtime system</a:t>
            </a:r>
          </a:p>
          <a:p>
            <a:pPr lvl="1" defTabSz="957263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ea typeface="ＭＳ Ｐゴシック" pitchFamily="34" charset="-128"/>
              </a:rPr>
              <a:t>Same syntax for local or remote messages</a:t>
            </a:r>
          </a:p>
          <a:p>
            <a:pPr lvl="1" defTabSz="957263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ea typeface="ＭＳ Ｐゴシック" pitchFamily="34" charset="-128"/>
              </a:rPr>
              <a:t>Spawn and link works the same</a:t>
            </a:r>
          </a:p>
          <a:p>
            <a:pPr lvl="1" defTabSz="957263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ea typeface="ＭＳ Ｐゴシック" pitchFamily="34" charset="-128"/>
              </a:rPr>
              <a:t>Error handling identical</a:t>
            </a:r>
            <a:endParaRPr lang="en-US" dirty="0">
              <a:ea typeface="ＭＳ Ｐゴシック" pitchFamily="34" charset="-128"/>
            </a:endParaRPr>
          </a:p>
          <a:p>
            <a:pPr lvl="1" defTabSz="957263">
              <a:buFont typeface="Arial"/>
              <a:buChar char="•"/>
            </a:pP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defTabSz="957263"/>
            <a:r>
              <a:rPr lang="en-US" dirty="0" smtClean="0">
                <a:ea typeface="ＭＳ Ｐゴシック" pitchFamily="34" charset="-128"/>
              </a:rPr>
              <a:t>RPC</a:t>
            </a:r>
          </a:p>
        </p:txBody>
      </p:sp>
      <p:sp>
        <p:nvSpPr>
          <p:cNvPr id="139269" name="Oval 5"/>
          <p:cNvSpPr>
            <a:spLocks noChangeArrowheads="1"/>
          </p:cNvSpPr>
          <p:nvPr/>
        </p:nvSpPr>
        <p:spPr bwMode="auto">
          <a:xfrm>
            <a:off x="1953072" y="4736232"/>
            <a:ext cx="971550" cy="952500"/>
          </a:xfrm>
          <a:prstGeom prst="ellipse">
            <a:avLst/>
          </a:prstGeom>
          <a:solidFill>
            <a:srgbClr val="FFCC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latin typeface="Courier New" pitchFamily="49" charset="0"/>
              </a:rPr>
              <a:t>&lt;0.3.1&gt;</a:t>
            </a:r>
            <a:endParaRPr lang="en-US" dirty="0">
              <a:latin typeface="Trebuchet MS" charset="0"/>
              <a:cs typeface="+mn-cs"/>
            </a:endParaRPr>
          </a:p>
        </p:txBody>
      </p:sp>
      <p:sp>
        <p:nvSpPr>
          <p:cNvPr id="139270" name="Oval 6"/>
          <p:cNvSpPr>
            <a:spLocks noChangeArrowheads="1"/>
          </p:cNvSpPr>
          <p:nvPr/>
        </p:nvSpPr>
        <p:spPr bwMode="auto">
          <a:xfrm>
            <a:off x="128464" y="1972444"/>
            <a:ext cx="971550" cy="952500"/>
          </a:xfrm>
          <a:prstGeom prst="ellipse">
            <a:avLst/>
          </a:prstGeom>
          <a:solidFill>
            <a:srgbClr val="FFCC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Trebuchet MS" charset="0"/>
                <a:cs typeface="+mn-cs"/>
              </a:rPr>
              <a:t>&lt;</a:t>
            </a:r>
            <a:r>
              <a:rPr lang="en-US" b="1" dirty="0" smtClean="0">
                <a:latin typeface="Courier New" pitchFamily="49" charset="0"/>
              </a:rPr>
              <a:t>0.2.1&gt;</a:t>
            </a:r>
            <a:endParaRPr lang="en-US" dirty="0">
              <a:latin typeface="Trebuchet MS" charset="0"/>
              <a:cs typeface="+mn-cs"/>
            </a:endParaRPr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4192543" y="1772816"/>
            <a:ext cx="4864913" cy="132408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 dirty="0" smtClean="0">
                <a:solidFill>
                  <a:srgbClr val="003366"/>
                </a:solidFill>
                <a:latin typeface="Courier New" pitchFamily="49" charset="0"/>
              </a:rPr>
              <a:t>{</a:t>
            </a:r>
            <a:r>
              <a:rPr lang="en-US" sz="1600" dirty="0">
                <a:solidFill>
                  <a:srgbClr val="003366"/>
                </a:solidFill>
                <a:latin typeface="Courier New" pitchFamily="49" charset="0"/>
              </a:rPr>
              <a:t>b</a:t>
            </a:r>
            <a:r>
              <a:rPr lang="en-US" sz="1600" dirty="0" smtClean="0">
                <a:solidFill>
                  <a:srgbClr val="003366"/>
                </a:solidFill>
                <a:latin typeface="Courier New" pitchFamily="49" charset="0"/>
              </a:rPr>
              <a:t>, </a:t>
            </a:r>
            <a:r>
              <a:rPr lang="en-US" sz="1600" dirty="0">
                <a:solidFill>
                  <a:srgbClr val="003366"/>
                </a:solidFill>
                <a:latin typeface="Courier New" pitchFamily="49" charset="0"/>
              </a:rPr>
              <a:t>Node} ! {self(), </a:t>
            </a:r>
            <a:r>
              <a:rPr lang="en-US" sz="1600" dirty="0" smtClean="0">
                <a:solidFill>
                  <a:srgbClr val="003366"/>
                </a:solidFill>
                <a:latin typeface="Courier New" pitchFamily="49" charset="0"/>
              </a:rPr>
              <a:t>{do, Something}</a:t>
            </a:r>
            <a:r>
              <a:rPr lang="en-US" sz="1600" dirty="0">
                <a:solidFill>
                  <a:srgbClr val="003366"/>
                </a:solidFill>
                <a:latin typeface="Courier New" pitchFamily="49" charset="0"/>
              </a:rPr>
              <a:t>},</a:t>
            </a:r>
          </a:p>
          <a:p>
            <a:pPr eaLnBrk="0" hangingPunct="0"/>
            <a:r>
              <a:rPr lang="en-US" sz="1600" dirty="0">
                <a:solidFill>
                  <a:srgbClr val="003366"/>
                </a:solidFill>
                <a:latin typeface="Courier New" pitchFamily="49" charset="0"/>
              </a:rPr>
              <a:t>receive</a:t>
            </a:r>
          </a:p>
          <a:p>
            <a:pPr eaLnBrk="0" hangingPunct="0"/>
            <a:r>
              <a:rPr lang="en-US" sz="1600" dirty="0">
                <a:solidFill>
                  <a:srgbClr val="003366"/>
                </a:solidFill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{answer, Answer}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-&gt;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Answer;</a:t>
            </a:r>
          </a:p>
          <a:p>
            <a:pPr eaLnBrk="0" hangingPunct="0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  _Other -&gt; exit({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invalid_response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en-US" sz="1600" dirty="0">
              <a:solidFill>
                <a:srgbClr val="003366"/>
              </a:solidFill>
              <a:latin typeface="Courier New" pitchFamily="49" charset="0"/>
            </a:endParaRPr>
          </a:p>
          <a:p>
            <a:pPr eaLnBrk="0" hangingPunct="0"/>
            <a:r>
              <a:rPr lang="en-US" sz="1600" dirty="0">
                <a:solidFill>
                  <a:srgbClr val="003366"/>
                </a:solidFill>
                <a:latin typeface="Courier New" pitchFamily="49" charset="0"/>
              </a:rPr>
              <a:t>end</a:t>
            </a:r>
            <a:endParaRPr lang="en-US" sz="24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39274" name="Rectangle 10"/>
          <p:cNvSpPr>
            <a:spLocks noChangeArrowheads="1"/>
          </p:cNvSpPr>
          <p:nvPr/>
        </p:nvSpPr>
        <p:spPr bwMode="auto">
          <a:xfrm>
            <a:off x="4163318" y="3861048"/>
            <a:ext cx="4680067" cy="2678298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 dirty="0">
                <a:solidFill>
                  <a:srgbClr val="003366"/>
                </a:solidFill>
                <a:latin typeface="Courier New" pitchFamily="49" charset="0"/>
              </a:rPr>
              <a:t>loop() -&gt;</a:t>
            </a:r>
          </a:p>
          <a:p>
            <a:pPr eaLnBrk="0" hangingPunct="0"/>
            <a:r>
              <a:rPr lang="en-US" sz="1600" dirty="0">
                <a:solidFill>
                  <a:srgbClr val="003366"/>
                </a:solidFill>
                <a:latin typeface="Courier New" pitchFamily="49" charset="0"/>
              </a:rPr>
              <a:t>    receive</a:t>
            </a:r>
          </a:p>
          <a:p>
            <a:pPr eaLnBrk="0" hangingPunct="0"/>
            <a:r>
              <a:rPr lang="en-US" sz="1600" dirty="0">
                <a:solidFill>
                  <a:srgbClr val="003366"/>
                </a:solidFill>
                <a:latin typeface="Courier New" pitchFamily="49" charset="0"/>
              </a:rPr>
              <a:t>        {From, </a:t>
            </a:r>
            <a:r>
              <a:rPr lang="en-US" sz="1600" dirty="0" smtClean="0">
                <a:solidFill>
                  <a:srgbClr val="003366"/>
                </a:solidFill>
                <a:latin typeface="Courier New" pitchFamily="49" charset="0"/>
              </a:rPr>
              <a:t>{do, Something}</a:t>
            </a:r>
            <a:r>
              <a:rPr lang="en-US" sz="1600" dirty="0">
                <a:solidFill>
                  <a:srgbClr val="003366"/>
                </a:solidFill>
                <a:latin typeface="Courier New" pitchFamily="49" charset="0"/>
              </a:rPr>
              <a:t>} -&gt;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0" hangingPunct="0"/>
            <a:r>
              <a:rPr lang="en-US" sz="1600" dirty="0">
                <a:solidFill>
                  <a:srgbClr val="003366"/>
                </a:solidFill>
                <a:latin typeface="Courier New" pitchFamily="49" charset="0"/>
              </a:rPr>
              <a:t>    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Answer =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do(Something),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0" hangingPunct="0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      From !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{answer,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Answer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};</a:t>
            </a:r>
            <a:endParaRPr lang="en-US" sz="1600" dirty="0">
              <a:solidFill>
                <a:srgbClr val="003366"/>
              </a:solidFill>
              <a:latin typeface="Courier New" pitchFamily="49" charset="0"/>
            </a:endParaRPr>
          </a:p>
          <a:p>
            <a:pPr eaLnBrk="0" hangingPunct="0"/>
            <a:r>
              <a:rPr lang="en-US" sz="1600" dirty="0" smtClean="0">
                <a:solidFill>
                  <a:srgbClr val="003366"/>
                </a:solidFill>
                <a:latin typeface="Courier New" pitchFamily="49" charset="0"/>
              </a:rPr>
              <a:t>	_Other </a:t>
            </a:r>
            <a:r>
              <a:rPr lang="en-US" sz="1600" dirty="0">
                <a:solidFill>
                  <a:srgbClr val="003366"/>
                </a:solidFill>
                <a:latin typeface="Courier New" pitchFamily="49" charset="0"/>
              </a:rPr>
              <a:t>-&gt; </a:t>
            </a:r>
            <a:endParaRPr lang="en-US" sz="1600" dirty="0" smtClean="0">
              <a:solidFill>
                <a:srgbClr val="003366"/>
              </a:solidFill>
              <a:latin typeface="Courier New" pitchFamily="49" charset="0"/>
            </a:endParaRPr>
          </a:p>
          <a:p>
            <a:pPr eaLnBrk="0" hangingPunct="0"/>
            <a:r>
              <a:rPr lang="en-US" sz="1600" dirty="0">
                <a:solidFill>
                  <a:srgbClr val="003366"/>
                </a:solidFill>
                <a:latin typeface="Courier New" pitchFamily="49" charset="0"/>
              </a:rPr>
              <a:t>	</a:t>
            </a:r>
            <a:r>
              <a:rPr lang="en-US" sz="1600" dirty="0" smtClean="0">
                <a:solidFill>
                  <a:srgbClr val="003366"/>
                </a:solidFill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From !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{error, unknown}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sz="1600" dirty="0">
              <a:solidFill>
                <a:srgbClr val="003366"/>
              </a:solidFill>
              <a:latin typeface="Courier New" pitchFamily="49" charset="0"/>
            </a:endParaRPr>
          </a:p>
          <a:p>
            <a:pPr eaLnBrk="0" hangingPunct="0"/>
            <a:r>
              <a:rPr lang="en-US" sz="1600" dirty="0" smtClean="0">
                <a:solidFill>
                  <a:srgbClr val="003366"/>
                </a:solidFill>
                <a:latin typeface="Courier New" pitchFamily="49" charset="0"/>
              </a:rPr>
              <a:t> end,</a:t>
            </a:r>
          </a:p>
          <a:p>
            <a:pPr eaLnBrk="0" hangingPunct="0"/>
            <a:r>
              <a:rPr lang="en-US" sz="1600" dirty="0">
                <a:solidFill>
                  <a:srgbClr val="003366"/>
                </a:solidFill>
                <a:latin typeface="Courier New" pitchFamily="49" charset="0"/>
              </a:rPr>
              <a:t> loop();</a:t>
            </a:r>
            <a:endParaRPr lang="en-US" sz="1600" dirty="0" smtClean="0">
              <a:solidFill>
                <a:srgbClr val="003366"/>
              </a:solidFill>
              <a:latin typeface="Courier New" pitchFamily="49" charset="0"/>
            </a:endParaRPr>
          </a:p>
          <a:p>
            <a:pPr eaLnBrk="0" hangingPunct="0"/>
            <a:endParaRPr lang="en-US" sz="2400" dirty="0">
              <a:latin typeface="Times New Roman" pitchFamily="18" charset="0"/>
            </a:endParaRPr>
          </a:p>
        </p:txBody>
      </p:sp>
      <p:sp>
        <p:nvSpPr>
          <p:cNvPr id="64525" name="Text Box 14"/>
          <p:cNvSpPr txBox="1">
            <a:spLocks noChangeArrowheads="1"/>
          </p:cNvSpPr>
          <p:nvPr/>
        </p:nvSpPr>
        <p:spPr bwMode="auto">
          <a:xfrm>
            <a:off x="200472" y="1268760"/>
            <a:ext cx="382270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Simple Remote Procedure Call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03487" y="2811934"/>
            <a:ext cx="1296144" cy="1656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34582" y="2844224"/>
            <a:ext cx="166223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Courier New" pitchFamily="49" charset="0"/>
              </a:rPr>
              <a:t>{&lt;0.3.1&gt;, </a:t>
            </a:r>
          </a:p>
          <a:p>
            <a:r>
              <a:rPr lang="en-US" sz="1600" b="1" dirty="0" smtClean="0">
                <a:latin typeface="Courier New" pitchFamily="49" charset="0"/>
              </a:rPr>
              <a:t>{</a:t>
            </a:r>
            <a:r>
              <a:rPr lang="en-US" sz="1600" b="1" dirty="0">
                <a:latin typeface="Courier New" pitchFamily="49" charset="0"/>
              </a:rPr>
              <a:t>do, </a:t>
            </a:r>
            <a:r>
              <a:rPr lang="en-US" sz="1600" b="1" dirty="0" smtClean="0">
                <a:latin typeface="Courier New" pitchFamily="49" charset="0"/>
              </a:rPr>
              <a:t>hello}}</a:t>
            </a:r>
            <a:endParaRPr lang="en-US" sz="1600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848543" y="3212976"/>
            <a:ext cx="1152129" cy="15121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00472" y="4005064"/>
            <a:ext cx="12928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Courier New" pitchFamily="49" charset="0"/>
              </a:rPr>
              <a:t>{&lt;0.2.1&gt;, </a:t>
            </a:r>
          </a:p>
          <a:p>
            <a:r>
              <a:rPr lang="en-US" sz="1600" b="1" dirty="0" smtClean="0">
                <a:latin typeface="Courier New" pitchFamily="49" charset="0"/>
              </a:rPr>
              <a:t> {answer,</a:t>
            </a:r>
          </a:p>
          <a:p>
            <a:r>
              <a:rPr lang="en-US" sz="1600" b="1" dirty="0" smtClean="0">
                <a:latin typeface="Courier New" pitchFamily="49" charset="0"/>
              </a:rPr>
              <a:t>  ok}}</a:t>
            </a:r>
            <a:endParaRPr lang="en-US" sz="1600" b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2" grpId="0" animBg="1" autoUpdateAnimBg="0"/>
      <p:bldP spid="139274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POC Ideas</a:t>
            </a:r>
            <a:endParaRPr 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488504" y="2060848"/>
            <a:ext cx="7056784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900000"/>
              </a:buClr>
              <a:buFont typeface="Wingdings" pitchFamily="2" charset="2"/>
              <a:defRPr sz="2400">
                <a:solidFill>
                  <a:srgbClr val="B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85750" indent="-2841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B00000"/>
              </a:buClr>
              <a:buFont typeface="Wingdings" pitchFamily="2" charset="2"/>
              <a:buChar char="§"/>
              <a:defRPr sz="2000">
                <a:solidFill>
                  <a:srgbClr val="6F6F6F"/>
                </a:solidFill>
                <a:latin typeface="+mn-lt"/>
                <a:ea typeface="ＭＳ Ｐゴシック" charset="-128"/>
              </a:defRPr>
            </a:lvl2pPr>
            <a:lvl3pPr marL="614363" indent="-327025" algn="l" rtl="0" eaLnBrk="0" fontAlgn="base" hangingPunct="0">
              <a:spcBef>
                <a:spcPct val="10000"/>
              </a:spcBef>
              <a:spcAft>
                <a:spcPct val="0"/>
              </a:spcAft>
              <a:buFont typeface="Arial" charset="0"/>
              <a:buChar char="–"/>
              <a:defRPr sz="1600" b="1">
                <a:solidFill>
                  <a:srgbClr val="6F6F6F"/>
                </a:solidFill>
                <a:latin typeface="+mn-lt"/>
                <a:ea typeface="ＭＳ Ｐゴシック" charset="-128"/>
              </a:defRPr>
            </a:lvl3pPr>
            <a:lvl4pPr marL="900113" indent="-284163" algn="l" rtl="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4pPr>
            <a:lvl5pPr marL="1171575" indent="-269875" algn="l" rtl="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5pPr>
            <a:lvl6pPr marL="16287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6pPr>
            <a:lvl7pPr marL="20859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7pPr>
            <a:lvl8pPr marL="25431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8pPr>
            <a:lvl9pPr marL="30003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9pPr>
          </a:lstStyle>
          <a:p>
            <a:pPr lvl="1" defTabSz="957263">
              <a:spcBef>
                <a:spcPts val="400"/>
              </a:spcBef>
              <a:spcAft>
                <a:spcPts val="200"/>
              </a:spcAft>
            </a:pPr>
            <a:r>
              <a:rPr lang="en-US" b="1" dirty="0" smtClean="0">
                <a:ea typeface="ＭＳ Ｐゴシック" pitchFamily="34" charset="-128"/>
              </a:rPr>
              <a:t>Replace IBM </a:t>
            </a:r>
            <a:r>
              <a:rPr lang="en-US" b="1" dirty="0" err="1" smtClean="0">
                <a:ea typeface="ＭＳ Ｐゴシック" pitchFamily="34" charset="-128"/>
              </a:rPr>
              <a:t>Websphere</a:t>
            </a:r>
            <a:r>
              <a:rPr lang="en-US" b="1" dirty="0" smtClean="0">
                <a:ea typeface="ＭＳ Ｐゴシック" pitchFamily="34" charset="-128"/>
              </a:rPr>
              <a:t> MQ for a single application with </a:t>
            </a:r>
            <a:r>
              <a:rPr lang="en-US" b="1" dirty="0" err="1" smtClean="0">
                <a:ea typeface="ＭＳ Ｐゴシック" pitchFamily="34" charset="-128"/>
              </a:rPr>
              <a:t>Erlang</a:t>
            </a:r>
            <a:r>
              <a:rPr lang="en-US" b="1" dirty="0" smtClean="0">
                <a:ea typeface="ＭＳ Ｐゴシック" pitchFamily="34" charset="-128"/>
              </a:rPr>
              <a:t>-based </a:t>
            </a:r>
            <a:r>
              <a:rPr lang="en-US" b="1" dirty="0" err="1" smtClean="0">
                <a:ea typeface="ＭＳ Ｐゴシック" pitchFamily="34" charset="-128"/>
              </a:rPr>
              <a:t>RabbitMQ</a:t>
            </a:r>
            <a:endParaRPr lang="en-US" b="1" dirty="0" smtClean="0">
              <a:ea typeface="ＭＳ Ｐゴシック" pitchFamily="34" charset="-128"/>
            </a:endParaRPr>
          </a:p>
          <a:p>
            <a:pPr lvl="2" defTabSz="957263">
              <a:spcBef>
                <a:spcPts val="400"/>
              </a:spcBef>
              <a:spcAft>
                <a:spcPts val="200"/>
              </a:spcAft>
            </a:pPr>
            <a:r>
              <a:rPr lang="en-US" dirty="0" smtClean="0">
                <a:ea typeface="ＭＳ Ｐゴシック" pitchFamily="34" charset="-128"/>
              </a:rPr>
              <a:t>Link two applications with a clustered message queue</a:t>
            </a:r>
            <a:endParaRPr lang="en-US" b="1" dirty="0" smtClean="0">
              <a:ea typeface="ＭＳ Ｐゴシック" pitchFamily="34" charset="-128"/>
            </a:endParaRPr>
          </a:p>
          <a:p>
            <a:pPr lvl="1" defTabSz="957263">
              <a:spcBef>
                <a:spcPts val="400"/>
              </a:spcBef>
              <a:spcAft>
                <a:spcPts val="200"/>
              </a:spcAft>
            </a:pPr>
            <a:r>
              <a:rPr lang="en-US" b="1" dirty="0" smtClean="0">
                <a:ea typeface="ＭＳ Ｐゴシック" pitchFamily="34" charset="-128"/>
              </a:rPr>
              <a:t>Develop a simple REST web service and show how you can speed up agile development</a:t>
            </a:r>
          </a:p>
          <a:p>
            <a:pPr lvl="2" defTabSz="957263">
              <a:spcBef>
                <a:spcPts val="400"/>
              </a:spcBef>
              <a:spcAft>
                <a:spcPts val="200"/>
              </a:spcAft>
            </a:pPr>
            <a:r>
              <a:rPr lang="en-US" dirty="0" smtClean="0">
                <a:ea typeface="ＭＳ Ｐゴシック" pitchFamily="34" charset="-128"/>
              </a:rPr>
              <a:t>Write, build, test, deploy</a:t>
            </a:r>
          </a:p>
          <a:p>
            <a:pPr lvl="2" defTabSz="957263">
              <a:spcBef>
                <a:spcPts val="400"/>
              </a:spcBef>
              <a:spcAft>
                <a:spcPts val="200"/>
              </a:spcAft>
            </a:pPr>
            <a:r>
              <a:rPr lang="en-US" dirty="0" smtClean="0">
                <a:ea typeface="ＭＳ Ｐゴシック" pitchFamily="34" charset="-128"/>
              </a:rPr>
              <a:t>all automated</a:t>
            </a:r>
            <a:endParaRPr lang="en-US" dirty="0">
              <a:ea typeface="ＭＳ Ｐゴシック" pitchFamily="34" charset="-128"/>
            </a:endParaRPr>
          </a:p>
          <a:p>
            <a:pPr lvl="1" defTabSz="957263">
              <a:spcBef>
                <a:spcPts val="400"/>
              </a:spcBef>
              <a:spcAft>
                <a:spcPts val="200"/>
              </a:spcAft>
            </a:pPr>
            <a:r>
              <a:rPr lang="en-US" b="1" dirty="0" smtClean="0">
                <a:ea typeface="ＭＳ Ｐゴシック" pitchFamily="34" charset="-128"/>
              </a:rPr>
              <a:t>Store documents in a </a:t>
            </a:r>
            <a:r>
              <a:rPr lang="en-US" b="1" dirty="0" err="1" smtClean="0">
                <a:ea typeface="ＭＳ Ｐゴシック" pitchFamily="34" charset="-128"/>
              </a:rPr>
              <a:t>NoSQL</a:t>
            </a:r>
            <a:r>
              <a:rPr lang="en-US" b="1" dirty="0" smtClean="0">
                <a:ea typeface="ＭＳ Ｐゴシック" pitchFamily="34" charset="-128"/>
              </a:rPr>
              <a:t> database</a:t>
            </a:r>
          </a:p>
          <a:p>
            <a:pPr lvl="2" defTabSz="957263">
              <a:spcBef>
                <a:spcPts val="400"/>
              </a:spcBef>
              <a:spcAft>
                <a:spcPts val="200"/>
              </a:spcAft>
            </a:pPr>
            <a:r>
              <a:rPr lang="en-US" dirty="0" smtClean="0">
                <a:ea typeface="ＭＳ Ｐゴシック" pitchFamily="34" charset="-128"/>
              </a:rPr>
              <a:t>Use RIAK that scales </a:t>
            </a:r>
          </a:p>
          <a:p>
            <a:pPr lvl="2" defTabSz="957263">
              <a:spcBef>
                <a:spcPts val="400"/>
              </a:spcBef>
              <a:spcAft>
                <a:spcPts val="200"/>
              </a:spcAft>
            </a:pPr>
            <a:r>
              <a:rPr lang="en-US" b="1" dirty="0" smtClean="0">
                <a:ea typeface="ＭＳ Ｐゴシック" pitchFamily="34" charset="-128"/>
              </a:rPr>
              <a:t>Show how you can make your own elastic cloud</a:t>
            </a:r>
          </a:p>
        </p:txBody>
      </p:sp>
    </p:spTree>
    <p:extLst>
      <p:ext uri="{BB962C8B-B14F-4D97-AF65-F5344CB8AC3E}">
        <p14:creationId xmlns:p14="http://schemas.microsoft.com/office/powerpoint/2010/main" val="242747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5" name="Picture 2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4781550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 tIns="0" bIns="0"/>
          <a:lstStyle/>
          <a:p>
            <a:pPr eaLnBrk="1" hangingPunct="1"/>
            <a:r>
              <a:rPr lang="en-GB" dirty="0" smtClean="0">
                <a:ea typeface="ＭＳ Ｐゴシック" pitchFamily="34" charset="-128"/>
              </a:rPr>
              <a:t>Erlang in Systems Practice</a:t>
            </a:r>
            <a:endParaRPr lang="en-US" dirty="0" smtClean="0">
              <a:ea typeface="ＭＳ Ｐゴシック" pitchFamily="34" charset="-128"/>
            </a:endParaRPr>
          </a:p>
        </p:txBody>
      </p:sp>
      <p:grpSp>
        <p:nvGrpSpPr>
          <p:cNvPr id="103427" name="Group 34"/>
          <p:cNvGrpSpPr>
            <a:grpSpLocks/>
          </p:cNvGrpSpPr>
          <p:nvPr/>
        </p:nvGrpSpPr>
        <p:grpSpPr bwMode="auto">
          <a:xfrm>
            <a:off x="1639888" y="1162050"/>
            <a:ext cx="8712200" cy="971550"/>
            <a:chOff x="444" y="754"/>
            <a:chExt cx="5488" cy="612"/>
          </a:xfrm>
        </p:grpSpPr>
        <p:pic>
          <p:nvPicPr>
            <p:cNvPr id="103441" name="Picture 3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4" y="754"/>
              <a:ext cx="2086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442" name="Rectangle 5"/>
            <p:cNvSpPr>
              <a:spLocks noChangeArrowheads="1"/>
            </p:cNvSpPr>
            <p:nvPr/>
          </p:nvSpPr>
          <p:spPr bwMode="auto">
            <a:xfrm>
              <a:off x="2446" y="808"/>
              <a:ext cx="348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365125" indent="-365125" defTabSz="1300163">
                <a:lnSpc>
                  <a:spcPct val="90000"/>
                </a:lnSpc>
                <a:spcBef>
                  <a:spcPct val="40000"/>
                </a:spcBef>
                <a:spcAft>
                  <a:spcPct val="40000"/>
                </a:spcAft>
                <a:buClr>
                  <a:srgbClr val="900000"/>
                </a:buClr>
                <a:buFont typeface="Wingdings" pitchFamily="2" charset="2"/>
                <a:buNone/>
              </a:pPr>
              <a:r>
                <a:rPr lang="en-US" sz="2000">
                  <a:solidFill>
                    <a:srgbClr val="B00000"/>
                  </a:solidFill>
                </a:rPr>
                <a:t>Amazon </a:t>
              </a:r>
              <a:br>
                <a:rPr lang="en-US" sz="2000">
                  <a:solidFill>
                    <a:srgbClr val="B00000"/>
                  </a:solidFill>
                </a:rPr>
              </a:br>
              <a:r>
                <a:rPr lang="en-US" sz="2000">
                  <a:solidFill>
                    <a:srgbClr val="B00000"/>
                  </a:solidFill>
                </a:rPr>
                <a:t>Simple DB</a:t>
              </a:r>
            </a:p>
          </p:txBody>
        </p:sp>
      </p:grpSp>
      <p:grpSp>
        <p:nvGrpSpPr>
          <p:cNvPr id="103428" name="Group 36"/>
          <p:cNvGrpSpPr>
            <a:grpSpLocks/>
          </p:cNvGrpSpPr>
          <p:nvPr/>
        </p:nvGrpSpPr>
        <p:grpSpPr bwMode="auto">
          <a:xfrm>
            <a:off x="2071688" y="2492375"/>
            <a:ext cx="8280400" cy="1671638"/>
            <a:chOff x="716" y="1570"/>
            <a:chExt cx="5216" cy="1053"/>
          </a:xfrm>
        </p:grpSpPr>
        <p:pic>
          <p:nvPicPr>
            <p:cNvPr id="103439" name="Picture 3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16" y="1570"/>
              <a:ext cx="1504" cy="1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440" name="Rectangle 8"/>
            <p:cNvSpPr>
              <a:spLocks noChangeArrowheads="1"/>
            </p:cNvSpPr>
            <p:nvPr/>
          </p:nvSpPr>
          <p:spPr bwMode="auto">
            <a:xfrm>
              <a:off x="2446" y="1912"/>
              <a:ext cx="3486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365125" indent="-365125" defTabSz="1300163">
                <a:lnSpc>
                  <a:spcPct val="90000"/>
                </a:lnSpc>
                <a:spcBef>
                  <a:spcPct val="40000"/>
                </a:spcBef>
                <a:spcAft>
                  <a:spcPct val="40000"/>
                </a:spcAft>
                <a:buClr>
                  <a:srgbClr val="900000"/>
                </a:buClr>
                <a:buFont typeface="Wingdings" pitchFamily="2" charset="2"/>
                <a:buNone/>
              </a:pPr>
              <a:r>
                <a:rPr lang="en-US" sz="2000">
                  <a:solidFill>
                    <a:srgbClr val="B00000"/>
                  </a:solidFill>
                </a:rPr>
                <a:t>Yahoo! </a:t>
              </a:r>
              <a:br>
                <a:rPr lang="en-US" sz="2000">
                  <a:solidFill>
                    <a:srgbClr val="B00000"/>
                  </a:solidFill>
                </a:rPr>
              </a:br>
              <a:r>
                <a:rPr lang="en-US" sz="2000">
                  <a:solidFill>
                    <a:srgbClr val="B00000"/>
                  </a:solidFill>
                </a:rPr>
                <a:t>Delicious &amp; Other services</a:t>
              </a:r>
            </a:p>
          </p:txBody>
        </p:sp>
      </p:grpSp>
      <p:grpSp>
        <p:nvGrpSpPr>
          <p:cNvPr id="103429" name="Group 22"/>
          <p:cNvGrpSpPr>
            <a:grpSpLocks/>
          </p:cNvGrpSpPr>
          <p:nvPr/>
        </p:nvGrpSpPr>
        <p:grpSpPr bwMode="auto">
          <a:xfrm>
            <a:off x="2124075" y="4652963"/>
            <a:ext cx="8228013" cy="549275"/>
            <a:chOff x="1101" y="4239"/>
            <a:chExt cx="6805" cy="493"/>
          </a:xfrm>
        </p:grpSpPr>
        <p:pic>
          <p:nvPicPr>
            <p:cNvPr id="103437" name="Picture 23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101" y="4318"/>
              <a:ext cx="1588" cy="32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</p:pic>
        <p:sp>
          <p:nvSpPr>
            <p:cNvPr id="103438" name="Rectangle 24"/>
            <p:cNvSpPr>
              <a:spLocks noChangeArrowheads="1"/>
            </p:cNvSpPr>
            <p:nvPr/>
          </p:nvSpPr>
          <p:spPr bwMode="auto">
            <a:xfrm>
              <a:off x="3330" y="4239"/>
              <a:ext cx="4576" cy="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365125" indent="-365125" defTabSz="1300163">
                <a:lnSpc>
                  <a:spcPct val="90000"/>
                </a:lnSpc>
                <a:spcBef>
                  <a:spcPct val="40000"/>
                </a:spcBef>
                <a:spcAft>
                  <a:spcPct val="40000"/>
                </a:spcAft>
                <a:buClr>
                  <a:srgbClr val="900000"/>
                </a:buClr>
                <a:buFont typeface="Wingdings" pitchFamily="2" charset="2"/>
                <a:buNone/>
              </a:pPr>
              <a:r>
                <a:rPr lang="en-US" sz="2000">
                  <a:solidFill>
                    <a:srgbClr val="B00000"/>
                  </a:solidFill>
                </a:rPr>
                <a:t>T-Mobile </a:t>
              </a:r>
              <a:br>
                <a:rPr lang="en-US" sz="2000">
                  <a:solidFill>
                    <a:srgbClr val="B00000"/>
                  </a:solidFill>
                </a:rPr>
              </a:br>
              <a:r>
                <a:rPr lang="en-US" sz="2000">
                  <a:solidFill>
                    <a:srgbClr val="B00000"/>
                  </a:solidFill>
                </a:rPr>
                <a:t>WAP, SMS, IN services</a:t>
              </a:r>
            </a:p>
          </p:txBody>
        </p:sp>
      </p:grpSp>
      <p:grpSp>
        <p:nvGrpSpPr>
          <p:cNvPr id="103430" name="Group 28"/>
          <p:cNvGrpSpPr>
            <a:grpSpLocks/>
          </p:cNvGrpSpPr>
          <p:nvPr/>
        </p:nvGrpSpPr>
        <p:grpSpPr bwMode="auto">
          <a:xfrm>
            <a:off x="2695575" y="2133600"/>
            <a:ext cx="7656513" cy="712788"/>
            <a:chOff x="1107" y="1363"/>
            <a:chExt cx="4452" cy="449"/>
          </a:xfrm>
        </p:grpSpPr>
        <p:sp>
          <p:nvSpPr>
            <p:cNvPr id="103435" name="Rectangle 29"/>
            <p:cNvSpPr>
              <a:spLocks noChangeArrowheads="1"/>
            </p:cNvSpPr>
            <p:nvPr/>
          </p:nvSpPr>
          <p:spPr bwMode="auto">
            <a:xfrm>
              <a:off x="2341" y="1432"/>
              <a:ext cx="3218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365125" indent="-365125" defTabSz="1300163">
                <a:lnSpc>
                  <a:spcPct val="90000"/>
                </a:lnSpc>
                <a:spcBef>
                  <a:spcPct val="40000"/>
                </a:spcBef>
                <a:spcAft>
                  <a:spcPct val="40000"/>
                </a:spcAft>
                <a:buClr>
                  <a:srgbClr val="900000"/>
                </a:buClr>
                <a:buFont typeface="Wingdings" pitchFamily="2" charset="2"/>
                <a:buNone/>
              </a:pPr>
              <a:r>
                <a:rPr lang="en-US" sz="2000">
                  <a:solidFill>
                    <a:srgbClr val="B00000"/>
                  </a:solidFill>
                </a:rPr>
                <a:t>Facebook </a:t>
              </a:r>
              <a:br>
                <a:rPr lang="en-US" sz="2000">
                  <a:solidFill>
                    <a:srgbClr val="B00000"/>
                  </a:solidFill>
                </a:rPr>
              </a:br>
              <a:r>
                <a:rPr lang="en-US" sz="2000">
                  <a:solidFill>
                    <a:srgbClr val="B00000"/>
                  </a:solidFill>
                </a:rPr>
                <a:t>Chat channel servers</a:t>
              </a:r>
              <a:r>
                <a:rPr lang="en-US" sz="2400">
                  <a:solidFill>
                    <a:srgbClr val="B00000"/>
                  </a:solidFill>
                </a:rPr>
                <a:t> </a:t>
              </a:r>
            </a:p>
          </p:txBody>
        </p:sp>
        <p:pic>
          <p:nvPicPr>
            <p:cNvPr id="103436" name="Picture 30" descr="facebook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107" y="1363"/>
              <a:ext cx="39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3431" name="Picture 31" descr="poweredbyerlang[4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408988" y="333375"/>
            <a:ext cx="1008062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32" name="Rectangle 21"/>
          <p:cNvSpPr>
            <a:spLocks noChangeArrowheads="1"/>
          </p:cNvSpPr>
          <p:nvPr/>
        </p:nvSpPr>
        <p:spPr bwMode="auto">
          <a:xfrm>
            <a:off x="4818063" y="3860800"/>
            <a:ext cx="553402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65125" indent="-365125" defTabSz="1300163">
              <a:lnSpc>
                <a:spcPct val="90000"/>
              </a:lnSpc>
              <a:spcBef>
                <a:spcPct val="40000"/>
              </a:spcBef>
              <a:spcAft>
                <a:spcPct val="40000"/>
              </a:spcAft>
              <a:buClr>
                <a:srgbClr val="900000"/>
              </a:buClr>
              <a:buFont typeface="Wingdings" pitchFamily="2" charset="2"/>
              <a:buNone/>
            </a:pPr>
            <a:r>
              <a:rPr lang="en-GB" sz="2000">
                <a:solidFill>
                  <a:srgbClr val="B00000"/>
                </a:solidFill>
              </a:rPr>
              <a:t>Nokia</a:t>
            </a:r>
            <a:br>
              <a:rPr lang="en-GB" sz="2000">
                <a:solidFill>
                  <a:srgbClr val="B00000"/>
                </a:solidFill>
              </a:rPr>
            </a:br>
            <a:r>
              <a:rPr lang="en-GB" sz="2000">
                <a:solidFill>
                  <a:srgbClr val="B00000"/>
                </a:solidFill>
              </a:rPr>
              <a:t>Disco – Map Reduce Framework</a:t>
            </a:r>
            <a:endParaRPr lang="en-US" sz="2000">
              <a:solidFill>
                <a:srgbClr val="B00000"/>
              </a:solidFill>
            </a:endParaRPr>
          </a:p>
        </p:txBody>
      </p:sp>
      <p:sp>
        <p:nvSpPr>
          <p:cNvPr id="103433" name="Rectangle 27"/>
          <p:cNvSpPr>
            <a:spLocks noChangeArrowheads="1"/>
          </p:cNvSpPr>
          <p:nvPr/>
        </p:nvSpPr>
        <p:spPr bwMode="auto">
          <a:xfrm>
            <a:off x="4818063" y="5605463"/>
            <a:ext cx="553402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65125" indent="-365125" defTabSz="1300163">
              <a:lnSpc>
                <a:spcPct val="90000"/>
              </a:lnSpc>
              <a:spcBef>
                <a:spcPct val="40000"/>
              </a:spcBef>
              <a:spcAft>
                <a:spcPct val="40000"/>
              </a:spcAft>
              <a:buClr>
                <a:srgbClr val="900000"/>
              </a:buClr>
              <a:buFont typeface="Wingdings" pitchFamily="2" charset="2"/>
              <a:buNone/>
            </a:pPr>
            <a:r>
              <a:rPr lang="en-GB" sz="2000">
                <a:solidFill>
                  <a:srgbClr val="B00000"/>
                </a:solidFill>
              </a:rPr>
              <a:t>E*Trade</a:t>
            </a:r>
            <a:br>
              <a:rPr lang="en-GB" sz="2000">
                <a:solidFill>
                  <a:srgbClr val="B00000"/>
                </a:solidFill>
              </a:rPr>
            </a:br>
            <a:r>
              <a:rPr lang="en-GB" sz="2000">
                <a:solidFill>
                  <a:srgbClr val="B00000"/>
                </a:solidFill>
              </a:rPr>
              <a:t>Backend Messaging</a:t>
            </a:r>
            <a:endParaRPr lang="en-US" sz="2000">
              <a:solidFill>
                <a:srgbClr val="B00000"/>
              </a:solidFill>
            </a:endParaRPr>
          </a:p>
        </p:txBody>
      </p:sp>
      <p:pic>
        <p:nvPicPr>
          <p:cNvPr id="103434" name="Picture 23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09800" y="3733800"/>
            <a:ext cx="22098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ChangeArrowheads="1"/>
          </p:cNvSpPr>
          <p:nvPr/>
        </p:nvSpPr>
        <p:spPr bwMode="auto">
          <a:xfrm>
            <a:off x="908050" y="1295400"/>
            <a:ext cx="8421688" cy="468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01442" tIns="49888" rIns="101442" bIns="49888"/>
          <a:lstStyle/>
          <a:p>
            <a:pPr>
              <a:spcBef>
                <a:spcPct val="60000"/>
              </a:spcBef>
              <a:buClr>
                <a:srgbClr val="900000"/>
              </a:buClr>
              <a:buFont typeface="Wingdings" pitchFamily="2" charset="2"/>
              <a:buNone/>
            </a:pPr>
            <a:endParaRPr lang="en-GB">
              <a:solidFill>
                <a:srgbClr val="B00000"/>
              </a:solidFill>
            </a:endParaRPr>
          </a:p>
          <a:p>
            <a:pPr>
              <a:spcBef>
                <a:spcPct val="60000"/>
              </a:spcBef>
              <a:buClr>
                <a:srgbClr val="900000"/>
              </a:buClr>
              <a:buFont typeface="Wingdings" pitchFamily="2" charset="2"/>
              <a:buNone/>
            </a:pPr>
            <a:endParaRPr lang="en-GB">
              <a:solidFill>
                <a:srgbClr val="B00000"/>
              </a:solidFill>
            </a:endParaRPr>
          </a:p>
          <a:p>
            <a:pPr>
              <a:spcBef>
                <a:spcPct val="60000"/>
              </a:spcBef>
              <a:buClr>
                <a:srgbClr val="900000"/>
              </a:buClr>
              <a:buFont typeface="Wingdings" pitchFamily="2" charset="2"/>
              <a:buNone/>
            </a:pPr>
            <a:endParaRPr lang="en-GB">
              <a:solidFill>
                <a:srgbClr val="B00000"/>
              </a:solidFill>
            </a:endParaRPr>
          </a:p>
          <a:p>
            <a:pPr>
              <a:spcBef>
                <a:spcPct val="60000"/>
              </a:spcBef>
              <a:buClr>
                <a:srgbClr val="900000"/>
              </a:buClr>
              <a:buFont typeface="Wingdings" pitchFamily="2" charset="2"/>
              <a:buNone/>
            </a:pPr>
            <a:endParaRPr lang="en-GB">
              <a:solidFill>
                <a:srgbClr val="B00000"/>
              </a:solidFill>
            </a:endParaRPr>
          </a:p>
          <a:p>
            <a:pPr>
              <a:spcBef>
                <a:spcPct val="60000"/>
              </a:spcBef>
              <a:buClr>
                <a:srgbClr val="900000"/>
              </a:buClr>
              <a:buFont typeface="Wingdings" pitchFamily="2" charset="2"/>
              <a:buNone/>
            </a:pPr>
            <a:endParaRPr lang="en-GB">
              <a:solidFill>
                <a:srgbClr val="B00000"/>
              </a:solidFill>
            </a:endParaRPr>
          </a:p>
          <a:p>
            <a:pPr>
              <a:spcBef>
                <a:spcPct val="60000"/>
              </a:spcBef>
              <a:buClr>
                <a:srgbClr val="900000"/>
              </a:buClr>
              <a:buFont typeface="Wingdings" pitchFamily="2" charset="2"/>
              <a:buNone/>
            </a:pPr>
            <a:endParaRPr lang="en-GB">
              <a:solidFill>
                <a:srgbClr val="B00000"/>
              </a:solidFill>
            </a:endParaRPr>
          </a:p>
          <a:p>
            <a:pPr>
              <a:spcBef>
                <a:spcPct val="60000"/>
              </a:spcBef>
              <a:buClr>
                <a:srgbClr val="900000"/>
              </a:buClr>
              <a:buFont typeface="Wingdings" pitchFamily="2" charset="2"/>
              <a:buNone/>
            </a:pPr>
            <a:endParaRPr lang="en-GB">
              <a:solidFill>
                <a:srgbClr val="B00000"/>
              </a:solidFill>
            </a:endParaRPr>
          </a:p>
          <a:p>
            <a:pPr>
              <a:spcBef>
                <a:spcPct val="60000"/>
              </a:spcBef>
              <a:buClr>
                <a:srgbClr val="900000"/>
              </a:buClr>
              <a:buFont typeface="Wingdings" pitchFamily="2" charset="2"/>
              <a:buNone/>
            </a:pPr>
            <a:endParaRPr lang="en-GB">
              <a:solidFill>
                <a:srgbClr val="B00000"/>
              </a:solidFill>
            </a:endParaRPr>
          </a:p>
          <a:p>
            <a:pPr>
              <a:spcBef>
                <a:spcPct val="60000"/>
              </a:spcBef>
              <a:buClr>
                <a:srgbClr val="900000"/>
              </a:buClr>
              <a:buFont typeface="Wingdings" pitchFamily="2" charset="2"/>
              <a:buNone/>
            </a:pPr>
            <a:endParaRPr lang="en-GB">
              <a:solidFill>
                <a:srgbClr val="B00000"/>
              </a:solidFill>
            </a:endParaRPr>
          </a:p>
          <a:p>
            <a:pPr>
              <a:spcBef>
                <a:spcPct val="60000"/>
              </a:spcBef>
              <a:buClr>
                <a:srgbClr val="900000"/>
              </a:buClr>
              <a:buFont typeface="Wingdings" pitchFamily="2" charset="2"/>
              <a:buNone/>
            </a:pPr>
            <a:endParaRPr lang="en-GB" sz="2400">
              <a:solidFill>
                <a:srgbClr val="B00000"/>
              </a:solidFill>
            </a:endParaRPr>
          </a:p>
        </p:txBody>
      </p:sp>
      <p:sp>
        <p:nvSpPr>
          <p:cNvPr id="105474" name="Rectangle 3"/>
          <p:cNvSpPr>
            <a:spLocks noChangeArrowheads="1"/>
          </p:cNvSpPr>
          <p:nvPr/>
        </p:nvSpPr>
        <p:spPr bwMode="auto">
          <a:xfrm>
            <a:off x="4881563" y="1384300"/>
            <a:ext cx="5156200" cy="4708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40000"/>
              </a:spcBef>
              <a:spcAft>
                <a:spcPct val="40000"/>
              </a:spcAft>
              <a:buClr>
                <a:srgbClr val="900000"/>
              </a:buClr>
              <a:buFont typeface="Wingdings" pitchFamily="2" charset="2"/>
              <a:buNone/>
            </a:pPr>
            <a:r>
              <a:rPr lang="en-GB" sz="2000">
                <a:solidFill>
                  <a:srgbClr val="B00000"/>
                </a:solidFill>
              </a:rPr>
              <a:t>CouchDB</a:t>
            </a:r>
            <a:br>
              <a:rPr lang="en-GB" sz="2000">
                <a:solidFill>
                  <a:srgbClr val="B00000"/>
                </a:solidFill>
              </a:rPr>
            </a:br>
            <a:r>
              <a:rPr lang="en-GB" sz="2000">
                <a:solidFill>
                  <a:srgbClr val="B00000"/>
                </a:solidFill>
              </a:rPr>
              <a:t>   Distributed Robust </a:t>
            </a:r>
            <a:r>
              <a:rPr lang="en-US" sz="2000">
                <a:solidFill>
                  <a:srgbClr val="B00000"/>
                </a:solidFill>
              </a:rPr>
              <a:t>document database</a:t>
            </a:r>
            <a:endParaRPr lang="en-GB" sz="2000">
              <a:solidFill>
                <a:srgbClr val="B00000"/>
              </a:solidFill>
            </a:endParaRPr>
          </a:p>
          <a:p>
            <a:pPr>
              <a:spcBef>
                <a:spcPct val="40000"/>
              </a:spcBef>
              <a:spcAft>
                <a:spcPct val="40000"/>
              </a:spcAft>
              <a:buClr>
                <a:srgbClr val="900000"/>
              </a:buClr>
              <a:buFont typeface="Wingdings" pitchFamily="2" charset="2"/>
              <a:buNone/>
            </a:pPr>
            <a:r>
              <a:rPr lang="en-GB" sz="2000">
                <a:solidFill>
                  <a:srgbClr val="B00000"/>
                </a:solidFill>
              </a:rPr>
              <a:t>Riak</a:t>
            </a:r>
            <a:br>
              <a:rPr lang="en-GB" sz="2000">
                <a:solidFill>
                  <a:srgbClr val="B00000"/>
                </a:solidFill>
              </a:rPr>
            </a:br>
            <a:r>
              <a:rPr lang="en-GB" sz="2000">
                <a:solidFill>
                  <a:srgbClr val="B00000"/>
                </a:solidFill>
              </a:rPr>
              <a:t>  Distributed, partition tolerant and </a:t>
            </a:r>
            <a:br>
              <a:rPr lang="en-GB" sz="2000">
                <a:solidFill>
                  <a:srgbClr val="B00000"/>
                </a:solidFill>
              </a:rPr>
            </a:br>
            <a:r>
              <a:rPr lang="en-GB" sz="2000">
                <a:solidFill>
                  <a:srgbClr val="B00000"/>
                </a:solidFill>
              </a:rPr>
              <a:t>  scalable database</a:t>
            </a:r>
          </a:p>
          <a:p>
            <a:pPr>
              <a:spcBef>
                <a:spcPct val="40000"/>
              </a:spcBef>
              <a:spcAft>
                <a:spcPct val="40000"/>
              </a:spcAft>
              <a:buClr>
                <a:srgbClr val="900000"/>
              </a:buClr>
              <a:buFont typeface="Wingdings" pitchFamily="2" charset="2"/>
              <a:buNone/>
            </a:pPr>
            <a:r>
              <a:rPr lang="en-GB" sz="2000">
                <a:solidFill>
                  <a:srgbClr val="B00000"/>
                </a:solidFill>
              </a:rPr>
              <a:t>YAWS</a:t>
            </a:r>
            <a:br>
              <a:rPr lang="en-GB" sz="2000">
                <a:solidFill>
                  <a:srgbClr val="B00000"/>
                </a:solidFill>
              </a:rPr>
            </a:br>
            <a:r>
              <a:rPr lang="en-GB" sz="2000">
                <a:solidFill>
                  <a:srgbClr val="B00000"/>
                </a:solidFill>
              </a:rPr>
              <a:t>   Yet Another Web Server</a:t>
            </a:r>
          </a:p>
          <a:p>
            <a:pPr>
              <a:spcBef>
                <a:spcPct val="40000"/>
              </a:spcBef>
              <a:spcAft>
                <a:spcPct val="40000"/>
              </a:spcAft>
              <a:buClr>
                <a:srgbClr val="900000"/>
              </a:buClr>
              <a:buFont typeface="Wingdings" pitchFamily="2" charset="2"/>
              <a:buNone/>
            </a:pPr>
            <a:r>
              <a:rPr lang="en-GB" sz="2000">
                <a:solidFill>
                  <a:srgbClr val="B00000"/>
                </a:solidFill>
              </a:rPr>
              <a:t>RabbitMQ</a:t>
            </a:r>
            <a:br>
              <a:rPr lang="en-GB" sz="2000">
                <a:solidFill>
                  <a:srgbClr val="B00000"/>
                </a:solidFill>
              </a:rPr>
            </a:br>
            <a:r>
              <a:rPr lang="en-GB" sz="2000">
                <a:solidFill>
                  <a:srgbClr val="B00000"/>
                </a:solidFill>
              </a:rPr>
              <a:t>   High performance enterprise messaging</a:t>
            </a:r>
          </a:p>
          <a:p>
            <a:pPr>
              <a:spcBef>
                <a:spcPct val="40000"/>
              </a:spcBef>
              <a:spcAft>
                <a:spcPct val="40000"/>
              </a:spcAft>
              <a:buClr>
                <a:srgbClr val="900000"/>
              </a:buClr>
              <a:buFont typeface="Wingdings" pitchFamily="2" charset="2"/>
              <a:buNone/>
            </a:pPr>
            <a:r>
              <a:rPr lang="en-GB" sz="2000">
                <a:solidFill>
                  <a:srgbClr val="B00000"/>
                </a:solidFill>
              </a:rPr>
              <a:t>Ejabberd</a:t>
            </a:r>
            <a:br>
              <a:rPr lang="en-GB" sz="2000">
                <a:solidFill>
                  <a:srgbClr val="B00000"/>
                </a:solidFill>
              </a:rPr>
            </a:br>
            <a:r>
              <a:rPr lang="en-GB" sz="2000">
                <a:solidFill>
                  <a:srgbClr val="B00000"/>
                </a:solidFill>
              </a:rPr>
              <a:t>   XMPP </a:t>
            </a:r>
            <a:r>
              <a:rPr lang="en-US" sz="2000">
                <a:solidFill>
                  <a:srgbClr val="B00000"/>
                </a:solidFill>
              </a:rPr>
              <a:t>instant messaging server</a:t>
            </a:r>
          </a:p>
        </p:txBody>
      </p:sp>
      <p:sp>
        <p:nvSpPr>
          <p:cNvPr id="105475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415925" y="190500"/>
            <a:ext cx="8728075" cy="935038"/>
          </a:xfrm>
        </p:spPr>
        <p:txBody>
          <a:bodyPr/>
          <a:lstStyle/>
          <a:p>
            <a:pPr eaLnBrk="1" hangingPunct="1"/>
            <a:r>
              <a:rPr lang="en-GB" dirty="0" smtClean="0">
                <a:ea typeface="ＭＳ Ｐゴシック" pitchFamily="34" charset="-128"/>
              </a:rPr>
              <a:t>Erlang in Systems Practice</a:t>
            </a:r>
          </a:p>
        </p:txBody>
      </p:sp>
      <p:pic>
        <p:nvPicPr>
          <p:cNvPr id="105476" name="Picture 11" descr="poweredbyerlang[4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08988" y="333375"/>
            <a:ext cx="1008062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77" name="Picture 21" descr="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74838" y="5087938"/>
            <a:ext cx="1803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78" name="Picture 22" descr="RabbitMQ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27200" y="4221163"/>
            <a:ext cx="2100263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79" name="Picture 23" descr="yaw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68450" y="3440113"/>
            <a:ext cx="24161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80" name="Picture 25" descr="Couchdb-logo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25675" y="1314450"/>
            <a:ext cx="1100138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81" name="Picture 12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524000" y="2209800"/>
            <a:ext cx="29337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 eaLnBrk="1" hangingPunct="1">
              <a:buFont typeface="Wingdings" charset="2"/>
              <a:buNone/>
              <a:defRPr/>
            </a:pPr>
            <a:r>
              <a:rPr lang="en-GB" sz="96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Thank You!</a:t>
            </a:r>
            <a:br>
              <a:rPr lang="en-GB" sz="96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DDDDDD"/>
                  </a:outerShdw>
                </a:effectLst>
              </a:rPr>
              <a:t/>
            </a:r>
            <a:br>
              <a:rPr lang="en-GB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DDDDDD"/>
                  </a:outerShdw>
                </a:effectLst>
              </a:rPr>
              <a:t/>
            </a:r>
            <a:br>
              <a:rPr lang="en-GB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endParaRPr lang="en-GB" b="1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32920" y="5157192"/>
            <a:ext cx="35413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For further information contact:</a:t>
            </a:r>
          </a:p>
          <a:p>
            <a:endParaRPr lang="en-GB" dirty="0"/>
          </a:p>
          <a:p>
            <a:r>
              <a:rPr lang="en-GB" dirty="0" smtClean="0"/>
              <a:t>Mladen Miliksic</a:t>
            </a:r>
          </a:p>
          <a:p>
            <a:r>
              <a:rPr lang="en-GB" dirty="0" smtClean="0"/>
              <a:t>mladen@erlang-solutions.com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Products built in </a:t>
            </a:r>
            <a:r>
              <a:rPr lang="en-US" dirty="0" err="1" smtClean="0"/>
              <a:t>Erlang</a:t>
            </a:r>
            <a:endParaRPr 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415925" y="1557338"/>
            <a:ext cx="5257155" cy="179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900000"/>
              </a:buClr>
              <a:buFont typeface="Wingdings" pitchFamily="2" charset="2"/>
              <a:defRPr sz="2400">
                <a:solidFill>
                  <a:srgbClr val="B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85750" indent="-2841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B00000"/>
              </a:buClr>
              <a:buFont typeface="Wingdings" pitchFamily="2" charset="2"/>
              <a:buChar char="§"/>
              <a:defRPr sz="2000">
                <a:solidFill>
                  <a:srgbClr val="6F6F6F"/>
                </a:solidFill>
                <a:latin typeface="+mn-lt"/>
                <a:ea typeface="ＭＳ Ｐゴシック" charset="-128"/>
              </a:defRPr>
            </a:lvl2pPr>
            <a:lvl3pPr marL="614363" indent="-327025" algn="l" rtl="0" eaLnBrk="0" fontAlgn="base" hangingPunct="0">
              <a:spcBef>
                <a:spcPct val="10000"/>
              </a:spcBef>
              <a:spcAft>
                <a:spcPct val="0"/>
              </a:spcAft>
              <a:buFont typeface="Arial" charset="0"/>
              <a:buChar char="–"/>
              <a:defRPr sz="1600" b="1">
                <a:solidFill>
                  <a:srgbClr val="6F6F6F"/>
                </a:solidFill>
                <a:latin typeface="+mn-lt"/>
                <a:ea typeface="ＭＳ Ｐゴシック" charset="-128"/>
              </a:defRPr>
            </a:lvl3pPr>
            <a:lvl4pPr marL="900113" indent="-284163" algn="l" rtl="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4pPr>
            <a:lvl5pPr marL="1171575" indent="-269875" algn="l" rtl="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5pPr>
            <a:lvl6pPr marL="16287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6pPr>
            <a:lvl7pPr marL="20859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7pPr>
            <a:lvl8pPr marL="25431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8pPr>
            <a:lvl9pPr marL="30003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9pPr>
          </a:lstStyle>
          <a:p>
            <a:pPr defTabSz="957263">
              <a:buFont typeface="Arial"/>
              <a:buChar char="•"/>
            </a:pPr>
            <a:r>
              <a:rPr lang="en-US" dirty="0" err="1" smtClean="0">
                <a:ea typeface="ＭＳ Ｐゴシック" pitchFamily="34" charset="-128"/>
              </a:rPr>
              <a:t>RabbitMQ</a:t>
            </a:r>
            <a:r>
              <a:rPr lang="en-US" dirty="0" smtClean="0">
                <a:ea typeface="ＭＳ Ｐゴシック" pitchFamily="34" charset="-128"/>
              </a:rPr>
              <a:t> by </a:t>
            </a:r>
            <a:r>
              <a:rPr lang="en-US" dirty="0" err="1" smtClean="0">
                <a:ea typeface="ＭＳ Ｐゴシック" pitchFamily="34" charset="-128"/>
              </a:rPr>
              <a:t>VMWare</a:t>
            </a:r>
            <a:endParaRPr lang="en-US" dirty="0" smtClean="0">
              <a:ea typeface="ＭＳ Ｐゴシック" pitchFamily="34" charset="-128"/>
            </a:endParaRPr>
          </a:p>
          <a:p>
            <a:pPr defTabSz="957263">
              <a:buFont typeface="Arial"/>
              <a:buChar char="•"/>
            </a:pPr>
            <a:r>
              <a:rPr lang="en-US" dirty="0" smtClean="0">
                <a:ea typeface="ＭＳ Ｐゴシック" pitchFamily="34" charset="-128"/>
              </a:rPr>
              <a:t>RIAK – a key/value database</a:t>
            </a:r>
          </a:p>
          <a:p>
            <a:pPr defTabSz="957263">
              <a:buFont typeface="Arial"/>
              <a:buChar char="•"/>
            </a:pPr>
            <a:r>
              <a:rPr lang="en-US" dirty="0" smtClean="0">
                <a:ea typeface="ＭＳ Ｐゴシック" pitchFamily="34" charset="-128"/>
              </a:rPr>
              <a:t>Facebook Chat</a:t>
            </a:r>
            <a:endParaRPr lang="en-US" dirty="0" smtClean="0">
              <a:ea typeface="ＭＳ Ｐゴシック" pitchFamily="34" charset="-128"/>
            </a:endParaRPr>
          </a:p>
          <a:p>
            <a:pPr defTabSz="957263">
              <a:buFont typeface="Arial"/>
              <a:buChar char="•"/>
            </a:pPr>
            <a:endParaRPr lang="en-US" dirty="0" smtClean="0">
              <a:ea typeface="ＭＳ Ｐゴシック" pitchFamily="34" charset="-128"/>
            </a:endParaRPr>
          </a:p>
          <a:p>
            <a:pPr lvl="1" defTabSz="957263">
              <a:buFont typeface="Arial"/>
              <a:buChar char="•"/>
            </a:pP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6496" y="4509120"/>
            <a:ext cx="29337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0" descr="facebo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2880" y="4819749"/>
            <a:ext cx="677598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 descr="RabbitMQ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13040" y="4869160"/>
            <a:ext cx="2100263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649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We’ve used </a:t>
            </a:r>
            <a:r>
              <a:rPr lang="en-US" dirty="0" err="1" smtClean="0"/>
              <a:t>Erlang</a:t>
            </a:r>
            <a:r>
              <a:rPr lang="en-US" dirty="0" smtClean="0"/>
              <a:t>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496" y="1556792"/>
            <a:ext cx="9074150" cy="2087686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Achieve very high uptimes</a:t>
            </a:r>
          </a:p>
          <a:p>
            <a:pPr>
              <a:buFont typeface="Arial"/>
              <a:buChar char="•"/>
            </a:pPr>
            <a:r>
              <a:rPr lang="en-US" dirty="0" smtClean="0"/>
              <a:t>Build systems that can be upgraded on the fly without stopping</a:t>
            </a:r>
          </a:p>
          <a:p>
            <a:pPr>
              <a:buFont typeface="Arial"/>
              <a:buChar char="•"/>
            </a:pPr>
            <a:r>
              <a:rPr lang="en-US" dirty="0" smtClean="0"/>
              <a:t>That contains no single points of failure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20552" y="3789040"/>
            <a:ext cx="2304256" cy="596900"/>
          </a:xfrm>
          <a:prstGeom prst="rect">
            <a:avLst/>
          </a:prstGeom>
          <a:solidFill>
            <a:srgbClr val="23FF23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 smtClean="0">
                <a:latin typeface="Arial" charset="0"/>
                <a:cs typeface="+mn-cs"/>
              </a:rPr>
              <a:t>Financial Switch</a:t>
            </a:r>
            <a:endParaRPr lang="en-US" sz="2800" dirty="0">
              <a:latin typeface="Times New Roman" charset="0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0552" y="4704308"/>
            <a:ext cx="2304256" cy="596900"/>
          </a:xfrm>
          <a:prstGeom prst="rect">
            <a:avLst/>
          </a:prstGeom>
          <a:solidFill>
            <a:srgbClr val="23FF23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 smtClean="0">
                <a:latin typeface="Arial" charset="0"/>
                <a:cs typeface="+mn-cs"/>
              </a:rPr>
              <a:t>Fast Data Stores</a:t>
            </a:r>
            <a:endParaRPr lang="en-US" sz="2800" dirty="0">
              <a:latin typeface="Times New Roman" charset="0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728864" y="3789040"/>
            <a:ext cx="2304256" cy="596900"/>
          </a:xfrm>
          <a:prstGeom prst="rect">
            <a:avLst/>
          </a:prstGeom>
          <a:solidFill>
            <a:srgbClr val="23FF23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 smtClean="0">
                <a:latin typeface="Arial" charset="0"/>
                <a:cs typeface="+mn-cs"/>
              </a:rPr>
              <a:t>Message Bus</a:t>
            </a:r>
            <a:endParaRPr lang="en-US" sz="2800" dirty="0">
              <a:latin typeface="Times New Roman" charset="0"/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28864" y="4725144"/>
            <a:ext cx="2304256" cy="596900"/>
          </a:xfrm>
          <a:prstGeom prst="rect">
            <a:avLst/>
          </a:prstGeom>
          <a:solidFill>
            <a:srgbClr val="23FF23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 smtClean="0">
                <a:latin typeface="Arial" charset="0"/>
                <a:cs typeface="+mn-cs"/>
              </a:rPr>
              <a:t>Integration Hub</a:t>
            </a:r>
            <a:endParaRPr lang="en-US" sz="2800" dirty="0">
              <a:latin typeface="Times New Roman" charset="0"/>
              <a:cs typeface="+mn-cs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393160" y="3789040"/>
            <a:ext cx="2304256" cy="596900"/>
          </a:xfrm>
          <a:prstGeom prst="rect">
            <a:avLst/>
          </a:prstGeom>
          <a:solidFill>
            <a:srgbClr val="23FF23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 smtClean="0">
                <a:latin typeface="Arial" charset="0"/>
                <a:cs typeface="+mn-cs"/>
              </a:rPr>
              <a:t>Message Queue</a:t>
            </a:r>
            <a:endParaRPr lang="en-US" sz="2800" dirty="0">
              <a:latin typeface="Times New Roman" charset="0"/>
              <a:cs typeface="+mn-cs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393160" y="4776316"/>
            <a:ext cx="2304256" cy="596900"/>
          </a:xfrm>
          <a:prstGeom prst="rect">
            <a:avLst/>
          </a:prstGeom>
          <a:solidFill>
            <a:srgbClr val="23FF23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 smtClean="0">
                <a:latin typeface="Arial" charset="0"/>
                <a:cs typeface="+mn-cs"/>
              </a:rPr>
              <a:t>Chat Server</a:t>
            </a:r>
            <a:endParaRPr lang="en-US" sz="2800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782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What is </a:t>
            </a:r>
            <a:r>
              <a:rPr lang="en-GB" dirty="0" err="1" smtClean="0">
                <a:ea typeface="ＭＳ Ｐゴシック" pitchFamily="34" charset="-128"/>
              </a:rPr>
              <a:t>Erlang</a:t>
            </a:r>
            <a:r>
              <a:rPr lang="en-GB" dirty="0" smtClean="0">
                <a:ea typeface="ＭＳ Ｐゴシック" pitchFamily="34" charset="-128"/>
              </a:rPr>
              <a:t>?</a:t>
            </a:r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15925" y="1557338"/>
            <a:ext cx="525715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900000"/>
              </a:buClr>
              <a:buFont typeface="Wingdings" pitchFamily="2" charset="2"/>
              <a:defRPr sz="2400">
                <a:solidFill>
                  <a:srgbClr val="B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85750" indent="-2841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B00000"/>
              </a:buClr>
              <a:buFont typeface="Wingdings" pitchFamily="2" charset="2"/>
              <a:buChar char="§"/>
              <a:defRPr sz="2000">
                <a:solidFill>
                  <a:srgbClr val="6F6F6F"/>
                </a:solidFill>
                <a:latin typeface="+mn-lt"/>
                <a:ea typeface="ＭＳ Ｐゴシック" charset="-128"/>
              </a:defRPr>
            </a:lvl2pPr>
            <a:lvl3pPr marL="614363" indent="-327025" algn="l" rtl="0" eaLnBrk="0" fontAlgn="base" hangingPunct="0">
              <a:spcBef>
                <a:spcPct val="10000"/>
              </a:spcBef>
              <a:spcAft>
                <a:spcPct val="0"/>
              </a:spcAft>
              <a:buFont typeface="Arial" charset="0"/>
              <a:buChar char="–"/>
              <a:defRPr sz="1600" b="1">
                <a:solidFill>
                  <a:srgbClr val="6F6F6F"/>
                </a:solidFill>
                <a:latin typeface="+mn-lt"/>
                <a:ea typeface="ＭＳ Ｐゴシック" charset="-128"/>
              </a:defRPr>
            </a:lvl3pPr>
            <a:lvl4pPr marL="900113" indent="-284163" algn="l" rtl="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4pPr>
            <a:lvl5pPr marL="1171575" indent="-269875" algn="l" rtl="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5pPr>
            <a:lvl6pPr marL="16287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6pPr>
            <a:lvl7pPr marL="20859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7pPr>
            <a:lvl8pPr marL="25431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8pPr>
            <a:lvl9pPr marL="30003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9pPr>
          </a:lstStyle>
          <a:p>
            <a:pPr defTabSz="957263">
              <a:buFont typeface="Arial"/>
              <a:buChar char="•"/>
            </a:pPr>
            <a:r>
              <a:rPr lang="en-US" dirty="0" smtClean="0">
                <a:ea typeface="ＭＳ Ｐゴシック" pitchFamily="34" charset="-128"/>
              </a:rPr>
              <a:t>A runtime environment</a:t>
            </a:r>
          </a:p>
          <a:p>
            <a:pPr lvl="1" defTabSz="957263">
              <a:buFont typeface="Arial"/>
              <a:buChar char="•"/>
            </a:pPr>
            <a:r>
              <a:rPr lang="en-US" dirty="0">
                <a:ea typeface="ＭＳ Ｐゴシック" pitchFamily="34" charset="-128"/>
              </a:rPr>
              <a:t>E</a:t>
            </a:r>
            <a:r>
              <a:rPr lang="en-US" dirty="0" smtClean="0">
                <a:ea typeface="ＭＳ Ｐゴシック" pitchFamily="34" charset="-128"/>
              </a:rPr>
              <a:t>xecutes code</a:t>
            </a:r>
          </a:p>
          <a:p>
            <a:pPr lvl="1" defTabSz="957263">
              <a:buFont typeface="Arial"/>
              <a:buChar char="•"/>
            </a:pPr>
            <a:r>
              <a:rPr lang="en-US" dirty="0">
                <a:ea typeface="ＭＳ Ｐゴシック" pitchFamily="34" charset="-128"/>
              </a:rPr>
              <a:t>M</a:t>
            </a:r>
            <a:r>
              <a:rPr lang="en-US" dirty="0" smtClean="0">
                <a:ea typeface="ＭＳ Ｐゴシック" pitchFamily="34" charset="-128"/>
              </a:rPr>
              <a:t>anages resources and distribution</a:t>
            </a:r>
          </a:p>
          <a:p>
            <a:pPr lvl="1" defTabSz="957263">
              <a:buFont typeface="Arial"/>
              <a:buChar char="•"/>
            </a:pPr>
            <a:r>
              <a:rPr lang="en-US" dirty="0">
                <a:ea typeface="ＭＳ Ｐゴシック" pitchFamily="34" charset="-128"/>
              </a:rPr>
              <a:t>M</a:t>
            </a:r>
            <a:r>
              <a:rPr lang="en-US" dirty="0" smtClean="0">
                <a:ea typeface="ＭＳ Ｐゴシック" pitchFamily="34" charset="-128"/>
              </a:rPr>
              <a:t>akes programs robust</a:t>
            </a:r>
          </a:p>
          <a:p>
            <a:pPr defTabSz="957263">
              <a:buFont typeface="Arial"/>
              <a:buChar char="•"/>
            </a:pPr>
            <a:r>
              <a:rPr lang="en-US" dirty="0" smtClean="0">
                <a:ea typeface="ＭＳ Ｐゴシック" pitchFamily="34" charset="-128"/>
              </a:rPr>
              <a:t>A mindset that guarantees…</a:t>
            </a:r>
          </a:p>
          <a:p>
            <a:pPr lvl="1" defTabSz="957263">
              <a:buFont typeface="Arial"/>
              <a:buChar char="•"/>
            </a:pPr>
            <a:r>
              <a:rPr lang="en-US" dirty="0" smtClean="0">
                <a:ea typeface="ＭＳ Ｐゴシック" pitchFamily="34" charset="-128"/>
              </a:rPr>
              <a:t>Reliability</a:t>
            </a:r>
          </a:p>
          <a:p>
            <a:pPr lvl="1" defTabSz="957263">
              <a:buFont typeface="Arial"/>
              <a:buChar char="•"/>
            </a:pPr>
            <a:r>
              <a:rPr lang="en-US" dirty="0">
                <a:ea typeface="ＭＳ Ｐゴシック" pitchFamily="34" charset="-128"/>
              </a:rPr>
              <a:t>S</a:t>
            </a:r>
            <a:r>
              <a:rPr lang="en-US" dirty="0" smtClean="0">
                <a:ea typeface="ＭＳ Ｐゴシック" pitchFamily="34" charset="-128"/>
              </a:rPr>
              <a:t>calability</a:t>
            </a:r>
          </a:p>
          <a:p>
            <a:pPr lvl="1" defTabSz="957263">
              <a:buFont typeface="Arial"/>
              <a:buChar char="•"/>
            </a:pPr>
            <a:r>
              <a:rPr lang="en-US" dirty="0" smtClean="0">
                <a:ea typeface="ＭＳ Ｐゴシック" pitchFamily="34" charset="-128"/>
              </a:rPr>
              <a:t>Performance</a:t>
            </a:r>
          </a:p>
          <a:p>
            <a:pPr defTabSz="957263">
              <a:buFont typeface="Arial"/>
              <a:buChar char="•"/>
            </a:pPr>
            <a:r>
              <a:rPr lang="en-US" dirty="0">
                <a:ea typeface="ＭＳ Ｐゴシック" pitchFamily="34" charset="-128"/>
              </a:rPr>
              <a:t>A programming </a:t>
            </a:r>
            <a:r>
              <a:rPr lang="en-US" dirty="0" smtClean="0">
                <a:ea typeface="ＭＳ Ｐゴシック" pitchFamily="34" charset="-128"/>
              </a:rPr>
              <a:t>language</a:t>
            </a:r>
          </a:p>
          <a:p>
            <a:pPr lvl="1" defTabSz="957263">
              <a:buFont typeface="Arial"/>
              <a:buChar char="•"/>
            </a:pPr>
            <a:r>
              <a:rPr lang="en-US" dirty="0" smtClean="0">
                <a:ea typeface="ＭＳ Ｐゴシック" pitchFamily="34" charset="-128"/>
              </a:rPr>
              <a:t>Simplify distributed logic</a:t>
            </a:r>
          </a:p>
          <a:p>
            <a:pPr lvl="1" defTabSz="957263">
              <a:buFont typeface="Arial"/>
              <a:buChar char="•"/>
            </a:pPr>
            <a:r>
              <a:rPr lang="en-US" dirty="0" smtClean="0">
                <a:ea typeface="ＭＳ Ｐゴシック" pitchFamily="34" charset="-128"/>
              </a:rPr>
              <a:t>Reduce errors</a:t>
            </a:r>
            <a:endParaRPr lang="en-US" dirty="0">
              <a:ea typeface="ＭＳ Ｐゴシック" pitchFamily="34" charset="-128"/>
            </a:endParaRPr>
          </a:p>
          <a:p>
            <a:pPr lvl="1" defTabSz="957263">
              <a:buFont typeface="Arial"/>
              <a:buChar char="•"/>
            </a:pP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851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ea typeface="ＭＳ Ｐゴシック" pitchFamily="34" charset="-128"/>
              </a:rPr>
              <a:t>Erlang</a:t>
            </a:r>
            <a:r>
              <a:rPr lang="en-GB" dirty="0" smtClean="0">
                <a:ea typeface="ＭＳ Ｐゴシック" pitchFamily="34" charset="-128"/>
              </a:rPr>
              <a:t> is a runtime environment</a:t>
            </a:r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15925" y="1557338"/>
            <a:ext cx="5257155" cy="29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900000"/>
              </a:buClr>
              <a:buFont typeface="Wingdings" pitchFamily="2" charset="2"/>
              <a:defRPr sz="2400">
                <a:solidFill>
                  <a:srgbClr val="B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85750" indent="-2841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B00000"/>
              </a:buClr>
              <a:buFont typeface="Wingdings" pitchFamily="2" charset="2"/>
              <a:buChar char="§"/>
              <a:defRPr sz="2000">
                <a:solidFill>
                  <a:srgbClr val="6F6F6F"/>
                </a:solidFill>
                <a:latin typeface="+mn-lt"/>
                <a:ea typeface="ＭＳ Ｐゴシック" charset="-128"/>
              </a:defRPr>
            </a:lvl2pPr>
            <a:lvl3pPr marL="614363" indent="-327025" algn="l" rtl="0" eaLnBrk="0" fontAlgn="base" hangingPunct="0">
              <a:spcBef>
                <a:spcPct val="10000"/>
              </a:spcBef>
              <a:spcAft>
                <a:spcPct val="0"/>
              </a:spcAft>
              <a:buFont typeface="Arial" charset="0"/>
              <a:buChar char="–"/>
              <a:defRPr sz="1600" b="1">
                <a:solidFill>
                  <a:srgbClr val="6F6F6F"/>
                </a:solidFill>
                <a:latin typeface="+mn-lt"/>
                <a:ea typeface="ＭＳ Ｐゴシック" charset="-128"/>
              </a:defRPr>
            </a:lvl3pPr>
            <a:lvl4pPr marL="900113" indent="-284163" algn="l" rtl="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4pPr>
            <a:lvl5pPr marL="1171575" indent="-269875" algn="l" rtl="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5pPr>
            <a:lvl6pPr marL="16287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6pPr>
            <a:lvl7pPr marL="20859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7pPr>
            <a:lvl8pPr marL="25431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8pPr>
            <a:lvl9pPr marL="30003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9pPr>
          </a:lstStyle>
          <a:p>
            <a:pPr defTabSz="957263">
              <a:buFont typeface="Arial"/>
              <a:buChar char="•"/>
            </a:pPr>
            <a:r>
              <a:rPr lang="en-US" dirty="0" smtClean="0">
                <a:ea typeface="ＭＳ Ｐゴシック" pitchFamily="34" charset="-128"/>
              </a:rPr>
              <a:t>Similar to </a:t>
            </a:r>
            <a:r>
              <a:rPr lang="en-US" b="1" dirty="0" smtClean="0">
                <a:ea typeface="ＭＳ Ｐゴシック" pitchFamily="34" charset="-128"/>
              </a:rPr>
              <a:t>Java VM</a:t>
            </a:r>
          </a:p>
          <a:p>
            <a:pPr defTabSz="957263">
              <a:buFont typeface="Arial"/>
              <a:buChar char="•"/>
            </a:pPr>
            <a:r>
              <a:rPr lang="en-US" dirty="0" smtClean="0">
                <a:ea typeface="ＭＳ Ｐゴシック" pitchFamily="34" charset="-128"/>
              </a:rPr>
              <a:t>Handles </a:t>
            </a:r>
            <a:r>
              <a:rPr lang="en-US" b="1" dirty="0" smtClean="0">
                <a:ea typeface="ＭＳ Ｐゴシック" pitchFamily="34" charset="-128"/>
              </a:rPr>
              <a:t>memory and </a:t>
            </a:r>
            <a:r>
              <a:rPr lang="en-US" b="1" dirty="0" err="1" smtClean="0">
                <a:ea typeface="ＭＳ Ｐゴシック" pitchFamily="34" charset="-128"/>
              </a:rPr>
              <a:t>comms</a:t>
            </a:r>
            <a:endParaRPr lang="en-US" b="1" dirty="0" smtClean="0">
              <a:ea typeface="ＭＳ Ｐゴシック" pitchFamily="34" charset="-128"/>
            </a:endParaRPr>
          </a:p>
          <a:p>
            <a:pPr marL="400050" defTabSz="957263">
              <a:buFont typeface="Arial"/>
              <a:buChar char="•"/>
            </a:pPr>
            <a:r>
              <a:rPr lang="en-US" dirty="0" err="1">
                <a:ea typeface="ＭＳ Ｐゴシック" pitchFamily="34" charset="-128"/>
              </a:rPr>
              <a:t>Optimised</a:t>
            </a:r>
            <a:r>
              <a:rPr lang="en-US" dirty="0">
                <a:ea typeface="ＭＳ Ｐゴシック" pitchFamily="34" charset="-128"/>
              </a:rPr>
              <a:t> for </a:t>
            </a:r>
            <a:r>
              <a:rPr lang="en-US" dirty="0" smtClean="0">
                <a:ea typeface="ＭＳ Ｐゴシック" pitchFamily="34" charset="-128"/>
              </a:rPr>
              <a:t>Multicore</a:t>
            </a:r>
          </a:p>
          <a:p>
            <a:pPr marL="400050" defTabSz="957263">
              <a:buFont typeface="Arial"/>
              <a:buChar char="•"/>
            </a:pPr>
            <a:r>
              <a:rPr lang="en-US" dirty="0" smtClean="0">
                <a:ea typeface="ＭＳ Ｐゴシック" pitchFamily="34" charset="-128"/>
              </a:rPr>
              <a:t>Hot code replacement</a:t>
            </a:r>
          </a:p>
          <a:p>
            <a:pPr marL="400050" defTabSz="957263">
              <a:buFont typeface="Arial"/>
              <a:buChar char="•"/>
            </a:pPr>
            <a:r>
              <a:rPr lang="en-US" dirty="0" smtClean="0">
                <a:ea typeface="ＭＳ Ｐゴシック" pitchFamily="34" charset="-128"/>
              </a:rPr>
              <a:t>Per process heap and garbage collection</a:t>
            </a:r>
            <a:endParaRPr lang="en-US" dirty="0">
              <a:ea typeface="ＭＳ Ｐゴシック" pitchFamily="34" charset="-128"/>
            </a:endParaRPr>
          </a:p>
          <a:p>
            <a:pPr defTabSz="957263">
              <a:buFont typeface="Arial"/>
              <a:buChar char="•"/>
            </a:pPr>
            <a:endParaRPr lang="en-US" b="1" dirty="0" smtClean="0">
              <a:ea typeface="ＭＳ Ｐゴシック" pitchFamily="34" charset="-128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329264" y="4005064"/>
            <a:ext cx="1296144" cy="939552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sv-SE" dirty="0">
                <a:latin typeface="Arial" charset="0"/>
              </a:rPr>
              <a:t>Version 2</a:t>
            </a:r>
            <a:endParaRPr lang="sv-SE" dirty="0">
              <a:latin typeface="Times New Roman" pitchFamily="18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6105128" y="2852936"/>
            <a:ext cx="720080" cy="93610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7113240" y="2852936"/>
            <a:ext cx="648072" cy="86409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5313040" y="4005064"/>
            <a:ext cx="1296144" cy="939552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sv-SE" dirty="0">
                <a:latin typeface="Arial" charset="0"/>
              </a:rPr>
              <a:t>Version 1</a:t>
            </a:r>
            <a:endParaRPr lang="sv-SE" dirty="0">
              <a:latin typeface="Times New Roman" pitchFamily="18" charset="0"/>
            </a:endParaRPr>
          </a:p>
        </p:txBody>
      </p:sp>
      <p:sp>
        <p:nvSpPr>
          <p:cNvPr id="20" name="Arc 19"/>
          <p:cNvSpPr/>
          <p:nvPr/>
        </p:nvSpPr>
        <p:spPr>
          <a:xfrm rot="1740000" flipV="1">
            <a:off x="6126416" y="2689938"/>
            <a:ext cx="1296144" cy="720080"/>
          </a:xfrm>
          <a:prstGeom prst="arc">
            <a:avLst/>
          </a:prstGeom>
          <a:ln>
            <a:solidFill>
              <a:srgbClr val="FF0000"/>
            </a:solidFill>
            <a:prstDash val="dot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429722" y="1981200"/>
            <a:ext cx="971550" cy="952500"/>
          </a:xfrm>
          <a:prstGeom prst="ellipse">
            <a:avLst/>
          </a:prstGeom>
          <a:solidFill>
            <a:srgbClr val="FFCC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Trebuchet MS" charset="0"/>
                <a:cs typeface="+mn-cs"/>
              </a:rPr>
              <a:t>A</a:t>
            </a:r>
            <a:endParaRPr lang="en-US" dirty="0">
              <a:latin typeface="Trebuchet M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090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ea typeface="ＭＳ Ｐゴシック" pitchFamily="34" charset="-128"/>
              </a:rPr>
              <a:t>Erlang</a:t>
            </a:r>
            <a:r>
              <a:rPr lang="en-GB" dirty="0" smtClean="0">
                <a:ea typeface="ＭＳ Ｐゴシック" pitchFamily="34" charset="-128"/>
              </a:rPr>
              <a:t> is a language</a:t>
            </a:r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15925" y="1557338"/>
            <a:ext cx="525715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900000"/>
              </a:buClr>
              <a:buFont typeface="Wingdings" pitchFamily="2" charset="2"/>
              <a:defRPr sz="2400">
                <a:solidFill>
                  <a:srgbClr val="B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85750" indent="-2841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B00000"/>
              </a:buClr>
              <a:buFont typeface="Wingdings" pitchFamily="2" charset="2"/>
              <a:buChar char="§"/>
              <a:defRPr sz="2000">
                <a:solidFill>
                  <a:srgbClr val="6F6F6F"/>
                </a:solidFill>
                <a:latin typeface="+mn-lt"/>
                <a:ea typeface="ＭＳ Ｐゴシック" charset="-128"/>
              </a:defRPr>
            </a:lvl2pPr>
            <a:lvl3pPr marL="614363" indent="-327025" algn="l" rtl="0" eaLnBrk="0" fontAlgn="base" hangingPunct="0">
              <a:spcBef>
                <a:spcPct val="10000"/>
              </a:spcBef>
              <a:spcAft>
                <a:spcPct val="0"/>
              </a:spcAft>
              <a:buFont typeface="Arial" charset="0"/>
              <a:buChar char="–"/>
              <a:defRPr sz="1600" b="1">
                <a:solidFill>
                  <a:srgbClr val="6F6F6F"/>
                </a:solidFill>
                <a:latin typeface="+mn-lt"/>
                <a:ea typeface="ＭＳ Ｐゴシック" charset="-128"/>
              </a:defRPr>
            </a:lvl3pPr>
            <a:lvl4pPr marL="900113" indent="-284163" algn="l" rtl="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4pPr>
            <a:lvl5pPr marL="1171575" indent="-269875" algn="l" rtl="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5pPr>
            <a:lvl6pPr marL="16287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6pPr>
            <a:lvl7pPr marL="20859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7pPr>
            <a:lvl8pPr marL="25431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8pPr>
            <a:lvl9pPr marL="30003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9pPr>
          </a:lstStyle>
          <a:p>
            <a:pPr defTabSz="957263">
              <a:spcBef>
                <a:spcPts val="400"/>
              </a:spcBef>
              <a:spcAft>
                <a:spcPts val="200"/>
              </a:spcAft>
              <a:buFont typeface="Arial"/>
              <a:buChar char="•"/>
            </a:pPr>
            <a:r>
              <a:rPr lang="en-US" dirty="0" smtClean="0">
                <a:ea typeface="ＭＳ Ｐゴシック" pitchFamily="34" charset="-128"/>
              </a:rPr>
              <a:t>Functional roots</a:t>
            </a:r>
          </a:p>
          <a:p>
            <a:pPr lvl="1" defTabSz="957263">
              <a:spcBef>
                <a:spcPts val="400"/>
              </a:spcBef>
              <a:spcAft>
                <a:spcPts val="200"/>
              </a:spcAft>
            </a:pPr>
            <a:r>
              <a:rPr lang="en-US" dirty="0" smtClean="0">
                <a:ea typeface="ＭＳ Ｐゴシック" pitchFamily="34" charset="-128"/>
              </a:rPr>
              <a:t>Inherited features from </a:t>
            </a:r>
            <a:r>
              <a:rPr lang="en-US" dirty="0" err="1" smtClean="0">
                <a:ea typeface="ＭＳ Ｐゴシック" pitchFamily="34" charset="-128"/>
              </a:rPr>
              <a:t>Scala</a:t>
            </a:r>
            <a:r>
              <a:rPr lang="en-US" dirty="0" smtClean="0">
                <a:ea typeface="ＭＳ Ｐゴシック" pitchFamily="34" charset="-128"/>
              </a:rPr>
              <a:t> and Lisp</a:t>
            </a:r>
            <a:endParaRPr lang="en-US" dirty="0">
              <a:ea typeface="ＭＳ Ｐゴシック" pitchFamily="34" charset="-128"/>
            </a:endParaRPr>
          </a:p>
          <a:p>
            <a:pPr lvl="1" defTabSz="957263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ea typeface="ＭＳ Ｐゴシック" pitchFamily="34" charset="-128"/>
              </a:rPr>
              <a:t>Declarative Syntax</a:t>
            </a:r>
            <a:endParaRPr lang="en-US" dirty="0">
              <a:ea typeface="ＭＳ Ｐゴシック" pitchFamily="34" charset="-128"/>
            </a:endParaRPr>
          </a:p>
          <a:p>
            <a:pPr defTabSz="957263">
              <a:spcBef>
                <a:spcPts val="600"/>
              </a:spcBef>
              <a:spcAft>
                <a:spcPts val="300"/>
              </a:spcAft>
              <a:buFont typeface="Arial"/>
              <a:buChar char="•"/>
            </a:pPr>
            <a:r>
              <a:rPr lang="en-US" dirty="0" smtClean="0">
                <a:ea typeface="ＭＳ Ｐゴシック" pitchFamily="34" charset="-128"/>
              </a:rPr>
              <a:t>Single use variables</a:t>
            </a:r>
          </a:p>
          <a:p>
            <a:pPr marL="342900" lvl="1" indent="-342900" defTabSz="957263">
              <a:spcBef>
                <a:spcPts val="300"/>
              </a:spcBef>
              <a:spcAft>
                <a:spcPts val="300"/>
              </a:spcAft>
              <a:buClr>
                <a:srgbClr val="900000"/>
              </a:buClr>
            </a:pPr>
            <a:r>
              <a:rPr lang="en-US" dirty="0" smtClean="0">
                <a:ea typeface="ＭＳ Ｐゴシック" pitchFamily="34" charset="-128"/>
              </a:rPr>
              <a:t>Value assigned once</a:t>
            </a:r>
          </a:p>
          <a:p>
            <a:pPr marL="342900" lvl="1" indent="-342900" defTabSz="957263">
              <a:spcBef>
                <a:spcPts val="300"/>
              </a:spcBef>
              <a:spcAft>
                <a:spcPts val="300"/>
              </a:spcAft>
              <a:buClr>
                <a:srgbClr val="900000"/>
              </a:buClr>
            </a:pPr>
            <a:r>
              <a:rPr lang="en-US" dirty="0" smtClean="0">
                <a:ea typeface="ＭＳ Ｐゴシック" pitchFamily="34" charset="-128"/>
              </a:rPr>
              <a:t>Integral part of overall design</a:t>
            </a:r>
          </a:p>
          <a:p>
            <a:pPr marL="342900" lvl="1" indent="-342900" defTabSz="957263">
              <a:spcBef>
                <a:spcPts val="300"/>
              </a:spcBef>
              <a:spcAft>
                <a:spcPts val="300"/>
              </a:spcAft>
              <a:buClr>
                <a:srgbClr val="900000"/>
              </a:buClr>
            </a:pPr>
            <a:r>
              <a:rPr lang="en-US" dirty="0" smtClean="0">
                <a:ea typeface="ＭＳ Ｐゴシック" pitchFamily="34" charset="-128"/>
              </a:rPr>
              <a:t>Better code</a:t>
            </a:r>
            <a:endParaRPr lang="en-US" dirty="0">
              <a:ea typeface="ＭＳ Ｐゴシック" pitchFamily="34" charset="-128"/>
            </a:endParaRPr>
          </a:p>
          <a:p>
            <a:pPr defTabSz="957263">
              <a:spcBef>
                <a:spcPts val="600"/>
              </a:spcBef>
              <a:spcAft>
                <a:spcPts val="300"/>
              </a:spcAft>
              <a:buFont typeface="Arial"/>
              <a:buChar char="•"/>
            </a:pPr>
            <a:r>
              <a:rPr lang="en-US" dirty="0" smtClean="0">
                <a:ea typeface="ＭＳ Ｐゴシック" pitchFamily="34" charset="-128"/>
              </a:rPr>
              <a:t>Recursion</a:t>
            </a:r>
          </a:p>
          <a:p>
            <a:pPr marL="342900" lvl="1" indent="-342900" defTabSz="957263">
              <a:spcBef>
                <a:spcPts val="600"/>
              </a:spcBef>
              <a:spcAft>
                <a:spcPts val="300"/>
              </a:spcAft>
              <a:buClr>
                <a:srgbClr val="900000"/>
              </a:buClr>
              <a:buFont typeface="Arial"/>
              <a:buChar char="•"/>
            </a:pPr>
            <a:r>
              <a:rPr lang="en-US" dirty="0" smtClean="0">
                <a:ea typeface="ＭＳ Ｐゴシック" pitchFamily="34" charset="-128"/>
              </a:rPr>
              <a:t>Best way to write loops</a:t>
            </a:r>
          </a:p>
          <a:p>
            <a:pPr marL="342900" lvl="1" indent="-342900" defTabSz="957263">
              <a:spcBef>
                <a:spcPts val="600"/>
              </a:spcBef>
              <a:spcAft>
                <a:spcPts val="300"/>
              </a:spcAft>
              <a:buClr>
                <a:srgbClr val="900000"/>
              </a:buClr>
              <a:buFont typeface="Arial"/>
              <a:buChar char="•"/>
            </a:pPr>
            <a:r>
              <a:rPr lang="en-US" dirty="0" smtClean="0">
                <a:ea typeface="ＭＳ Ｐゴシック" pitchFamily="34" charset="-128"/>
              </a:rPr>
              <a:t>Terminating conditions</a:t>
            </a:r>
            <a:endParaRPr lang="en-US" dirty="0">
              <a:ea typeface="ＭＳ Ｐゴシック" pitchFamily="34" charset="-128"/>
            </a:endParaRPr>
          </a:p>
          <a:p>
            <a:pPr defTabSz="957263">
              <a:spcBef>
                <a:spcPts val="600"/>
              </a:spcBef>
              <a:spcAft>
                <a:spcPts val="300"/>
              </a:spcAft>
              <a:buFont typeface="Arial"/>
              <a:buChar char="•"/>
            </a:pPr>
            <a:endParaRPr lang="en-US" dirty="0" smtClean="0">
              <a:ea typeface="ＭＳ Ｐゴシック" pitchFamily="34" charset="-128"/>
            </a:endParaRPr>
          </a:p>
          <a:p>
            <a:pPr marL="0" indent="0" defTabSz="957263"/>
            <a:endParaRPr lang="en-US" dirty="0" smtClean="0">
              <a:ea typeface="ＭＳ Ｐゴシック" pitchFamily="34" charset="-128"/>
            </a:endParaRPr>
          </a:p>
          <a:p>
            <a:pPr defTabSz="957263">
              <a:buFont typeface="Arial"/>
              <a:buChar char="•"/>
            </a:pPr>
            <a:endParaRPr lang="en-US" dirty="0" smtClean="0">
              <a:ea typeface="ＭＳ Ｐゴシック" pitchFamily="34" charset="-128"/>
            </a:endParaRPr>
          </a:p>
          <a:p>
            <a:pPr lvl="1" defTabSz="957263">
              <a:buFont typeface="Arial"/>
              <a:buChar char="•"/>
            </a:pPr>
            <a:endParaRPr lang="en-US" dirty="0" smtClean="0">
              <a:ea typeface="ＭＳ Ｐゴシック" pitchFamily="34" charset="-128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817096" y="1052736"/>
            <a:ext cx="3479800" cy="2096551"/>
            <a:chOff x="374" y="1247"/>
            <a:chExt cx="2192" cy="1598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374" y="1837"/>
              <a:ext cx="2192" cy="1008"/>
              <a:chOff x="374" y="2048"/>
              <a:chExt cx="2192" cy="1008"/>
            </a:xfrm>
          </p:grpSpPr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374" y="2410"/>
                <a:ext cx="521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 i="1">
                    <a:solidFill>
                      <a:srgbClr val="003366"/>
                    </a:solidFill>
                    <a:latin typeface="Times New Roman" pitchFamily="18" charset="0"/>
                  </a:rPr>
                  <a:t>n! =</a:t>
                </a:r>
              </a:p>
            </p:txBody>
          </p:sp>
          <p:sp>
            <p:nvSpPr>
              <p:cNvPr id="9" name="AutoShape 7"/>
              <p:cNvSpPr>
                <a:spLocks/>
              </p:cNvSpPr>
              <p:nvPr/>
            </p:nvSpPr>
            <p:spPr bwMode="auto">
              <a:xfrm>
                <a:off x="872" y="2048"/>
                <a:ext cx="192" cy="1008"/>
              </a:xfrm>
              <a:prstGeom prst="leftBrace">
                <a:avLst>
                  <a:gd name="adj1" fmla="val 43750"/>
                  <a:gd name="adj2" fmla="val 50000"/>
                </a:avLst>
              </a:prstGeom>
              <a:noFill/>
              <a:ln w="12700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1086" y="2178"/>
                <a:ext cx="826" cy="75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 i="1" dirty="0">
                    <a:solidFill>
                      <a:srgbClr val="003366"/>
                    </a:solidFill>
                    <a:latin typeface="Times New Roman" pitchFamily="18" charset="0"/>
                  </a:rPr>
                  <a:t>1</a:t>
                </a:r>
              </a:p>
              <a:p>
                <a:pPr eaLnBrk="0" hangingPunct="0"/>
                <a:endParaRPr lang="en-US" sz="2400" i="1" dirty="0">
                  <a:solidFill>
                    <a:srgbClr val="003366"/>
                  </a:solidFill>
                  <a:latin typeface="Times New Roman" pitchFamily="18" charset="0"/>
                </a:endParaRPr>
              </a:p>
              <a:p>
                <a:pPr eaLnBrk="0" hangingPunct="0"/>
                <a:r>
                  <a:rPr lang="en-US" sz="2400" i="1" dirty="0">
                    <a:solidFill>
                      <a:srgbClr val="003366"/>
                    </a:solidFill>
                    <a:latin typeface="Times New Roman" pitchFamily="18" charset="0"/>
                  </a:rPr>
                  <a:t>n*(n-1)!</a:t>
                </a:r>
              </a:p>
            </p:txBody>
          </p:sp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1960" y="2178"/>
                <a:ext cx="606" cy="75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 i="1">
                    <a:solidFill>
                      <a:srgbClr val="003366"/>
                    </a:solidFill>
                    <a:latin typeface="Times New Roman" pitchFamily="18" charset="0"/>
                  </a:rPr>
                  <a:t>n = 0</a:t>
                </a:r>
              </a:p>
              <a:p>
                <a:pPr eaLnBrk="0" hangingPunct="0"/>
                <a:endParaRPr lang="en-US" sz="2400" i="1">
                  <a:solidFill>
                    <a:srgbClr val="003366"/>
                  </a:solidFill>
                  <a:latin typeface="Times New Roman" pitchFamily="18" charset="0"/>
                </a:endParaRPr>
              </a:p>
              <a:p>
                <a:pPr eaLnBrk="0" hangingPunct="0"/>
                <a:r>
                  <a:rPr lang="en-US" sz="2400" i="1">
                    <a:solidFill>
                      <a:srgbClr val="003366"/>
                    </a:solidFill>
                    <a:latin typeface="Times New Roman" pitchFamily="18" charset="0"/>
                  </a:rPr>
                  <a:t>n</a:t>
                </a:r>
                <a:r>
                  <a:rPr lang="en-US" sz="2400" i="1">
                    <a:solidFill>
                      <a:srgbClr val="003366"/>
                    </a:solidFill>
                    <a:latin typeface="Times New Roman" pitchFamily="18" charset="0"/>
                    <a:sym typeface="Symbol" pitchFamily="18" charset="2"/>
                  </a:rPr>
                  <a:t> 1</a:t>
                </a:r>
                <a:endParaRPr lang="en-US" sz="2400" i="1">
                  <a:solidFill>
                    <a:srgbClr val="003366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960" y="1247"/>
              <a:ext cx="116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sz="2400" dirty="0"/>
            </a:p>
          </p:txBody>
        </p:sp>
      </p:grp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348720" y="4844942"/>
            <a:ext cx="3924760" cy="132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003366"/>
                </a:solidFill>
                <a:latin typeface="Courier New" pitchFamily="49" charset="0"/>
              </a:rPr>
              <a:t>factorial</a:t>
            </a:r>
            <a:r>
              <a:rPr lang="en-US" dirty="0">
                <a:solidFill>
                  <a:srgbClr val="003366"/>
                </a:solidFill>
                <a:latin typeface="Courier New" pitchFamily="49" charset="0"/>
              </a:rPr>
              <a:t>(0) -&gt;</a:t>
            </a:r>
          </a:p>
          <a:p>
            <a:pPr eaLnBrk="0" hangingPunct="0"/>
            <a:r>
              <a:rPr lang="en-US" dirty="0">
                <a:solidFill>
                  <a:srgbClr val="003366"/>
                </a:solidFill>
                <a:latin typeface="Courier New" pitchFamily="49" charset="0"/>
              </a:rPr>
              <a:t>   1;</a:t>
            </a:r>
          </a:p>
          <a:p>
            <a:pPr eaLnBrk="0" hangingPunct="0"/>
            <a:r>
              <a:rPr lang="en-US" dirty="0">
                <a:solidFill>
                  <a:srgbClr val="003366"/>
                </a:solidFill>
                <a:latin typeface="Courier New" pitchFamily="49" charset="0"/>
              </a:rPr>
              <a:t>factorial(N) when N &gt;= 1 -&gt;</a:t>
            </a:r>
          </a:p>
          <a:p>
            <a:pPr eaLnBrk="0" hangingPunct="0"/>
            <a:r>
              <a:rPr lang="en-US" dirty="0">
                <a:solidFill>
                  <a:srgbClr val="003366"/>
                </a:solidFill>
                <a:latin typeface="Courier New" pitchFamily="49" charset="0"/>
              </a:rPr>
              <a:t>   N * factorial(N-1).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473280" y="3374140"/>
            <a:ext cx="0" cy="13510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41232" y="1124744"/>
            <a:ext cx="1130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57263"/>
            <a:r>
              <a:rPr lang="en-US" b="1" dirty="0" smtClean="0">
                <a:ea typeface="ＭＳ Ｐゴシック" pitchFamily="34" charset="-128"/>
              </a:rPr>
              <a:t>Factorial</a:t>
            </a:r>
            <a:endParaRPr lang="en-US" b="1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0301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A little syntax</a:t>
            </a:r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15925" y="1557338"/>
            <a:ext cx="525715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900000"/>
              </a:buClr>
              <a:buFont typeface="Wingdings" pitchFamily="2" charset="2"/>
              <a:defRPr sz="2400">
                <a:solidFill>
                  <a:srgbClr val="B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85750" indent="-2841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B00000"/>
              </a:buClr>
              <a:buFont typeface="Wingdings" pitchFamily="2" charset="2"/>
              <a:buChar char="§"/>
              <a:defRPr sz="2000">
                <a:solidFill>
                  <a:srgbClr val="6F6F6F"/>
                </a:solidFill>
                <a:latin typeface="+mn-lt"/>
                <a:ea typeface="ＭＳ Ｐゴシック" charset="-128"/>
              </a:defRPr>
            </a:lvl2pPr>
            <a:lvl3pPr marL="614363" indent="-327025" algn="l" rtl="0" eaLnBrk="0" fontAlgn="base" hangingPunct="0">
              <a:spcBef>
                <a:spcPct val="10000"/>
              </a:spcBef>
              <a:spcAft>
                <a:spcPct val="0"/>
              </a:spcAft>
              <a:buFont typeface="Arial" charset="0"/>
              <a:buChar char="–"/>
              <a:defRPr sz="1600" b="1">
                <a:solidFill>
                  <a:srgbClr val="6F6F6F"/>
                </a:solidFill>
                <a:latin typeface="+mn-lt"/>
                <a:ea typeface="ＭＳ Ｐゴシック" charset="-128"/>
              </a:defRPr>
            </a:lvl3pPr>
            <a:lvl4pPr marL="900113" indent="-284163" algn="l" rtl="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4pPr>
            <a:lvl5pPr marL="1171575" indent="-269875" algn="l" rtl="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5pPr>
            <a:lvl6pPr marL="16287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6pPr>
            <a:lvl7pPr marL="20859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7pPr>
            <a:lvl8pPr marL="25431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8pPr>
            <a:lvl9pPr marL="30003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9pPr>
          </a:lstStyle>
          <a:p>
            <a:pPr defTabSz="957263">
              <a:spcBef>
                <a:spcPts val="400"/>
              </a:spcBef>
              <a:spcAft>
                <a:spcPts val="200"/>
              </a:spcAft>
              <a:buFont typeface="Arial"/>
              <a:buChar char="•"/>
            </a:pPr>
            <a:r>
              <a:rPr lang="en-US" dirty="0" smtClean="0">
                <a:ea typeface="ＭＳ Ｐゴシック" pitchFamily="34" charset="-128"/>
              </a:rPr>
              <a:t>Functions</a:t>
            </a:r>
          </a:p>
          <a:p>
            <a:pPr lvl="1" defTabSz="957263">
              <a:spcBef>
                <a:spcPts val="400"/>
              </a:spcBef>
              <a:spcAft>
                <a:spcPts val="200"/>
              </a:spcAft>
            </a:pPr>
            <a:r>
              <a:rPr lang="en-US" dirty="0" smtClean="0">
                <a:ea typeface="ＭＳ Ｐゴシック" pitchFamily="34" charset="-128"/>
              </a:rPr>
              <a:t>Function ends with “.”</a:t>
            </a:r>
            <a:endParaRPr lang="en-US" dirty="0">
              <a:ea typeface="ＭＳ Ｐゴシック" pitchFamily="34" charset="-128"/>
            </a:endParaRPr>
          </a:p>
          <a:p>
            <a:pPr lvl="1" defTabSz="957263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ea typeface="ＭＳ Ｐゴシック" pitchFamily="34" charset="-128"/>
              </a:rPr>
              <a:t>Clauses and guards.</a:t>
            </a:r>
          </a:p>
          <a:p>
            <a:pPr lvl="1" defTabSz="957263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ea typeface="ＭＳ Ｐゴシック" pitchFamily="34" charset="-128"/>
              </a:rPr>
              <a:t>Same name, different number of parameters </a:t>
            </a:r>
            <a:r>
              <a:rPr lang="en-US" dirty="0" smtClean="0">
                <a:ea typeface="ＭＳ Ｐゴシック" pitchFamily="34" charset="-128"/>
                <a:sym typeface="Wingdings"/>
              </a:rPr>
              <a:t> different function.</a:t>
            </a:r>
            <a:endParaRPr lang="en-US" dirty="0">
              <a:ea typeface="ＭＳ Ｐゴシック" pitchFamily="34" charset="-128"/>
            </a:endParaRPr>
          </a:p>
          <a:p>
            <a:pPr defTabSz="957263">
              <a:buFont typeface="Arial"/>
              <a:buChar char="•"/>
            </a:pPr>
            <a:r>
              <a:rPr lang="en-US" dirty="0" smtClean="0">
                <a:ea typeface="ＭＳ Ｐゴシック" pitchFamily="34" charset="-128"/>
              </a:rPr>
              <a:t>Matching</a:t>
            </a:r>
          </a:p>
          <a:p>
            <a:pPr marL="342900" lvl="1" indent="-342900" defTabSz="957263">
              <a:spcBef>
                <a:spcPct val="60000"/>
              </a:spcBef>
              <a:buClr>
                <a:srgbClr val="900000"/>
              </a:buClr>
              <a:buFont typeface="Arial"/>
              <a:buChar char="•"/>
            </a:pPr>
            <a:r>
              <a:rPr lang="en-US" dirty="0" smtClean="0">
                <a:ea typeface="ＭＳ Ｐゴシック" pitchFamily="34" charset="-128"/>
              </a:rPr>
              <a:t>Variables get values (once)</a:t>
            </a:r>
          </a:p>
          <a:p>
            <a:pPr marL="342900" lvl="1" indent="-342900" defTabSz="957263">
              <a:spcBef>
                <a:spcPct val="60000"/>
              </a:spcBef>
              <a:buClr>
                <a:srgbClr val="900000"/>
              </a:buClr>
              <a:buFont typeface="Arial"/>
              <a:buChar char="•"/>
            </a:pPr>
            <a:r>
              <a:rPr lang="en-US" dirty="0" smtClean="0">
                <a:ea typeface="ＭＳ Ｐゴシック" pitchFamily="34" charset="-128"/>
              </a:rPr>
              <a:t>Pattern not matching? Error!</a:t>
            </a:r>
            <a:endParaRPr lang="en-US" dirty="0">
              <a:ea typeface="ＭＳ Ｐゴシック" pitchFamily="34" charset="-128"/>
            </a:endParaRPr>
          </a:p>
          <a:p>
            <a:pPr defTabSz="957263">
              <a:buFont typeface="Arial"/>
              <a:buChar char="•"/>
            </a:pPr>
            <a:endParaRPr lang="en-US" dirty="0">
              <a:ea typeface="ＭＳ Ｐゴシック" pitchFamily="34" charset="-128"/>
            </a:endParaRPr>
          </a:p>
          <a:p>
            <a:pPr marL="0" indent="0" defTabSz="957263"/>
            <a:endParaRPr lang="en-US" dirty="0" smtClean="0">
              <a:ea typeface="ＭＳ Ｐゴシック" pitchFamily="34" charset="-128"/>
            </a:endParaRPr>
          </a:p>
          <a:p>
            <a:pPr defTabSz="957263">
              <a:buFont typeface="Arial"/>
              <a:buChar char="•"/>
            </a:pPr>
            <a:endParaRPr lang="en-US" dirty="0" smtClean="0">
              <a:ea typeface="ＭＳ Ｐゴシック" pitchFamily="34" charset="-128"/>
            </a:endParaRPr>
          </a:p>
          <a:p>
            <a:pPr lvl="1" defTabSz="957263">
              <a:buFont typeface="Arial"/>
              <a:buChar char="•"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395876" y="1412776"/>
            <a:ext cx="3093628" cy="14773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003366"/>
                </a:solidFill>
                <a:latin typeface="Courier New" pitchFamily="49" charset="0"/>
              </a:rPr>
              <a:t>abs(A) when A</a:t>
            </a:r>
            <a:r>
              <a:rPr lang="en-US" dirty="0">
                <a:solidFill>
                  <a:srgbClr val="003366"/>
                </a:solidFill>
                <a:latin typeface="Courier New" pitchFamily="49" charset="0"/>
              </a:rPr>
              <a:t> </a:t>
            </a:r>
            <a:r>
              <a:rPr lang="en-US" dirty="0" smtClean="0">
                <a:solidFill>
                  <a:srgbClr val="003366"/>
                </a:solidFill>
                <a:latin typeface="Courier New" pitchFamily="49" charset="0"/>
              </a:rPr>
              <a:t>&gt;= 0 -&gt;</a:t>
            </a:r>
          </a:p>
          <a:p>
            <a:pPr eaLnBrk="0" hangingPunct="0"/>
            <a:r>
              <a:rPr lang="en-US" dirty="0">
                <a:solidFill>
                  <a:srgbClr val="003366"/>
                </a:solidFill>
                <a:latin typeface="Courier New" pitchFamily="49" charset="0"/>
              </a:rPr>
              <a:t> </a:t>
            </a:r>
            <a:r>
              <a:rPr lang="en-US" dirty="0" smtClean="0">
                <a:solidFill>
                  <a:srgbClr val="003366"/>
                </a:solidFill>
                <a:latin typeface="Courier New" pitchFamily="49" charset="0"/>
              </a:rPr>
              <a:t>   A;</a:t>
            </a:r>
          </a:p>
          <a:p>
            <a:pPr eaLnBrk="0" hangingPunct="0"/>
            <a:r>
              <a:rPr lang="en-US" dirty="0" smtClean="0">
                <a:solidFill>
                  <a:srgbClr val="003366"/>
                </a:solidFill>
                <a:latin typeface="Courier New" pitchFamily="49" charset="0"/>
              </a:rPr>
              <a:t>abs(A) when A &lt; 0 -&gt;</a:t>
            </a:r>
          </a:p>
          <a:p>
            <a:pPr eaLnBrk="0" hangingPunct="0"/>
            <a:r>
              <a:rPr lang="en-US" dirty="0">
                <a:solidFill>
                  <a:srgbClr val="003366"/>
                </a:solidFill>
                <a:latin typeface="Courier New" pitchFamily="49" charset="0"/>
              </a:rPr>
              <a:t> </a:t>
            </a:r>
            <a:r>
              <a:rPr lang="en-US" dirty="0" smtClean="0">
                <a:solidFill>
                  <a:srgbClr val="003366"/>
                </a:solidFill>
                <a:latin typeface="Courier New" pitchFamily="49" charset="0"/>
              </a:rPr>
              <a:t>   A*-1.</a:t>
            </a:r>
          </a:p>
          <a:p>
            <a:pPr eaLnBrk="0" hangingPunct="0"/>
            <a:r>
              <a:rPr lang="en-US" dirty="0">
                <a:solidFill>
                  <a:srgbClr val="003366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393160" y="3092767"/>
            <a:ext cx="2539540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003366"/>
                </a:solidFill>
                <a:latin typeface="Courier New" pitchFamily="49" charset="0"/>
              </a:rPr>
              <a:t>B = {2013,12,31}.</a:t>
            </a:r>
          </a:p>
          <a:p>
            <a:pPr eaLnBrk="0" hangingPunct="0"/>
            <a:r>
              <a:rPr lang="en-US" dirty="0" smtClean="0">
                <a:solidFill>
                  <a:srgbClr val="003366"/>
                </a:solidFill>
                <a:latin typeface="Courier New" pitchFamily="49" charset="0"/>
              </a:rPr>
              <a:t>{YYYY,MM,DD} = B.</a:t>
            </a:r>
          </a:p>
          <a:p>
            <a:pPr eaLnBrk="0" hangingPunct="0"/>
            <a:r>
              <a:rPr lang="en-US" dirty="0" smtClean="0">
                <a:solidFill>
                  <a:srgbClr val="003366"/>
                </a:solidFill>
                <a:latin typeface="Courier New" pitchFamily="49" charset="0"/>
              </a:rPr>
              <a:t>YYYY = 2011.</a:t>
            </a:r>
            <a:endParaRPr lang="en-US" dirty="0">
              <a:solidFill>
                <a:srgbClr val="003366"/>
              </a:solidFill>
              <a:latin typeface="Courier New" pitchFamily="49" charset="0"/>
            </a:endParaRPr>
          </a:p>
          <a:p>
            <a:pPr eaLnBrk="0" hangingPunct="0"/>
            <a:r>
              <a:rPr lang="en-US" dirty="0" smtClean="0">
                <a:solidFill>
                  <a:srgbClr val="003366"/>
                </a:solidFill>
                <a:latin typeface="Courier New" pitchFamily="49" charset="0"/>
              </a:rPr>
              <a:t> </a:t>
            </a:r>
            <a:endParaRPr lang="en-US" dirty="0">
              <a:solidFill>
                <a:srgbClr val="003366"/>
              </a:solidFill>
              <a:latin typeface="Courier New" pitchFamily="49" charset="0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064568" y="5029281"/>
            <a:ext cx="7803376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  <a:p>
            <a:pPr eaLnBrk="0" hangingPunct="0"/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B = a.</a:t>
            </a:r>
          </a:p>
          <a:p>
            <a:pPr eaLnBrk="0" hangingPunct="0"/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** exception error: no match of right hand side value a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0" hangingPunct="0"/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4763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code</a:t>
            </a:r>
            <a:endParaRPr lang="en-US" dirty="0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72480" y="1412776"/>
            <a:ext cx="3924760" cy="203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003366"/>
                </a:solidFill>
                <a:latin typeface="Courier New" pitchFamily="49" charset="0"/>
              </a:rPr>
              <a:t>-module</a:t>
            </a:r>
            <a:r>
              <a:rPr lang="en-US" dirty="0" smtClean="0">
                <a:solidFill>
                  <a:srgbClr val="003366"/>
                </a:solidFill>
                <a:latin typeface="Courier New" pitchFamily="49" charset="0"/>
              </a:rPr>
              <a:t>(example)</a:t>
            </a:r>
            <a:r>
              <a:rPr lang="en-US" dirty="0">
                <a:solidFill>
                  <a:srgbClr val="003366"/>
                </a:solidFill>
                <a:latin typeface="Courier New" pitchFamily="49" charset="0"/>
              </a:rPr>
              <a:t>.</a:t>
            </a:r>
          </a:p>
          <a:p>
            <a:pPr eaLnBrk="0" hangingPunct="0"/>
            <a:r>
              <a:rPr lang="en-US" dirty="0">
                <a:solidFill>
                  <a:srgbClr val="003366"/>
                </a:solidFill>
                <a:latin typeface="Courier New" pitchFamily="49" charset="0"/>
              </a:rPr>
              <a:t>-export([factorial/1]).</a:t>
            </a:r>
          </a:p>
          <a:p>
            <a:pPr eaLnBrk="0" hangingPunct="0"/>
            <a:endParaRPr lang="en-US" dirty="0">
              <a:solidFill>
                <a:srgbClr val="003366"/>
              </a:solidFill>
              <a:latin typeface="Courier New" pitchFamily="49" charset="0"/>
            </a:endParaRPr>
          </a:p>
          <a:p>
            <a:pPr eaLnBrk="0" hangingPunct="0"/>
            <a:r>
              <a:rPr lang="en-US" dirty="0">
                <a:solidFill>
                  <a:srgbClr val="003366"/>
                </a:solidFill>
                <a:latin typeface="Courier New" pitchFamily="49" charset="0"/>
              </a:rPr>
              <a:t>factorial(0) -&gt;</a:t>
            </a:r>
          </a:p>
          <a:p>
            <a:pPr eaLnBrk="0" hangingPunct="0"/>
            <a:r>
              <a:rPr lang="en-US" dirty="0">
                <a:solidFill>
                  <a:srgbClr val="003366"/>
                </a:solidFill>
                <a:latin typeface="Courier New" pitchFamily="49" charset="0"/>
              </a:rPr>
              <a:t>   1;</a:t>
            </a:r>
          </a:p>
          <a:p>
            <a:pPr eaLnBrk="0" hangingPunct="0"/>
            <a:r>
              <a:rPr lang="en-US" dirty="0">
                <a:solidFill>
                  <a:srgbClr val="003366"/>
                </a:solidFill>
                <a:latin typeface="Courier New" pitchFamily="49" charset="0"/>
              </a:rPr>
              <a:t>factorial(N) when N &gt;= 1 -&gt;</a:t>
            </a:r>
          </a:p>
          <a:p>
            <a:pPr eaLnBrk="0" hangingPunct="0"/>
            <a:r>
              <a:rPr lang="en-US" dirty="0">
                <a:solidFill>
                  <a:srgbClr val="003366"/>
                </a:solidFill>
                <a:latin typeface="Courier New" pitchFamily="49" charset="0"/>
              </a:rPr>
              <a:t>   N * factorial(N-1).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564673" y="1712913"/>
            <a:ext cx="184076" cy="461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 sz="2400" dirty="0"/>
          </a:p>
        </p:txBody>
      </p: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5601072" y="1693168"/>
            <a:ext cx="3657600" cy="1447800"/>
            <a:chOff x="1488" y="3072"/>
            <a:chExt cx="2304" cy="912"/>
          </a:xfrm>
        </p:grpSpPr>
        <p:sp>
          <p:nvSpPr>
            <p:cNvPr id="8" name="AutoShape 15"/>
            <p:cNvSpPr>
              <a:spLocks noChangeArrowheads="1"/>
            </p:cNvSpPr>
            <p:nvPr/>
          </p:nvSpPr>
          <p:spPr bwMode="auto">
            <a:xfrm>
              <a:off x="1488" y="3072"/>
              <a:ext cx="2304" cy="912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1584" y="3120"/>
              <a:ext cx="2153" cy="7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dirty="0" err="1">
                  <a:latin typeface="Courier New" pitchFamily="49" charset="0"/>
                </a:rPr>
                <a:t>Eshell</a:t>
              </a:r>
              <a:r>
                <a:rPr lang="en-US" sz="1400" dirty="0">
                  <a:latin typeface="Courier New" pitchFamily="49" charset="0"/>
                </a:rPr>
                <a:t> V5.0.1  (abort with ^G)</a:t>
              </a:r>
            </a:p>
            <a:p>
              <a:pPr eaLnBrk="0" hangingPunct="0"/>
              <a:r>
                <a:rPr lang="en-US" sz="1400" dirty="0">
                  <a:latin typeface="Courier New" pitchFamily="49" charset="0"/>
                </a:rPr>
                <a:t>1&gt; c</a:t>
              </a:r>
              <a:r>
                <a:rPr lang="en-US" sz="1400" dirty="0" smtClean="0">
                  <a:latin typeface="Courier New" pitchFamily="49" charset="0"/>
                </a:rPr>
                <a:t>(example)</a:t>
              </a:r>
              <a:r>
                <a:rPr lang="en-US" sz="1400" dirty="0">
                  <a:latin typeface="Courier New" pitchFamily="49" charset="0"/>
                </a:rPr>
                <a:t>.</a:t>
              </a:r>
            </a:p>
            <a:p>
              <a:pPr eaLnBrk="0" hangingPunct="0"/>
              <a:r>
                <a:rPr lang="en-US" sz="1400" dirty="0">
                  <a:latin typeface="Courier New" pitchFamily="49" charset="0"/>
                </a:rPr>
                <a:t>{ok,ex1}</a:t>
              </a:r>
            </a:p>
            <a:p>
              <a:pPr eaLnBrk="0" hangingPunct="0"/>
              <a:r>
                <a:rPr lang="en-US" sz="1400" dirty="0">
                  <a:latin typeface="Courier New" pitchFamily="49" charset="0"/>
                </a:rPr>
                <a:t>2&gt; </a:t>
              </a:r>
              <a:r>
                <a:rPr lang="en-US" sz="1400" dirty="0" err="1" smtClean="0">
                  <a:latin typeface="Courier New" pitchFamily="49" charset="0"/>
                </a:rPr>
                <a:t>example:factorial</a:t>
              </a:r>
              <a:r>
                <a:rPr lang="en-US" sz="1400" dirty="0">
                  <a:latin typeface="Courier New" pitchFamily="49" charset="0"/>
                </a:rPr>
                <a:t>(6).</a:t>
              </a:r>
            </a:p>
            <a:p>
              <a:pPr eaLnBrk="0" hangingPunct="0"/>
              <a:r>
                <a:rPr lang="en-US" sz="1400" dirty="0">
                  <a:latin typeface="Courier New" pitchFamily="49" charset="0"/>
                </a:rPr>
                <a:t>720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3512840" y="2420888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272480" y="3861048"/>
            <a:ext cx="7056784" cy="230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900000"/>
              </a:buClr>
              <a:buFont typeface="Wingdings" pitchFamily="2" charset="2"/>
              <a:defRPr sz="2400">
                <a:solidFill>
                  <a:srgbClr val="B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85750" indent="-2841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B00000"/>
              </a:buClr>
              <a:buFont typeface="Wingdings" pitchFamily="2" charset="2"/>
              <a:buChar char="§"/>
              <a:defRPr sz="2000">
                <a:solidFill>
                  <a:srgbClr val="6F6F6F"/>
                </a:solidFill>
                <a:latin typeface="+mn-lt"/>
                <a:ea typeface="ＭＳ Ｐゴシック" charset="-128"/>
              </a:defRPr>
            </a:lvl2pPr>
            <a:lvl3pPr marL="614363" indent="-327025" algn="l" rtl="0" eaLnBrk="0" fontAlgn="base" hangingPunct="0">
              <a:spcBef>
                <a:spcPct val="10000"/>
              </a:spcBef>
              <a:spcAft>
                <a:spcPct val="0"/>
              </a:spcAft>
              <a:buFont typeface="Arial" charset="0"/>
              <a:buChar char="–"/>
              <a:defRPr sz="1600" b="1">
                <a:solidFill>
                  <a:srgbClr val="6F6F6F"/>
                </a:solidFill>
                <a:latin typeface="+mn-lt"/>
                <a:ea typeface="ＭＳ Ｐゴシック" charset="-128"/>
              </a:defRPr>
            </a:lvl3pPr>
            <a:lvl4pPr marL="900113" indent="-284163" algn="l" rtl="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4pPr>
            <a:lvl5pPr marL="1171575" indent="-269875" algn="l" rtl="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5pPr>
            <a:lvl6pPr marL="16287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6pPr>
            <a:lvl7pPr marL="20859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7pPr>
            <a:lvl8pPr marL="25431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8pPr>
            <a:lvl9pPr marL="30003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9pPr>
          </a:lstStyle>
          <a:p>
            <a:pPr lvl="1" defTabSz="957263">
              <a:spcBef>
                <a:spcPts val="400"/>
              </a:spcBef>
              <a:spcAft>
                <a:spcPts val="200"/>
              </a:spcAft>
            </a:pPr>
            <a:r>
              <a:rPr lang="en-US" b="1" dirty="0" err="1" smtClean="0">
                <a:ea typeface="ＭＳ Ｐゴシック" pitchFamily="34" charset="-128"/>
              </a:rPr>
              <a:t>Module</a:t>
            </a:r>
            <a:r>
              <a:rPr lang="en-US" dirty="0" err="1" smtClean="0">
                <a:ea typeface="ＭＳ Ｐゴシック" pitchFamily="34" charset="-128"/>
              </a:rPr>
              <a:t>:</a:t>
            </a:r>
            <a:r>
              <a:rPr lang="en-US" b="1" dirty="0" err="1" smtClean="0">
                <a:ea typeface="ＭＳ Ｐゴシック" pitchFamily="34" charset="-128"/>
              </a:rPr>
              <a:t>function</a:t>
            </a:r>
            <a:r>
              <a:rPr lang="en-US" dirty="0" smtClean="0">
                <a:ea typeface="ＭＳ Ｐゴシック" pitchFamily="34" charset="-128"/>
              </a:rPr>
              <a:t>(</a:t>
            </a:r>
            <a:r>
              <a:rPr lang="en-US" i="1" dirty="0" smtClean="0">
                <a:ea typeface="ＭＳ Ｐゴシック" pitchFamily="34" charset="-128"/>
              </a:rPr>
              <a:t>Arguments</a:t>
            </a:r>
            <a:r>
              <a:rPr lang="en-US" dirty="0" smtClean="0">
                <a:ea typeface="ＭＳ Ｐゴシック" pitchFamily="34" charset="-128"/>
              </a:rPr>
              <a:t>).</a:t>
            </a:r>
            <a:endParaRPr lang="en-US" dirty="0">
              <a:ea typeface="ＭＳ Ｐゴシック" pitchFamily="34" charset="-128"/>
            </a:endParaRPr>
          </a:p>
          <a:p>
            <a:pPr lvl="1" defTabSz="957263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ea typeface="ＭＳ Ｐゴシック" pitchFamily="34" charset="-128"/>
              </a:rPr>
              <a:t>Expression terminated with “.”</a:t>
            </a:r>
          </a:p>
          <a:p>
            <a:pPr marL="0" indent="0" defTabSz="957263">
              <a:spcBef>
                <a:spcPts val="600"/>
              </a:spcBef>
              <a:spcAft>
                <a:spcPts val="300"/>
              </a:spcAft>
            </a:pPr>
            <a:r>
              <a:rPr lang="en-US" sz="1600" dirty="0" smtClean="0">
                <a:latin typeface="Courier New"/>
                <a:ea typeface="ＭＳ Ｐゴシック" pitchFamily="34" charset="-128"/>
                <a:cs typeface="Courier New"/>
              </a:rPr>
              <a:t>1</a:t>
            </a:r>
            <a:r>
              <a:rPr lang="en-US" sz="1600" dirty="0">
                <a:latin typeface="Courier New"/>
                <a:ea typeface="ＭＳ Ｐゴシック" pitchFamily="34" charset="-128"/>
                <a:cs typeface="Courier New"/>
              </a:rPr>
              <a:t>&gt; </a:t>
            </a:r>
            <a:r>
              <a:rPr lang="en-US" sz="1600" b="1" dirty="0" err="1">
                <a:latin typeface="Courier New"/>
                <a:ea typeface="ＭＳ Ｐゴシック" pitchFamily="34" charset="-128"/>
                <a:cs typeface="Courier New"/>
              </a:rPr>
              <a:t>ex:factorial</a:t>
            </a:r>
            <a:r>
              <a:rPr lang="en-US" sz="1600" b="1" dirty="0">
                <a:latin typeface="Courier New"/>
                <a:ea typeface="ＭＳ Ｐゴシック" pitchFamily="34" charset="-128"/>
                <a:cs typeface="Courier New"/>
              </a:rPr>
              <a:t>(1).</a:t>
            </a:r>
          </a:p>
          <a:p>
            <a:pPr marL="0" indent="0" defTabSz="957263">
              <a:spcBef>
                <a:spcPts val="600"/>
              </a:spcBef>
              <a:spcAft>
                <a:spcPts val="300"/>
              </a:spcAft>
            </a:pPr>
            <a:r>
              <a:rPr lang="en-US" sz="1600" b="1" dirty="0">
                <a:latin typeface="Courier New"/>
                <a:ea typeface="ＭＳ Ｐゴシック" pitchFamily="34" charset="-128"/>
                <a:cs typeface="Courier New"/>
              </a:rPr>
              <a:t>** exception error: undefined function </a:t>
            </a:r>
            <a:r>
              <a:rPr lang="en-US" sz="1600" b="1" dirty="0" err="1">
                <a:latin typeface="Courier New"/>
                <a:ea typeface="ＭＳ Ｐゴシック" pitchFamily="34" charset="-128"/>
                <a:cs typeface="Courier New"/>
              </a:rPr>
              <a:t>ex:factorial</a:t>
            </a:r>
            <a:r>
              <a:rPr lang="en-US" sz="1600" b="1" dirty="0">
                <a:latin typeface="Courier New"/>
                <a:ea typeface="ＭＳ Ｐゴシック" pitchFamily="34" charset="-128"/>
                <a:cs typeface="Courier New"/>
              </a:rPr>
              <a:t>/1</a:t>
            </a:r>
            <a:endParaRPr lang="en-US" b="1" dirty="0" smtClean="0">
              <a:ea typeface="ＭＳ Ｐゴシック" pitchFamily="34" charset="-128"/>
            </a:endParaRPr>
          </a:p>
          <a:p>
            <a:pPr marL="342900" lvl="1" indent="-342900" defTabSz="957263">
              <a:spcBef>
                <a:spcPct val="60000"/>
              </a:spcBef>
              <a:buClr>
                <a:srgbClr val="900000"/>
              </a:buClr>
              <a:buFont typeface="Arial"/>
              <a:buChar char="•"/>
            </a:pPr>
            <a:r>
              <a:rPr lang="en-US" dirty="0" smtClean="0">
                <a:ea typeface="ＭＳ Ｐゴシック" pitchFamily="34" charset="-128"/>
              </a:rPr>
              <a:t>Language feature </a:t>
            </a:r>
            <a:r>
              <a:rPr lang="en-US" dirty="0" smtClean="0">
                <a:ea typeface="ＭＳ Ｐゴシック" pitchFamily="34" charset="-128"/>
                <a:sym typeface="Wingdings"/>
              </a:rPr>
              <a:t> Reliable code!</a:t>
            </a:r>
            <a:endParaRPr lang="en-US" dirty="0">
              <a:ea typeface="ＭＳ Ｐゴシック" pitchFamily="34" charset="-128"/>
            </a:endParaRPr>
          </a:p>
          <a:p>
            <a:pPr defTabSz="957263">
              <a:buFont typeface="Arial"/>
              <a:buChar char="•"/>
            </a:pPr>
            <a:endParaRPr lang="en-US" dirty="0" smtClean="0">
              <a:ea typeface="ＭＳ Ｐゴシック" pitchFamily="34" charset="-128"/>
            </a:endParaRPr>
          </a:p>
          <a:p>
            <a:pPr lvl="1" defTabSz="957263">
              <a:buFont typeface="Arial"/>
              <a:buChar char="•"/>
            </a:pP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2852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60512" y="1340768"/>
            <a:ext cx="7056784" cy="371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900000"/>
              </a:buClr>
              <a:buFont typeface="Wingdings" pitchFamily="2" charset="2"/>
              <a:defRPr sz="2400">
                <a:solidFill>
                  <a:srgbClr val="B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85750" indent="-2841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B00000"/>
              </a:buClr>
              <a:buFont typeface="Wingdings" pitchFamily="2" charset="2"/>
              <a:buChar char="§"/>
              <a:defRPr sz="2000">
                <a:solidFill>
                  <a:srgbClr val="6F6F6F"/>
                </a:solidFill>
                <a:latin typeface="+mn-lt"/>
                <a:ea typeface="ＭＳ Ｐゴシック" charset="-128"/>
              </a:defRPr>
            </a:lvl2pPr>
            <a:lvl3pPr marL="614363" indent="-327025" algn="l" rtl="0" eaLnBrk="0" fontAlgn="base" hangingPunct="0">
              <a:spcBef>
                <a:spcPct val="10000"/>
              </a:spcBef>
              <a:spcAft>
                <a:spcPct val="0"/>
              </a:spcAft>
              <a:buFont typeface="Arial" charset="0"/>
              <a:buChar char="–"/>
              <a:defRPr sz="1600" b="1">
                <a:solidFill>
                  <a:srgbClr val="6F6F6F"/>
                </a:solidFill>
                <a:latin typeface="+mn-lt"/>
                <a:ea typeface="ＭＳ Ｐゴシック" charset="-128"/>
              </a:defRPr>
            </a:lvl3pPr>
            <a:lvl4pPr marL="900113" indent="-284163" algn="l" rtl="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4pPr>
            <a:lvl5pPr marL="1171575" indent="-269875" algn="l" rtl="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5pPr>
            <a:lvl6pPr marL="16287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6pPr>
            <a:lvl7pPr marL="20859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7pPr>
            <a:lvl8pPr marL="25431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8pPr>
            <a:lvl9pPr marL="3000375" indent="-269875" algn="l" rtl="0" fontAlgn="base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rgbClr val="6F6F6F"/>
                </a:solidFill>
                <a:latin typeface="+mn-lt"/>
                <a:ea typeface="ＭＳ Ｐゴシック" charset="-128"/>
              </a:defRPr>
            </a:lvl9pPr>
          </a:lstStyle>
          <a:p>
            <a:pPr lvl="1" defTabSz="957263">
              <a:spcBef>
                <a:spcPts val="400"/>
              </a:spcBef>
              <a:spcAft>
                <a:spcPts val="200"/>
              </a:spcAft>
            </a:pPr>
            <a:r>
              <a:rPr lang="en-US" b="1" dirty="0" smtClean="0">
                <a:ea typeface="ＭＳ Ｐゴシック" pitchFamily="34" charset="-128"/>
              </a:rPr>
              <a:t>Everything is a process</a:t>
            </a:r>
          </a:p>
          <a:p>
            <a:pPr lvl="1" defTabSz="957263">
              <a:spcBef>
                <a:spcPts val="400"/>
              </a:spcBef>
              <a:spcAft>
                <a:spcPts val="200"/>
              </a:spcAft>
            </a:pPr>
            <a:r>
              <a:rPr lang="en-US" b="1" dirty="0" smtClean="0">
                <a:ea typeface="ＭＳ Ｐゴシック" pitchFamily="34" charset="-128"/>
              </a:rPr>
              <a:t>Syntax for local and remote communication is identical</a:t>
            </a:r>
          </a:p>
          <a:p>
            <a:pPr lvl="1" defTabSz="957263">
              <a:spcBef>
                <a:spcPts val="400"/>
              </a:spcBef>
              <a:spcAft>
                <a:spcPts val="200"/>
              </a:spcAft>
            </a:pPr>
            <a:endParaRPr lang="en-US" b="1" dirty="0" smtClean="0">
              <a:ea typeface="ＭＳ Ｐゴシック" pitchFamily="34" charset="-128"/>
            </a:endParaRPr>
          </a:p>
          <a:p>
            <a:pPr lvl="1" defTabSz="957263">
              <a:spcBef>
                <a:spcPts val="400"/>
              </a:spcBef>
              <a:spcAft>
                <a:spcPts val="200"/>
              </a:spcAft>
            </a:pPr>
            <a:r>
              <a:rPr lang="en-US" b="1" dirty="0" smtClean="0">
                <a:ea typeface="ＭＳ Ｐゴシック" pitchFamily="34" charset="-128"/>
              </a:rPr>
              <a:t>Write a function</a:t>
            </a:r>
          </a:p>
          <a:p>
            <a:pPr marL="1587" lvl="1" indent="0" defTabSz="957263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sz="1800" dirty="0" smtClean="0">
                <a:solidFill>
                  <a:srgbClr val="003366"/>
                </a:solidFill>
                <a:latin typeface="Courier New" pitchFamily="49" charset="0"/>
              </a:rPr>
              <a:t>	activity</a:t>
            </a:r>
            <a:r>
              <a:rPr lang="en-US" sz="1800" dirty="0">
                <a:solidFill>
                  <a:srgbClr val="003366"/>
                </a:solidFill>
                <a:latin typeface="Courier New" pitchFamily="49" charset="0"/>
              </a:rPr>
              <a:t>(</a:t>
            </a:r>
            <a:r>
              <a:rPr lang="en-US" sz="1800" dirty="0" smtClean="0">
                <a:solidFill>
                  <a:srgbClr val="003366"/>
                </a:solidFill>
                <a:latin typeface="Courier New" pitchFamily="49" charset="0"/>
              </a:rPr>
              <a:t>Name) </a:t>
            </a:r>
            <a:r>
              <a:rPr lang="en-US" sz="1800" dirty="0">
                <a:solidFill>
                  <a:srgbClr val="003366"/>
                </a:solidFill>
                <a:latin typeface="Courier New" pitchFamily="49" charset="0"/>
              </a:rPr>
              <a:t>-</a:t>
            </a:r>
            <a:r>
              <a:rPr lang="en-US" sz="1800" dirty="0" smtClean="0">
                <a:solidFill>
                  <a:srgbClr val="003366"/>
                </a:solidFill>
                <a:latin typeface="Courier New" pitchFamily="49" charset="0"/>
              </a:rPr>
              <a:t>&gt; …</a:t>
            </a:r>
            <a:endParaRPr lang="en-US" sz="1800" dirty="0">
              <a:solidFill>
                <a:srgbClr val="003366"/>
              </a:solidFill>
              <a:latin typeface="Courier New" pitchFamily="49" charset="0"/>
            </a:endParaRPr>
          </a:p>
          <a:p>
            <a:pPr lvl="1" defTabSz="957263">
              <a:spcBef>
                <a:spcPts val="400"/>
              </a:spcBef>
              <a:spcAft>
                <a:spcPts val="200"/>
              </a:spcAft>
            </a:pPr>
            <a:r>
              <a:rPr lang="en-US" b="1" dirty="0" smtClean="0">
                <a:ea typeface="ＭＳ Ｐゴシック" pitchFamily="34" charset="-128"/>
              </a:rPr>
              <a:t>Create a new process </a:t>
            </a:r>
          </a:p>
          <a:p>
            <a:pPr marL="1587" lvl="1" indent="0" defTabSz="957263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3366"/>
                </a:solidFill>
                <a:latin typeface="Courier New" pitchFamily="49" charset="0"/>
              </a:rPr>
              <a:t>	</a:t>
            </a:r>
            <a:r>
              <a:rPr lang="en-US" dirty="0" err="1" smtClean="0">
                <a:solidFill>
                  <a:srgbClr val="003366"/>
                </a:solidFill>
                <a:latin typeface="Courier New" pitchFamily="49" charset="0"/>
              </a:rPr>
              <a:t>Pid</a:t>
            </a:r>
            <a:r>
              <a:rPr lang="en-US" dirty="0" smtClean="0">
                <a:solidFill>
                  <a:srgbClr val="003366"/>
                </a:solidFill>
                <a:latin typeface="Courier New" pitchFamily="49" charset="0"/>
              </a:rPr>
              <a:t> = spawn(</a:t>
            </a:r>
            <a:r>
              <a:rPr lang="en-US" dirty="0" err="1" smtClean="0">
                <a:solidFill>
                  <a:srgbClr val="003366"/>
                </a:solidFill>
                <a:latin typeface="Courier New" pitchFamily="49" charset="0"/>
              </a:rPr>
              <a:t>example,activity</a:t>
            </a:r>
            <a:r>
              <a:rPr lang="en-US" dirty="0" smtClean="0">
                <a:solidFill>
                  <a:srgbClr val="003366"/>
                </a:solidFill>
                <a:latin typeface="Courier New" pitchFamily="49" charset="0"/>
              </a:rPr>
              <a:t>,[Name]).</a:t>
            </a:r>
            <a:endParaRPr lang="en-US" dirty="0">
              <a:solidFill>
                <a:srgbClr val="003366"/>
              </a:solidFill>
              <a:latin typeface="Courier New" pitchFamily="49" charset="0"/>
            </a:endParaRPr>
          </a:p>
          <a:p>
            <a:pPr lvl="1" defTabSz="957263">
              <a:spcBef>
                <a:spcPts val="400"/>
              </a:spcBef>
              <a:spcAft>
                <a:spcPts val="200"/>
              </a:spcAft>
            </a:pPr>
            <a:endParaRPr lang="en-US" dirty="0">
              <a:ea typeface="ＭＳ Ｐゴシック" pitchFamily="34" charset="-128"/>
            </a:endParaRPr>
          </a:p>
        </p:txBody>
      </p:sp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57263"/>
            <a:r>
              <a:rPr lang="en-US" dirty="0" smtClean="0">
                <a:ea typeface="ＭＳ Ｐゴシック" pitchFamily="34" charset="-128"/>
              </a:rPr>
              <a:t>Concurrency</a:t>
            </a:r>
          </a:p>
        </p:txBody>
      </p:sp>
      <p:sp>
        <p:nvSpPr>
          <p:cNvPr id="116742" name="Oval 6"/>
          <p:cNvSpPr>
            <a:spLocks noChangeArrowheads="1"/>
          </p:cNvSpPr>
          <p:nvPr/>
        </p:nvSpPr>
        <p:spPr bwMode="auto">
          <a:xfrm>
            <a:off x="1504950" y="4735994"/>
            <a:ext cx="971550" cy="952500"/>
          </a:xfrm>
          <a:prstGeom prst="ellipse">
            <a:avLst/>
          </a:prstGeom>
          <a:solidFill>
            <a:srgbClr val="FFCC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Trebuchet MS" charset="0"/>
                <a:cs typeface="+mn-cs"/>
              </a:rPr>
              <a:t>A</a:t>
            </a:r>
            <a:endParaRPr lang="en-US" dirty="0">
              <a:latin typeface="Trebuchet MS" charset="0"/>
              <a:cs typeface="+mn-cs"/>
            </a:endParaRPr>
          </a:p>
        </p:txBody>
      </p:sp>
      <p:sp>
        <p:nvSpPr>
          <p:cNvPr id="116745" name="Oval 9"/>
          <p:cNvSpPr>
            <a:spLocks noChangeArrowheads="1"/>
          </p:cNvSpPr>
          <p:nvPr/>
        </p:nvSpPr>
        <p:spPr bwMode="auto">
          <a:xfrm>
            <a:off x="6783388" y="4704244"/>
            <a:ext cx="971550" cy="952500"/>
          </a:xfrm>
          <a:prstGeom prst="ellipse">
            <a:avLst/>
          </a:prstGeom>
          <a:solidFill>
            <a:srgbClr val="FFCC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latin typeface="Trebuchet MS" charset="0"/>
                <a:cs typeface="+mn-cs"/>
              </a:rPr>
              <a:t>B</a:t>
            </a:r>
          </a:p>
        </p:txBody>
      </p: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6218896" y="5939988"/>
            <a:ext cx="226249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activity</a:t>
            </a:r>
            <a:r>
              <a:rPr lang="en-US" dirty="0" smtClean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(“Joe”)</a:t>
            </a:r>
            <a:endParaRPr lang="en-US" dirty="0">
              <a:solidFill>
                <a:srgbClr val="003366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20752" y="5013732"/>
            <a:ext cx="37313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720480" y="5445780"/>
            <a:ext cx="26726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754142" y="4570158"/>
            <a:ext cx="87727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latin typeface="Courier New" pitchFamily="49" charset="0"/>
              </a:rPr>
              <a:t>spawn</a:t>
            </a:r>
            <a:endParaRPr lang="en-US" dirty="0">
              <a:solidFill>
                <a:srgbClr val="003366"/>
              </a:solidFill>
              <a:latin typeface="Courier New" pitchFamily="49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5443876" y="5435932"/>
            <a:ext cx="7387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latin typeface="Courier New" pitchFamily="49" charset="0"/>
              </a:rPr>
              <a:t>link</a:t>
            </a:r>
            <a:endParaRPr lang="en-US" dirty="0">
              <a:solidFill>
                <a:srgbClr val="003366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page">
  <a:themeElements>
    <a:clrScheme name="Default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pag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53561</TotalTime>
  <Words>798</Words>
  <Application>Microsoft Macintosh PowerPoint</Application>
  <PresentationFormat>A4 Paper (210x297 mm)</PresentationFormat>
  <Paragraphs>228</Paragraphs>
  <Slides>18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page</vt:lpstr>
      <vt:lpstr>An Introduction to Erlang</vt:lpstr>
      <vt:lpstr>Three Products built in Erlang</vt:lpstr>
      <vt:lpstr>We’ve used Erlang to…</vt:lpstr>
      <vt:lpstr>What is Erlang?</vt:lpstr>
      <vt:lpstr>Erlang is a runtime environment</vt:lpstr>
      <vt:lpstr>Erlang is a language</vt:lpstr>
      <vt:lpstr>A little syntax</vt:lpstr>
      <vt:lpstr>Running code</vt:lpstr>
      <vt:lpstr>Concurrency</vt:lpstr>
      <vt:lpstr>Concurrency</vt:lpstr>
      <vt:lpstr>Robustness</vt:lpstr>
      <vt:lpstr>Concurrency pattern</vt:lpstr>
      <vt:lpstr>Distribution</vt:lpstr>
      <vt:lpstr>RPC</vt:lpstr>
      <vt:lpstr>POC Ideas</vt:lpstr>
      <vt:lpstr>Erlang in Systems Practice</vt:lpstr>
      <vt:lpstr>Erlang in Systems Practice</vt:lpstr>
      <vt:lpstr>PowerPoint Presentation</vt:lpstr>
    </vt:vector>
  </TitlesOfParts>
  <Company>ITUniversitetet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</dc:title>
  <dc:creator>Simon Aurell</dc:creator>
  <cp:lastModifiedBy>Rudolph van Graan</cp:lastModifiedBy>
  <cp:revision>345</cp:revision>
  <cp:lastPrinted>2010-12-02T04:11:39Z</cp:lastPrinted>
  <dcterms:created xsi:type="dcterms:W3CDTF">2011-07-29T18:40:58Z</dcterms:created>
  <dcterms:modified xsi:type="dcterms:W3CDTF">2013-04-25T11:42:56Z</dcterms:modified>
</cp:coreProperties>
</file>