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82" r:id="rId2"/>
    <p:sldId id="285" r:id="rId3"/>
    <p:sldId id="322" r:id="rId4"/>
    <p:sldId id="289" r:id="rId5"/>
    <p:sldId id="286" r:id="rId6"/>
    <p:sldId id="283" r:id="rId7"/>
    <p:sldId id="288" r:id="rId8"/>
    <p:sldId id="287" r:id="rId9"/>
    <p:sldId id="305" r:id="rId10"/>
    <p:sldId id="303" r:id="rId11"/>
    <p:sldId id="297" r:id="rId12"/>
    <p:sldId id="309" r:id="rId13"/>
    <p:sldId id="313" r:id="rId14"/>
    <p:sldId id="314" r:id="rId15"/>
    <p:sldId id="312" r:id="rId16"/>
    <p:sldId id="311" r:id="rId17"/>
    <p:sldId id="299" r:id="rId18"/>
    <p:sldId id="308" r:id="rId19"/>
    <p:sldId id="301" r:id="rId20"/>
    <p:sldId id="307" r:id="rId21"/>
    <p:sldId id="315" r:id="rId22"/>
    <p:sldId id="292" r:id="rId23"/>
    <p:sldId id="300" r:id="rId24"/>
    <p:sldId id="316" r:id="rId25"/>
    <p:sldId id="304" r:id="rId26"/>
    <p:sldId id="302" r:id="rId27"/>
    <p:sldId id="317" r:id="rId28"/>
    <p:sldId id="296" r:id="rId29"/>
    <p:sldId id="295" r:id="rId30"/>
    <p:sldId id="318" r:id="rId31"/>
    <p:sldId id="319" r:id="rId32"/>
    <p:sldId id="320" r:id="rId33"/>
    <p:sldId id="310" r:id="rId34"/>
    <p:sldId id="321" r:id="rId35"/>
    <p:sldId id="291" r:id="rId36"/>
    <p:sldId id="306" r:id="rId37"/>
    <p:sldId id="29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32469A"/>
    <a:srgbClr val="243C80"/>
    <a:srgbClr val="204898"/>
    <a:srgbClr val="2034AC"/>
    <a:srgbClr val="234187"/>
    <a:srgbClr val="333399"/>
    <a:srgbClr val="3333CC"/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32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B6DF3-FA61-45CB-BE27-053A00556DB1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A7AAB-6417-4573-AFEB-2CFC05049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2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C4D45-EFF8-479D-AF6F-9BB9BF232254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08339-1CDE-4508-95CE-C65DBDC3B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25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924800" cy="14478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rgbClr val="243C80"/>
            </a:gs>
            <a:gs pos="91000">
              <a:srgbClr val="20489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5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>
            <a:lvl1pPr algn="ctr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no line)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>
            <a:lvl1pPr algn="ctr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>
            <a:lvl1pPr algn="ctr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457200" y="1373903"/>
            <a:ext cx="40386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1"/>
          </p:nvPr>
        </p:nvSpPr>
        <p:spPr>
          <a:xfrm>
            <a:off x="4724400" y="1371600"/>
            <a:ext cx="3962400" cy="449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4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 (no line)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>
            <a:lvl1pPr algn="l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457200" y="1373903"/>
            <a:ext cx="40386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1"/>
          </p:nvPr>
        </p:nvSpPr>
        <p:spPr>
          <a:xfrm>
            <a:off x="4724400" y="1371600"/>
            <a:ext cx="3962400" cy="449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38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944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solidFill>
                  <a:srgbClr val="32469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10200"/>
            <a:ext cx="5486400" cy="7620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55" r:id="rId3"/>
    <p:sldLayoutId id="2147483650" r:id="rId4"/>
    <p:sldLayoutId id="2147483674" r:id="rId5"/>
    <p:sldLayoutId id="2147483661" r:id="rId6"/>
    <p:sldLayoutId id="2147483660" r:id="rId7"/>
    <p:sldLayoutId id="2147483657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b="1" kern="1200" dirty="0">
          <a:solidFill>
            <a:srgbClr val="32469A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32469A"/>
        </a:buClr>
        <a:buFont typeface="Calibri" pitchFamily="34" charset="0"/>
        <a:buChar char="▪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defTabSz="914400" rtl="0" eaLnBrk="1" latinLnBrk="0" hangingPunct="1">
        <a:spcBef>
          <a:spcPct val="20000"/>
        </a:spcBef>
        <a:buFont typeface="Calibri" pitchFamily="34" charset="0"/>
        <a:buChar char="▪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boss.org/hibernate/orm/4.2/devguide/en-US/html/ch16.html" TargetMode="External"/><Relationship Id="rId2" Type="http://schemas.openxmlformats.org/officeDocument/2006/relationships/hyperlink" Target="http://msdn.microsoft.com/en-us/library/aa479086.aspx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nfluence.softserveinc.com/display/MIPDev/JSSDK+2.0" TargetMode="External"/><Relationship Id="rId4" Type="http://schemas.openxmlformats.org/officeDocument/2006/relationships/hyperlink" Target="http://docs.jboss.org/hibernate/orm/4.2/manual/en-US/html_single/#filter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Multi-tenancy </a:t>
            </a:r>
            <a:r>
              <a:rPr lang="en-US" b="0" dirty="0" smtClean="0"/>
              <a:t>Implementation with Spring and JPA2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Hibernate based solution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62484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Ruslan Danilin</a:t>
            </a:r>
          </a:p>
          <a:p>
            <a:pPr algn="r"/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April 2013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5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Filtering:</a:t>
            </a:r>
            <a:r>
              <a:rPr lang="en-US" dirty="0"/>
              <a:t> Using an intermediary layer between a tenant and a data source that acts like a sieve, making it appear to the tenant as though its data is the only data in the database.</a:t>
            </a:r>
          </a:p>
          <a:p>
            <a:r>
              <a:rPr lang="en-US" b="1" dirty="0"/>
              <a:t>Permissions:</a:t>
            </a:r>
            <a:r>
              <a:rPr lang="en-US" dirty="0"/>
              <a:t> Using access control lists (ACLs) to determine who can access data in the application and what they can do with it.</a:t>
            </a:r>
          </a:p>
          <a:p>
            <a:r>
              <a:rPr lang="en-US" b="1" dirty="0"/>
              <a:t>Encryption:</a:t>
            </a:r>
            <a:r>
              <a:rPr lang="en-US" dirty="0"/>
              <a:t> Obscuring every tenant's critical data so that it will remain inaccessible to unauthorized parties even if they come into possession of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Considerations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Integrate </a:t>
            </a:r>
            <a:r>
              <a:rPr lang="en-US" sz="2400" dirty="0" err="1"/>
              <a:t>Jasypt</a:t>
            </a:r>
            <a:r>
              <a:rPr lang="en-US" sz="2400" dirty="0"/>
              <a:t> with </a:t>
            </a:r>
            <a:r>
              <a:rPr lang="en-US" sz="2400" dirty="0" smtClean="0"/>
              <a:t>Hibernate</a:t>
            </a:r>
          </a:p>
          <a:p>
            <a:endParaRPr lang="en-US" sz="2400" dirty="0" smtClean="0"/>
          </a:p>
          <a:p>
            <a:r>
              <a:rPr lang="en-US" sz="2400" dirty="0" smtClean="0"/>
              <a:t>Combine with Spring Security ACL</a:t>
            </a:r>
          </a:p>
          <a:p>
            <a:endParaRPr lang="en-US" sz="2400" dirty="0" smtClean="0"/>
          </a:p>
          <a:p>
            <a:r>
              <a:rPr lang="en-US" sz="2400" dirty="0"/>
              <a:t>Check entity for tenant violation during post processing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31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Extensibility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Preallocated</a:t>
            </a:r>
            <a:r>
              <a:rPr lang="en-US" dirty="0"/>
              <a:t> </a:t>
            </a:r>
            <a:r>
              <a:rPr lang="en-US" dirty="0" smtClean="0"/>
              <a:t>Fields</a:t>
            </a:r>
          </a:p>
          <a:p>
            <a:endParaRPr lang="en-US" dirty="0"/>
          </a:p>
          <a:p>
            <a:r>
              <a:rPr lang="en-US" dirty="0"/>
              <a:t>Name-Value </a:t>
            </a:r>
            <a:r>
              <a:rPr lang="en-US" dirty="0" smtClean="0"/>
              <a:t>Pairs</a:t>
            </a:r>
          </a:p>
          <a:p>
            <a:endParaRPr lang="en-US" dirty="0"/>
          </a:p>
          <a:p>
            <a:r>
              <a:rPr lang="en-US" dirty="0"/>
              <a:t>Custom </a:t>
            </a:r>
            <a:r>
              <a:rPr lang="en-US" dirty="0" smtClean="0"/>
              <a:t>Columns</a:t>
            </a:r>
          </a:p>
          <a:p>
            <a:endParaRPr lang="en-US" dirty="0"/>
          </a:p>
          <a:p>
            <a:r>
              <a:rPr lang="en-US" dirty="0"/>
              <a:t>Custom </a:t>
            </a:r>
            <a:r>
              <a:rPr lang="en-US" dirty="0" smtClean="0"/>
              <a:t>C</a:t>
            </a:r>
            <a:r>
              <a:rPr lang="en-US" dirty="0" smtClean="0"/>
              <a:t>olumn with XML or JSON data</a:t>
            </a:r>
          </a:p>
        </p:txBody>
      </p:sp>
    </p:spTree>
    <p:extLst>
      <p:ext uri="{BB962C8B-B14F-4D97-AF65-F5344CB8AC3E}">
        <p14:creationId xmlns:p14="http://schemas.microsoft.com/office/powerpoint/2010/main" val="28147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Extensibility Patterns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4825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Preallocated</a:t>
            </a:r>
            <a:r>
              <a:rPr lang="en-US" dirty="0"/>
              <a:t> Fields</a:t>
            </a:r>
            <a:endParaRPr lang="en-US" dirty="0"/>
          </a:p>
        </p:txBody>
      </p:sp>
      <p:pic>
        <p:nvPicPr>
          <p:cNvPr id="7171" name="Picture 3" descr="C:\Users\rdanilin\Pictures\multitenancy\IC7098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128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2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Extensibility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Name-Value Pairs</a:t>
            </a:r>
            <a:endParaRPr lang="en-US" dirty="0"/>
          </a:p>
        </p:txBody>
      </p:sp>
      <p:pic>
        <p:nvPicPr>
          <p:cNvPr id="7173" name="Picture 5" descr="C:\Users\rdanilin\Pictures\multitenancy\IC9583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057400"/>
            <a:ext cx="8105776" cy="398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5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Extensibility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Custom Columns</a:t>
            </a:r>
            <a:endParaRPr lang="en-US" dirty="0"/>
          </a:p>
        </p:txBody>
      </p:sp>
      <p:pic>
        <p:nvPicPr>
          <p:cNvPr id="7172" name="Picture 4" descr="C:\Users\rdanilin\Pictures\multitenancy\IC4388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7931226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38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Extensibility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Custom Column </a:t>
            </a:r>
            <a:r>
              <a:rPr lang="en-US" dirty="0" smtClean="0"/>
              <a:t>with XML or JSON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structured XML entities (</a:t>
            </a:r>
            <a:r>
              <a:rPr lang="en-US" sz="2400" dirty="0"/>
              <a:t>XQuery</a:t>
            </a:r>
            <a:r>
              <a:rPr lang="en-US" sz="2400" dirty="0" smtClean="0"/>
              <a:t>, IBM DB2 </a:t>
            </a:r>
            <a:r>
              <a:rPr lang="en-US" sz="2400" dirty="0" err="1" smtClean="0"/>
              <a:t>pureXML</a:t>
            </a:r>
            <a:r>
              <a:rPr lang="en-US" sz="2400" dirty="0" smtClean="0"/>
              <a:t>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JSON data (</a:t>
            </a:r>
            <a:r>
              <a:rPr lang="en-US" sz="2400" dirty="0" err="1" smtClean="0"/>
              <a:t>PostgreSQL</a:t>
            </a:r>
            <a:r>
              <a:rPr lang="en-US" sz="2400" dirty="0" smtClean="0"/>
              <a:t> 9.3 </a:t>
            </a:r>
            <a:r>
              <a:rPr lang="en-US" sz="2400" b="1" dirty="0" err="1" smtClean="0"/>
              <a:t>json</a:t>
            </a:r>
            <a:r>
              <a:rPr lang="en-US" sz="2400" b="1" dirty="0" smtClean="0"/>
              <a:t>_* </a:t>
            </a:r>
            <a:r>
              <a:rPr lang="en-US" sz="2400" dirty="0" smtClean="0"/>
              <a:t>functions)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9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&amp; Restore </a:t>
            </a:r>
            <a:r>
              <a:rPr lang="en-US" dirty="0" smtClean="0"/>
              <a:t>/ Data Audit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Issues with </a:t>
            </a:r>
            <a:r>
              <a:rPr lang="en-US" sz="3000" dirty="0"/>
              <a:t>r</a:t>
            </a:r>
            <a:r>
              <a:rPr lang="en-US" sz="3000" dirty="0" smtClean="0"/>
              <a:t>estoring data for Shared </a:t>
            </a:r>
            <a:r>
              <a:rPr lang="en-US" sz="3000" dirty="0" smtClean="0"/>
              <a:t>Scheme</a:t>
            </a:r>
            <a:endParaRPr lang="en-US" sz="3000" dirty="0"/>
          </a:p>
          <a:p>
            <a:pPr marL="0" indent="0">
              <a:buNone/>
            </a:pPr>
            <a:r>
              <a:rPr lang="en-US" dirty="0"/>
              <a:t>	Consistency problem</a:t>
            </a:r>
            <a:endParaRPr lang="en-US" sz="3000" dirty="0"/>
          </a:p>
          <a:p>
            <a:pPr marL="0" indent="0">
              <a:buNone/>
            </a:pPr>
            <a:r>
              <a:rPr lang="en-US" dirty="0" smtClean="0"/>
              <a:t>	High load </a:t>
            </a:r>
            <a:r>
              <a:rPr lang="en-US" dirty="0"/>
              <a:t>during restoring </a:t>
            </a:r>
            <a:r>
              <a:rPr lang="en-US" dirty="0" smtClean="0"/>
              <a:t>data</a:t>
            </a:r>
            <a:endParaRPr lang="en-US" dirty="0" smtClean="0"/>
          </a:p>
          <a:p>
            <a:endParaRPr lang="en-US" sz="3000" dirty="0"/>
          </a:p>
          <a:p>
            <a:r>
              <a:rPr lang="en-US" sz="3000" dirty="0" smtClean="0"/>
              <a:t>Ways to provide auditable solutions:</a:t>
            </a:r>
          </a:p>
          <a:p>
            <a:pPr marL="0" indent="0">
              <a:buNone/>
            </a:pPr>
            <a:r>
              <a:rPr lang="en-US" sz="3000" dirty="0" smtClean="0"/>
              <a:t>	DB layer (based on Triggers)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App layer (@Audit / Hibernate </a:t>
            </a:r>
            <a:r>
              <a:rPr lang="en-US" sz="3000" dirty="0" err="1" smtClean="0"/>
              <a:t>Envers</a:t>
            </a:r>
            <a:r>
              <a:rPr lang="en-US" sz="3000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8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MT </a:t>
            </a:r>
            <a:r>
              <a:rPr lang="en-US" dirty="0"/>
              <a:t>with Hibernate </a:t>
            </a:r>
            <a:r>
              <a:rPr lang="en-US" dirty="0" smtClean="0"/>
              <a:t>for </a:t>
            </a:r>
            <a:r>
              <a:rPr lang="en-US" dirty="0"/>
              <a:t>separate DATABASE or </a:t>
            </a:r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	  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000" dirty="0" err="1" smtClean="0">
                <a:solidFill>
                  <a:srgbClr val="0033CC"/>
                </a:solidFill>
              </a:rPr>
              <a:t>hibernate.multiTenancy</a:t>
            </a:r>
            <a:r>
              <a:rPr lang="en-US" sz="2000" dirty="0" smtClean="0">
                <a:solidFill>
                  <a:srgbClr val="0033CC"/>
                </a:solidFill>
              </a:rPr>
              <a:t> = DATABASE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MultiTenantConnectionProvider</a:t>
            </a: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rgbClr val="0033CC"/>
                </a:solidFill>
              </a:rPr>
              <a:t>hibernate.multi_tenant_connection_provider</a:t>
            </a:r>
            <a:r>
              <a:rPr lang="en-US" sz="2000" dirty="0">
                <a:solidFill>
                  <a:srgbClr val="0033CC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err="1" smtClean="0"/>
              <a:t>CurrentTenantIdentifierResolver</a:t>
            </a:r>
            <a:endParaRPr lang="en-US" sz="28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33CC"/>
                </a:solidFill>
              </a:rPr>
              <a:t>hibernate.tenant_identifier_resolver</a:t>
            </a:r>
            <a:endParaRPr lang="en-US" sz="2400" dirty="0">
              <a:solidFill>
                <a:srgbClr val="0033CC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5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MultiTenantConnectionProvider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6" name="Picture 4" descr="C:\Users\rdanil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728788"/>
            <a:ext cx="8183562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5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What </a:t>
            </a:r>
            <a:r>
              <a:rPr lang="en-US" sz="2800" dirty="0"/>
              <a:t>is</a:t>
            </a:r>
            <a:r>
              <a:rPr lang="en-US" sz="2800" dirty="0" smtClean="0"/>
              <a:t> multi-tenancy</a:t>
            </a:r>
          </a:p>
          <a:p>
            <a:r>
              <a:rPr lang="en-US" sz="2800" dirty="0" smtClean="0"/>
              <a:t>What problems this approach solves</a:t>
            </a:r>
          </a:p>
          <a:p>
            <a:r>
              <a:rPr lang="en-US" sz="2800" dirty="0" smtClean="0"/>
              <a:t>Economic Considerations of </a:t>
            </a:r>
            <a:r>
              <a:rPr lang="en-US" sz="2800" dirty="0"/>
              <a:t>this </a:t>
            </a:r>
            <a:r>
              <a:rPr lang="en-US" sz="2800" dirty="0" smtClean="0"/>
              <a:t>approach</a:t>
            </a:r>
          </a:p>
          <a:p>
            <a:r>
              <a:rPr lang="en-US" sz="2800" dirty="0" smtClean="0"/>
              <a:t>Pros &amp; Cons</a:t>
            </a:r>
          </a:p>
          <a:p>
            <a:r>
              <a:rPr lang="en-US" sz="2800" dirty="0" smtClean="0"/>
              <a:t>Security &amp; Extensibility patterns</a:t>
            </a:r>
          </a:p>
          <a:p>
            <a:r>
              <a:rPr lang="en-US" sz="2800" dirty="0" smtClean="0"/>
              <a:t>What we may do with Hibernate</a:t>
            </a:r>
          </a:p>
          <a:p>
            <a:r>
              <a:rPr lang="en-US" sz="2800" dirty="0" smtClean="0"/>
              <a:t>Code &amp; hacks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CurrentTenantIdentifierResolver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28823"/>
            <a:ext cx="8305800" cy="2983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84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 MT with </a:t>
            </a:r>
            <a:r>
              <a:rPr lang="en-US" dirty="0" smtClean="0"/>
              <a:t>Hibernate for </a:t>
            </a:r>
            <a:r>
              <a:rPr lang="en-US" dirty="0"/>
              <a:t>Shared Scheme 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Shared Scheme </a:t>
            </a:r>
            <a:r>
              <a:rPr lang="en-US" sz="2800" dirty="0"/>
              <a:t>(</a:t>
            </a:r>
            <a:r>
              <a:rPr lang="en-US" sz="2800" b="1" dirty="0"/>
              <a:t>discriminator</a:t>
            </a:r>
            <a:r>
              <a:rPr lang="en-US" sz="2800" dirty="0"/>
              <a:t> based data</a:t>
            </a:r>
            <a:r>
              <a:rPr lang="en-US" sz="2800" dirty="0" smtClean="0"/>
              <a:t>) model currently </a:t>
            </a:r>
            <a:r>
              <a:rPr lang="en-US" sz="2800" b="1" dirty="0" smtClean="0"/>
              <a:t>not supported </a:t>
            </a:r>
            <a:r>
              <a:rPr lang="en-US" sz="2800" dirty="0" smtClean="0"/>
              <a:t>in Hibernate and should be implemented in version 4.3 or 5.0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It’s possible to simulate it via </a:t>
            </a:r>
            <a:r>
              <a:rPr lang="en-US" sz="2800" b="1" dirty="0" smtClean="0"/>
              <a:t>Hibernate Filters </a:t>
            </a:r>
            <a:r>
              <a:rPr lang="en-US" sz="2800" dirty="0" smtClean="0"/>
              <a:t>and customization </a:t>
            </a:r>
            <a:r>
              <a:rPr lang="en-US" sz="2800" dirty="0"/>
              <a:t>of </a:t>
            </a:r>
            <a:r>
              <a:rPr lang="en-US" sz="2800" dirty="0" err="1" smtClean="0"/>
              <a:t>HibernatePersistence</a:t>
            </a:r>
            <a:r>
              <a:rPr lang="en-US" sz="2800" dirty="0" smtClean="0"/>
              <a:t> class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Filters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i="1" dirty="0" smtClean="0"/>
              <a:t>Hibernate </a:t>
            </a:r>
            <a:r>
              <a:rPr lang="en-US" sz="2800" i="1" dirty="0"/>
              <a:t>filter </a:t>
            </a:r>
            <a:r>
              <a:rPr lang="en-US" sz="2800" dirty="0" smtClean="0"/>
              <a:t>is approach </a:t>
            </a:r>
            <a:r>
              <a:rPr lang="en-US" sz="2800" dirty="0"/>
              <a:t>to handling data with </a:t>
            </a:r>
            <a:r>
              <a:rPr lang="en-US" sz="2800" b="1" dirty="0"/>
              <a:t>"visibility" </a:t>
            </a:r>
            <a:r>
              <a:rPr lang="en-US" sz="2800" dirty="0"/>
              <a:t>rules. A </a:t>
            </a:r>
            <a:r>
              <a:rPr lang="en-US" sz="2800" i="1" dirty="0"/>
              <a:t>Hibernate filter</a:t>
            </a:r>
            <a:r>
              <a:rPr lang="en-US" sz="2800" dirty="0"/>
              <a:t> is a global, named, parameterized filter that can be enabled or disabled for a </a:t>
            </a:r>
            <a:r>
              <a:rPr lang="en-US" sz="2800" b="1" dirty="0"/>
              <a:t>particular Hibernate session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9180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with Filter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399" y="1545290"/>
            <a:ext cx="8086725" cy="361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3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Collections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Filtered </a:t>
            </a:r>
            <a:r>
              <a:rPr lang="en-US" dirty="0" smtClean="0"/>
              <a:t>c</a:t>
            </a:r>
            <a:r>
              <a:rPr lang="en-US" dirty="0" smtClean="0"/>
              <a:t>ollections should be Sets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724315"/>
            <a:ext cx="8444645" cy="255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0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PrePersist</a:t>
            </a:r>
            <a:r>
              <a:rPr lang="en-US" sz="2400" dirty="0"/>
              <a:t>, @</a:t>
            </a:r>
            <a:r>
              <a:rPr lang="en-US" sz="2400" dirty="0" err="1" smtClean="0"/>
              <a:t>PreUpdate</a:t>
            </a:r>
            <a:r>
              <a:rPr lang="en-US" sz="2400" dirty="0" smtClean="0"/>
              <a:t>, </a:t>
            </a:r>
            <a:r>
              <a:rPr lang="en-US" sz="2400" dirty="0"/>
              <a:t>@</a:t>
            </a:r>
            <a:r>
              <a:rPr lang="en-US" sz="2400" dirty="0" err="1" smtClean="0"/>
              <a:t>PreRemove</a:t>
            </a:r>
            <a:r>
              <a:rPr lang="en-US" sz="2400" dirty="0" smtClean="0"/>
              <a:t>, </a:t>
            </a:r>
            <a:r>
              <a:rPr lang="en-US" sz="2400" dirty="0" smtClean="0"/>
              <a:t>@</a:t>
            </a:r>
            <a:r>
              <a:rPr lang="en-US" sz="2400" dirty="0" err="1" smtClean="0"/>
              <a:t>PostLoad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1301801"/>
            <a:ext cx="7086600" cy="503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2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TenantConextHolder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1628634"/>
            <a:ext cx="7924800" cy="441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8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ThreadLocal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Thread-local variables </a:t>
            </a:r>
            <a:r>
              <a:rPr lang="en-US" sz="2800" dirty="0"/>
              <a:t>differ from their normal counterparts in that </a:t>
            </a:r>
            <a:r>
              <a:rPr lang="en-US" sz="2800" b="1" dirty="0"/>
              <a:t>each thread </a:t>
            </a:r>
            <a:r>
              <a:rPr lang="en-US" sz="2800" dirty="0"/>
              <a:t>that accesses one (via its </a:t>
            </a:r>
            <a:r>
              <a:rPr lang="en-US" sz="2800" dirty="0"/>
              <a:t>get</a:t>
            </a:r>
            <a:r>
              <a:rPr lang="en-US" sz="2800" dirty="0"/>
              <a:t> or </a:t>
            </a:r>
            <a:r>
              <a:rPr lang="en-US" sz="2800" dirty="0"/>
              <a:t>set</a:t>
            </a:r>
            <a:r>
              <a:rPr lang="en-US" sz="2800" dirty="0"/>
              <a:t> method) has its own, </a:t>
            </a:r>
            <a:r>
              <a:rPr lang="en-US" sz="2800" b="1" dirty="0"/>
              <a:t>independently initialized copy </a:t>
            </a:r>
            <a:r>
              <a:rPr lang="en-US" sz="2800" dirty="0"/>
              <a:t>of the variable.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30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Session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Filters </a:t>
            </a:r>
            <a:r>
              <a:rPr lang="en-US" dirty="0"/>
              <a:t>should be enabled per</a:t>
            </a:r>
            <a:r>
              <a:rPr lang="en-US" b="1" dirty="0"/>
              <a:t> every Hibernate Session for correct data </a:t>
            </a:r>
            <a:r>
              <a:rPr lang="en-US" b="1" dirty="0" smtClean="0"/>
              <a:t>isolation</a:t>
            </a:r>
          </a:p>
          <a:p>
            <a:endParaRPr lang="en-US" b="1" dirty="0"/>
          </a:p>
          <a:p>
            <a:r>
              <a:rPr lang="en-US" dirty="0" smtClean="0"/>
              <a:t>OSIV is anti-pattern</a:t>
            </a:r>
          </a:p>
        </p:txBody>
      </p:sp>
    </p:spTree>
    <p:extLst>
      <p:ext uri="{BB962C8B-B14F-4D97-AF65-F5344CB8AC3E}">
        <p14:creationId xmlns:p14="http://schemas.microsoft.com/office/powerpoint/2010/main" val="3064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OpenSessionInView</a:t>
            </a:r>
            <a:r>
              <a:rPr lang="en-US" b="0" dirty="0" smtClean="0"/>
              <a:t>  </a:t>
            </a:r>
            <a:r>
              <a:rPr lang="en-US" dirty="0" smtClean="0"/>
              <a:t>anti-pattern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Increased transaction time</a:t>
            </a:r>
          </a:p>
          <a:p>
            <a:endParaRPr lang="en-US" dirty="0" smtClean="0"/>
          </a:p>
          <a:p>
            <a:r>
              <a:rPr lang="en-US" dirty="0" smtClean="0"/>
              <a:t>Completely </a:t>
            </a:r>
            <a:r>
              <a:rPr lang="en-US" dirty="0"/>
              <a:t>defeats </a:t>
            </a:r>
            <a:r>
              <a:rPr lang="en-US" dirty="0" smtClean="0"/>
              <a:t>layered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9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Multi-tenancy?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 smtClean="0"/>
              <a:t>The </a:t>
            </a:r>
            <a:r>
              <a:rPr lang="en-US" sz="2800" dirty="0"/>
              <a:t>term multi-tenancy in general is applied to software development </a:t>
            </a:r>
            <a:r>
              <a:rPr lang="en-US" sz="2800" dirty="0" smtClean="0"/>
              <a:t>architecture </a:t>
            </a:r>
            <a:r>
              <a:rPr lang="en-US" sz="2800" dirty="0"/>
              <a:t>in which a </a:t>
            </a:r>
            <a:r>
              <a:rPr lang="en-US" sz="2800" b="1" dirty="0"/>
              <a:t>single running instance </a:t>
            </a:r>
            <a:r>
              <a:rPr lang="en-US" sz="2800" dirty="0"/>
              <a:t>of an application simultaneously serves </a:t>
            </a:r>
            <a:r>
              <a:rPr lang="en-US" sz="2800" b="1" dirty="0"/>
              <a:t>multiple clients </a:t>
            </a:r>
            <a:r>
              <a:rPr lang="en-US" sz="2800" dirty="0"/>
              <a:t>(tenants</a:t>
            </a:r>
            <a:r>
              <a:rPr lang="en-US" sz="2800" dirty="0" smtClean="0"/>
              <a:t>).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/>
              <a:t>This </a:t>
            </a:r>
            <a:r>
              <a:rPr lang="en-US" sz="2800" dirty="0"/>
              <a:t>is highly common in </a:t>
            </a:r>
            <a:r>
              <a:rPr lang="en-US" sz="2800" dirty="0" err="1"/>
              <a:t>SaaS</a:t>
            </a:r>
            <a:r>
              <a:rPr lang="en-US" sz="2800" dirty="0"/>
              <a:t> solutions. </a:t>
            </a:r>
          </a:p>
        </p:txBody>
      </p:sp>
    </p:spTree>
    <p:extLst>
      <p:ext uri="{BB962C8B-B14F-4D97-AF65-F5344CB8AC3E}">
        <p14:creationId xmlns:p14="http://schemas.microsoft.com/office/powerpoint/2010/main" val="99378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 algn="just">
              <a:buNone/>
            </a:pPr>
            <a:r>
              <a:rPr lang="en-US" sz="2600" dirty="0" smtClean="0"/>
              <a:t>Custom</a:t>
            </a:r>
            <a:r>
              <a:rPr lang="en-US" sz="2600" dirty="0"/>
              <a:t> </a:t>
            </a:r>
            <a:r>
              <a:rPr lang="en-US" sz="2600" b="1" dirty="0" err="1"/>
              <a:t>MultiTenantHibernatePersistence</a:t>
            </a:r>
            <a:r>
              <a:rPr lang="en-US" sz="2600" dirty="0"/>
              <a:t> </a:t>
            </a:r>
            <a:r>
              <a:rPr lang="en-US" sz="2600" dirty="0" smtClean="0"/>
              <a:t>bean </a:t>
            </a:r>
            <a:r>
              <a:rPr lang="en-US" sz="2600" dirty="0"/>
              <a:t>should be implemented in order to wrap </a:t>
            </a:r>
            <a:r>
              <a:rPr lang="en-US" sz="2600" b="1" dirty="0" err="1"/>
              <a:t>EntityManagerFactory</a:t>
            </a:r>
            <a:r>
              <a:rPr lang="en-US" sz="2600" dirty="0"/>
              <a:t> with </a:t>
            </a:r>
            <a:r>
              <a:rPr lang="en-US" sz="2600" b="1" dirty="0"/>
              <a:t>dynamic proxy </a:t>
            </a:r>
            <a:r>
              <a:rPr lang="en-US" sz="2600" dirty="0"/>
              <a:t>that intercepts all method calls made to it. Interception of </a:t>
            </a:r>
            <a:r>
              <a:rPr lang="en-US" sz="2600" dirty="0" err="1"/>
              <a:t>createEntityManager</a:t>
            </a:r>
            <a:r>
              <a:rPr lang="en-US" sz="2600" dirty="0"/>
              <a:t> method allows to access every new </a:t>
            </a:r>
            <a:r>
              <a:rPr lang="en-US" sz="2600" b="1" dirty="0" err="1"/>
              <a:t>EntityManager</a:t>
            </a:r>
            <a:r>
              <a:rPr lang="en-US" sz="2600" dirty="0"/>
              <a:t> and enable filter on its session with identifiers gotten from </a:t>
            </a:r>
            <a:r>
              <a:rPr lang="en-US" sz="2600" b="1" dirty="0" err="1"/>
              <a:t>TenantContextHolder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MultiTenantHibernatePersistence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Spring Context Configuration:</a:t>
            </a:r>
            <a:endParaRPr 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524000"/>
            <a:ext cx="8124886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4114800"/>
            <a:ext cx="57531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6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Proxy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51816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81125"/>
            <a:ext cx="65722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3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Filters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via </a:t>
            </a:r>
            <a:r>
              <a:rPr lang="en-US" sz="2800" dirty="0" err="1" smtClean="0"/>
              <a:t>MultiTenancyUtil</a:t>
            </a:r>
            <a:r>
              <a:rPr lang="en-US" sz="2800" dirty="0" smtClean="0"/>
              <a:t> class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400" dirty="0" smtClean="0"/>
              <a:t>via </a:t>
            </a:r>
            <a:r>
              <a:rPr lang="en-US" sz="2400" dirty="0" err="1" smtClean="0"/>
              <a:t>EntityManager.getDelegate</a:t>
            </a:r>
            <a:r>
              <a:rPr lang="en-US" sz="2400" dirty="0" smtClean="0"/>
              <a:t>()</a:t>
            </a:r>
          </a:p>
          <a:p>
            <a:endParaRPr lang="en-US" sz="2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54387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95800"/>
            <a:ext cx="239050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05400"/>
            <a:ext cx="715518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1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Tenants via URLs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44621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sz="2800" dirty="0" smtClean="0"/>
              <a:t>tenant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.com/</a:t>
            </a:r>
            <a:r>
              <a:rPr lang="en-US" sz="2800" dirty="0" smtClean="0"/>
              <a:t>instance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/api/someservice/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Spring Dispatcher Servlet Context:</a:t>
            </a:r>
            <a:endParaRPr lang="en-US" sz="24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981200"/>
            <a:ext cx="7362825" cy="296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5467350"/>
            <a:ext cx="58293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4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JPA </a:t>
            </a:r>
            <a:r>
              <a:rPr lang="en-US" sz="2800" dirty="0"/>
              <a:t>2.1 (</a:t>
            </a:r>
            <a:r>
              <a:rPr lang="en-US" sz="2800" dirty="0" err="1"/>
              <a:t>JavaEE</a:t>
            </a:r>
            <a:r>
              <a:rPr lang="en-US" sz="2800" dirty="0"/>
              <a:t> 7) specification </a:t>
            </a:r>
            <a:r>
              <a:rPr lang="en-US" sz="2800" dirty="0" smtClean="0"/>
              <a:t>will include multi-tenancy</a:t>
            </a:r>
          </a:p>
          <a:p>
            <a:endParaRPr lang="en-US" sz="2800" dirty="0" smtClean="0"/>
          </a:p>
          <a:p>
            <a:r>
              <a:rPr lang="en-US" sz="2800" dirty="0" smtClean="0"/>
              <a:t>Hibernate 4.3 / Hibernate 5.0 should </a:t>
            </a:r>
            <a:r>
              <a:rPr lang="en-US" sz="2800" dirty="0"/>
              <a:t>implement JPA 2.1 specification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46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Multi-Tenant </a:t>
            </a:r>
            <a:r>
              <a:rPr lang="en-US" sz="2400" dirty="0"/>
              <a:t>Data </a:t>
            </a:r>
            <a:r>
              <a:rPr lang="en-US" sz="2400" dirty="0" smtClean="0"/>
              <a:t>Architecture</a:t>
            </a:r>
            <a:endParaRPr lang="en-US" sz="2400" dirty="0" smtClean="0">
              <a:hlinkClick r:id="rId2"/>
            </a:endParaRP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1900" dirty="0" smtClean="0">
                <a:hlinkClick r:id="rId2"/>
              </a:rPr>
              <a:t>msdn.microsoft.com/en-us/library/aa479086.aspx</a:t>
            </a:r>
            <a:endParaRPr lang="en-US" sz="19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Hibernate Multi-tenancy Support</a:t>
            </a:r>
          </a:p>
          <a:p>
            <a:pPr marL="0" indent="0">
              <a:buNone/>
            </a:pPr>
            <a:r>
              <a:rPr lang="en-US" sz="1900" dirty="0" smtClean="0">
                <a:hlinkClick r:id="rId3"/>
              </a:rPr>
              <a:t>http://docs.jboss.org/hibernate/orm/4.2/devguide/en-US/html/ch16.html</a:t>
            </a:r>
            <a:endParaRPr lang="en-US" sz="1900" dirty="0" smtClean="0"/>
          </a:p>
          <a:p>
            <a:pPr marL="0" indent="0">
              <a:buNone/>
            </a:pPr>
            <a:endParaRPr lang="en-US" sz="1900" dirty="0" smtClean="0"/>
          </a:p>
          <a:p>
            <a:r>
              <a:rPr lang="en-US" sz="2400" dirty="0"/>
              <a:t>Hibernate </a:t>
            </a:r>
            <a:r>
              <a:rPr lang="en-US" sz="2400" dirty="0" smtClean="0"/>
              <a:t>Filters</a:t>
            </a:r>
            <a:endParaRPr lang="en-US" sz="1900" dirty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http://docs.jboss.org/hibernate/orm/4.2/manual/en-US/html_single/#filters</a:t>
            </a:r>
            <a:endParaRPr lang="en-US" sz="1800" dirty="0" smtClean="0"/>
          </a:p>
          <a:p>
            <a:pPr marL="0" indent="0">
              <a:buNone/>
            </a:pPr>
            <a:endParaRPr lang="en-US" sz="1900" dirty="0"/>
          </a:p>
          <a:p>
            <a:r>
              <a:rPr lang="en-US" sz="2400" dirty="0" smtClean="0"/>
              <a:t>JSSDK 2.0 Docs</a:t>
            </a:r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https://</a:t>
            </a:r>
            <a:r>
              <a:rPr lang="en-US" sz="1900" dirty="0" smtClean="0">
                <a:hlinkClick r:id="rId5"/>
              </a:rPr>
              <a:t>confluence.softserveinc.com/display/MIPDev/JSSDK+2.0</a:t>
            </a:r>
            <a:endParaRPr lang="en-US" sz="1900" dirty="0" smtClean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5490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 section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Considerations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relative complexity of developing a </a:t>
            </a:r>
            <a:r>
              <a:rPr lang="en-US" sz="2400" dirty="0" smtClean="0"/>
              <a:t>multi-tenant architecture results </a:t>
            </a:r>
            <a:r>
              <a:rPr lang="en-US" sz="2400" dirty="0"/>
              <a:t>in </a:t>
            </a:r>
            <a:r>
              <a:rPr lang="en-US" sz="2400" b="1" dirty="0"/>
              <a:t>higher initial costs</a:t>
            </a:r>
            <a:endParaRPr lang="en-US" sz="2400" b="1" dirty="0"/>
          </a:p>
        </p:txBody>
      </p:sp>
      <p:pic>
        <p:nvPicPr>
          <p:cNvPr id="5122" name="Picture 2" descr="C:\Users\rdanilin\Pictures\multitenancy\IC4205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76200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2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Multi-tenant data </a:t>
            </a:r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Separate</a:t>
            </a:r>
            <a:r>
              <a:rPr lang="en-US" b="1" dirty="0"/>
              <a:t> database</a:t>
            </a:r>
          </a:p>
          <a:p>
            <a:r>
              <a:rPr lang="en-US" dirty="0"/>
              <a:t>Separate</a:t>
            </a:r>
            <a:r>
              <a:rPr lang="en-US" b="1" dirty="0"/>
              <a:t> schema</a:t>
            </a:r>
          </a:p>
          <a:p>
            <a:r>
              <a:rPr lang="en-US" dirty="0" smtClean="0"/>
              <a:t>Shared scheme (</a:t>
            </a:r>
            <a:r>
              <a:rPr lang="en-US" b="1" dirty="0" smtClean="0"/>
              <a:t>discriminator</a:t>
            </a:r>
            <a:r>
              <a:rPr lang="en-US" dirty="0" smtClean="0"/>
              <a:t> based data)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/>
              <a:t>Note</a:t>
            </a:r>
          </a:p>
          <a:p>
            <a:pPr marL="0" indent="0">
              <a:buNone/>
            </a:pPr>
            <a:r>
              <a:rPr lang="en-US" sz="2400" dirty="0"/>
              <a:t>Each approach has pros and cons as well as specific techniques and considerations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1027" name="Picture 3" descr="C:\Users\rdanilin\Pictures\multitenancy\IC124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14329"/>
            <a:ext cx="7905750" cy="98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86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Each tenant's data is kept in a </a:t>
            </a:r>
            <a:r>
              <a:rPr lang="en-US" dirty="0" smtClean="0"/>
              <a:t>physically separate </a:t>
            </a:r>
            <a:r>
              <a:rPr lang="en-US" dirty="0"/>
              <a:t>database </a:t>
            </a:r>
            <a:r>
              <a:rPr lang="en-US" dirty="0" smtClean="0"/>
              <a:t>instance.</a:t>
            </a:r>
          </a:p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/>
              <a:t>general application approach here would be to define a JDBC Connection pool per-tenant and to select the pool to use based on the “tenant identifier” associated with the currently logged in user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2050" name="Picture 2" descr="C:\Users\rdanilin\Pictures\multitenancy\IC635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67200"/>
            <a:ext cx="4695826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47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 </a:t>
            </a:r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tenant's data is kept in a distinct database schema on a single database instance.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:\Users\rdanilin\Pictures\multitenancy\IC10651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14600"/>
            <a:ext cx="3619500" cy="369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rdanilin\Pictures\multitenancy\завантаження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525" y="3859648"/>
            <a:ext cx="1626751" cy="162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</a:t>
            </a:r>
            <a:r>
              <a:rPr lang="en-US" dirty="0" smtClean="0"/>
              <a:t>Scheme </a:t>
            </a:r>
            <a:r>
              <a:rPr lang="en-US" dirty="0"/>
              <a:t>(discriminator </a:t>
            </a:r>
            <a:r>
              <a:rPr lang="en-US" dirty="0" smtClean="0"/>
              <a:t>based)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 data is kept in a single database schema. The data for each tenant is partitioned by the use of partition value or </a:t>
            </a:r>
            <a:r>
              <a:rPr lang="en-US" sz="2800" b="1" dirty="0"/>
              <a:t>discriminator</a:t>
            </a:r>
            <a:r>
              <a:rPr lang="en-US" sz="2800" dirty="0"/>
              <a:t>. The complexity of this discriminator might range from a simple column value to a </a:t>
            </a:r>
            <a:r>
              <a:rPr lang="en-US" sz="2800" b="1" dirty="0"/>
              <a:t>complex SQL formula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4098" name="Picture 2" descr="C:\Users\rdanilin\Pictures\multitenancy\IC2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33800"/>
            <a:ext cx="4800600" cy="258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rdanilin\Pictures\multitenancy\завантаження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75" y="3714750"/>
            <a:ext cx="1126331" cy="5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rdanilin\Pictures\multitenancy\завантаження (2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274" y="5697615"/>
            <a:ext cx="1904998" cy="53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rdanilin\Pictures\multitenancy\завантаження (1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274" y="5024079"/>
            <a:ext cx="1738313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9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Tenant Considerations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C:\Users\rdanilin\Pictures\multitenancy\IC1500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010400" cy="42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5981</TotalTime>
  <Words>532</Words>
  <Application>Microsoft Office PowerPoint</Application>
  <PresentationFormat>On-screen Show (4:3)</PresentationFormat>
  <Paragraphs>163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Multi-tenancy Implementation with Spring and JPA2</vt:lpstr>
      <vt:lpstr>Agenda</vt:lpstr>
      <vt:lpstr>What is Multi-tenancy?</vt:lpstr>
      <vt:lpstr>Economic Considerations</vt:lpstr>
      <vt:lpstr>Multi-tenant data approaches</vt:lpstr>
      <vt:lpstr>Separate database</vt:lpstr>
      <vt:lpstr>Separate Schema</vt:lpstr>
      <vt:lpstr>Shared Scheme (discriminator based)</vt:lpstr>
      <vt:lpstr>Tenant Considerations</vt:lpstr>
      <vt:lpstr>Security Patterns</vt:lpstr>
      <vt:lpstr>Security Considerations</vt:lpstr>
      <vt:lpstr>Extensibility Patterns</vt:lpstr>
      <vt:lpstr>Extensibility Patterns</vt:lpstr>
      <vt:lpstr>Extensibility Patterns</vt:lpstr>
      <vt:lpstr>Extensibility Patterns</vt:lpstr>
      <vt:lpstr>Extensibility Patterns</vt:lpstr>
      <vt:lpstr>Backup &amp; Restore / Data Audit</vt:lpstr>
      <vt:lpstr>Implement MT with Hibernate for separate DATABASE or SCHEMA</vt:lpstr>
      <vt:lpstr>MultiTenantConnectionProvider</vt:lpstr>
      <vt:lpstr>CurrentTenantIdentifierResolver</vt:lpstr>
      <vt:lpstr>Implement MT with Hibernate for Shared Scheme approach</vt:lpstr>
      <vt:lpstr>Hibernate Filters</vt:lpstr>
      <vt:lpstr>Entity with Filter</vt:lpstr>
      <vt:lpstr>Filtering Collections</vt:lpstr>
      <vt:lpstr>@PrePersist, @PreUpdate, @PreRemove, @PostLoad</vt:lpstr>
      <vt:lpstr>TenantConextHolder</vt:lpstr>
      <vt:lpstr>ThreadLocal</vt:lpstr>
      <vt:lpstr>Hibernate Session</vt:lpstr>
      <vt:lpstr>OpenSessionInView  anti-pattern</vt:lpstr>
      <vt:lpstr>Solution</vt:lpstr>
      <vt:lpstr>MultiTenantHibernatePersistence</vt:lpstr>
      <vt:lpstr>Dynamic Proxy</vt:lpstr>
      <vt:lpstr>Enabling Filters</vt:lpstr>
      <vt:lpstr>Identifying Tenants via URLs</vt:lpstr>
      <vt:lpstr>Future</vt:lpstr>
      <vt:lpstr>Resources</vt:lpstr>
      <vt:lpstr>Q&amp;A section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Mashchak</dc:creator>
  <cp:lastModifiedBy>Ruslan Danilin</cp:lastModifiedBy>
  <cp:revision>175</cp:revision>
  <dcterms:created xsi:type="dcterms:W3CDTF">2011-09-23T10:13:30Z</dcterms:created>
  <dcterms:modified xsi:type="dcterms:W3CDTF">2013-04-19T13:22:32Z</dcterms:modified>
</cp:coreProperties>
</file>