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82" r:id="rId2"/>
    <p:sldId id="323" r:id="rId3"/>
    <p:sldId id="318" r:id="rId4"/>
    <p:sldId id="283" r:id="rId5"/>
    <p:sldId id="297" r:id="rId6"/>
    <p:sldId id="325" r:id="rId7"/>
    <p:sldId id="320" r:id="rId8"/>
    <p:sldId id="296" r:id="rId9"/>
    <p:sldId id="294" r:id="rId10"/>
    <p:sldId id="322" r:id="rId11"/>
    <p:sldId id="293" r:id="rId12"/>
    <p:sldId id="292" r:id="rId13"/>
    <p:sldId id="291" r:id="rId14"/>
    <p:sldId id="326" r:id="rId15"/>
    <p:sldId id="31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469A"/>
    <a:srgbClr val="0033CC"/>
    <a:srgbClr val="243C80"/>
    <a:srgbClr val="204898"/>
    <a:srgbClr val="2034AC"/>
    <a:srgbClr val="234187"/>
    <a:srgbClr val="333399"/>
    <a:srgbClr val="3333CC"/>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100" d="100"/>
          <a:sy n="100" d="100"/>
        </p:scale>
        <p:origin x="-948" y="-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DB6DF3-FA61-45CB-BE27-053A00556DB1}" type="datetimeFigureOut">
              <a:rPr lang="en-US" smtClean="0"/>
              <a:t>4/19/2013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jksdksd jh jhfkjhfsd</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FA7AAB-6417-4573-AFEB-2CFC05049505}" type="slidenum">
              <a:rPr lang="en-US" smtClean="0"/>
              <a:t>‹#›</a:t>
            </a:fld>
            <a:endParaRPr lang="en-US"/>
          </a:p>
        </p:txBody>
      </p:sp>
    </p:spTree>
    <p:extLst>
      <p:ext uri="{BB962C8B-B14F-4D97-AF65-F5344CB8AC3E}">
        <p14:creationId xmlns:p14="http://schemas.microsoft.com/office/powerpoint/2010/main" val="197382216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9C4D45-EFF8-479D-AF6F-9BB9BF232254}" type="datetimeFigureOut">
              <a:rPr lang="en-US" smtClean="0"/>
              <a:pPr/>
              <a:t>4/19/2013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jksdksd jh jhfkjhfsd</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08339-1CDE-4508-95CE-C65DBDC3BF13}" type="slidenum">
              <a:rPr lang="en-US" smtClean="0"/>
              <a:pPr/>
              <a:t>‹#›</a:t>
            </a:fld>
            <a:endParaRPr lang="en-US"/>
          </a:p>
        </p:txBody>
      </p:sp>
    </p:spTree>
    <p:extLst>
      <p:ext uri="{BB962C8B-B14F-4D97-AF65-F5344CB8AC3E}">
        <p14:creationId xmlns:p14="http://schemas.microsoft.com/office/powerpoint/2010/main" val="11661225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438400"/>
            <a:ext cx="7924800" cy="1447800"/>
          </a:xfrm>
        </p:spPr>
        <p:txBody>
          <a:bodyPr/>
          <a:lstStyle>
            <a:lvl1pPr algn="ctr">
              <a:defRPr>
                <a:solidFill>
                  <a:schemeClr val="bg1"/>
                </a:solidFill>
                <a:latin typeface="Segoe UI" pitchFamily="34" charset="0"/>
                <a:ea typeface="Segoe UI" pitchFamily="34" charset="0"/>
                <a:cs typeface="Segoe UI" pitchFamily="34" charset="0"/>
              </a:defRPr>
            </a:lvl1pPr>
          </a:lstStyle>
          <a:p>
            <a:endParaRPr lang="en-US" dirty="0"/>
          </a:p>
        </p:txBody>
      </p:sp>
      <p:sp>
        <p:nvSpPr>
          <p:cNvPr id="6" name="Subtitle 2"/>
          <p:cNvSpPr>
            <a:spLocks noGrp="1"/>
          </p:cNvSpPr>
          <p:nvPr>
            <p:ph type="subTitle" idx="1"/>
          </p:nvPr>
        </p:nvSpPr>
        <p:spPr>
          <a:xfrm>
            <a:off x="1371600" y="4267200"/>
            <a:ext cx="6400800" cy="762000"/>
          </a:xfrm>
        </p:spPr>
        <p:txBody>
          <a:bodyPr>
            <a:normAutofit/>
          </a:bodyPr>
          <a:lstStyle>
            <a:lvl1pPr marL="0" indent="0" algn="ctr">
              <a:buNone/>
              <a:defRPr sz="2800">
                <a:solidFill>
                  <a:schemeClr val="tx2">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rgbClr val="243C80"/>
            </a:gs>
            <a:gs pos="91000">
              <a:srgbClr val="204898"/>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anchor="ctr"/>
          <a:lstStyle>
            <a:lvl1pPr algn="ctr">
              <a:defRPr sz="4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931555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lumn Layou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7"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Layout (no lin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5"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Layou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4" name="Text Placeholder 2"/>
          <p:cNvSpPr>
            <a:spLocks noGrp="1"/>
          </p:cNvSpPr>
          <p:nvPr>
            <p:ph idx="10"/>
          </p:nvPr>
        </p:nvSpPr>
        <p:spPr>
          <a:xfrm>
            <a:off x="457200" y="1373903"/>
            <a:ext cx="4038600" cy="4493498"/>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2"/>
          <p:cNvSpPr>
            <a:spLocks noGrp="1"/>
          </p:cNvSpPr>
          <p:nvPr>
            <p:ph idx="11"/>
          </p:nvPr>
        </p:nvSpPr>
        <p:spPr>
          <a:xfrm>
            <a:off x="4724400" y="1371600"/>
            <a:ext cx="3962400" cy="4495799"/>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49489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Layout (no lin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l">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4" name="Text Placeholder 2"/>
          <p:cNvSpPr>
            <a:spLocks noGrp="1"/>
          </p:cNvSpPr>
          <p:nvPr>
            <p:ph idx="10"/>
          </p:nvPr>
        </p:nvSpPr>
        <p:spPr>
          <a:xfrm>
            <a:off x="457200" y="1373903"/>
            <a:ext cx="4038600" cy="4493498"/>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2"/>
          <p:cNvSpPr>
            <a:spLocks noGrp="1"/>
          </p:cNvSpPr>
          <p:nvPr>
            <p:ph idx="11"/>
          </p:nvPr>
        </p:nvSpPr>
        <p:spPr>
          <a:xfrm>
            <a:off x="4724400" y="1371600"/>
            <a:ext cx="3962400" cy="4495799"/>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636380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9449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ctr">
              <a:defRPr sz="2000" b="1">
                <a:solidFill>
                  <a:srgbClr val="32469A"/>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410200"/>
            <a:ext cx="5486400" cy="7620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75" r:id="rId2"/>
    <p:sldLayoutId id="2147483655" r:id="rId3"/>
    <p:sldLayoutId id="2147483650" r:id="rId4"/>
    <p:sldLayoutId id="2147483674" r:id="rId5"/>
    <p:sldLayoutId id="2147483661" r:id="rId6"/>
    <p:sldLayoutId id="2147483660" r:id="rId7"/>
    <p:sldLayoutId id="2147483657" r:id="rId8"/>
  </p:sldLayoutIdLst>
  <p:timing>
    <p:tnLst>
      <p:par>
        <p:cTn id="1" dur="indefinite" restart="never" nodeType="tmRoot"/>
      </p:par>
    </p:tnLst>
  </p:timing>
  <p:hf sldNum="0" hdr="0" ftr="0" dt="0"/>
  <p:txStyles>
    <p:titleStyle>
      <a:lvl1pPr algn="l" defTabSz="914400" rtl="0" eaLnBrk="1" latinLnBrk="0" hangingPunct="1">
        <a:spcBef>
          <a:spcPct val="0"/>
        </a:spcBef>
        <a:buNone/>
        <a:defRPr lang="en-US" sz="4000" b="1" kern="1200" dirty="0">
          <a:solidFill>
            <a:srgbClr val="32469A"/>
          </a:solidFill>
          <a:latin typeface="Segoe UI" pitchFamily="34" charset="0"/>
          <a:ea typeface="Segoe UI" pitchFamily="34" charset="0"/>
          <a:cs typeface="Segoe UI" pitchFamily="34" charset="0"/>
        </a:defRPr>
      </a:lvl1pPr>
    </p:titleStyle>
    <p:bodyStyle>
      <a:lvl1pPr marL="228600" indent="-228600" algn="l" defTabSz="914400" rtl="0" eaLnBrk="1" latinLnBrk="0" hangingPunct="1">
        <a:spcBef>
          <a:spcPct val="20000"/>
        </a:spcBef>
        <a:buClr>
          <a:srgbClr val="32469A"/>
        </a:buClr>
        <a:buFont typeface="Calibri" pitchFamily="34" charset="0"/>
        <a:buChar char="▪"/>
        <a:defRPr sz="32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Font typeface="Calibri" pitchFamily="34" charset="0"/>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SOLID code</a:t>
            </a:r>
            <a:endParaRPr lang="en-US" dirty="0"/>
          </a:p>
        </p:txBody>
      </p:sp>
      <p:sp>
        <p:nvSpPr>
          <p:cNvPr id="2" name="Subtitle 1"/>
          <p:cNvSpPr>
            <a:spLocks noGrp="1"/>
          </p:cNvSpPr>
          <p:nvPr>
            <p:ph type="subTitle" idx="1"/>
          </p:nvPr>
        </p:nvSpPr>
        <p:spPr/>
        <p:txBody>
          <a:bodyPr/>
          <a:lstStyle/>
          <a:p>
            <a:r>
              <a:rPr lang="en-US" dirty="0" err="1"/>
              <a:t>Fomin</a:t>
            </a:r>
            <a:r>
              <a:rPr lang="en-US" dirty="0"/>
              <a:t> </a:t>
            </a:r>
            <a:r>
              <a:rPr lang="en-US" dirty="0" err="1"/>
              <a:t>Slava</a:t>
            </a:r>
            <a:endParaRPr lang="en-US" dirty="0"/>
          </a:p>
          <a:p>
            <a:endParaRPr lang="en-US" dirty="0"/>
          </a:p>
        </p:txBody>
      </p:sp>
      <p:sp>
        <p:nvSpPr>
          <p:cNvPr id="7" name="TextBox 6"/>
          <p:cNvSpPr txBox="1"/>
          <p:nvPr/>
        </p:nvSpPr>
        <p:spPr>
          <a:xfrm>
            <a:off x="6553200" y="6248400"/>
            <a:ext cx="2209800" cy="338554"/>
          </a:xfrm>
          <a:prstGeom prst="rect">
            <a:avLst/>
          </a:prstGeom>
          <a:noFill/>
        </p:spPr>
        <p:txBody>
          <a:bodyPr wrap="square" rtlCol="0">
            <a:spAutoFit/>
          </a:bodyPr>
          <a:lstStyle/>
          <a:p>
            <a:pPr algn="r"/>
            <a:r>
              <a:rPr lang="en-US" sz="1600" dirty="0" smtClean="0">
                <a:solidFill>
                  <a:schemeClr val="accent1">
                    <a:lumMod val="40000"/>
                    <a:lumOff val="60000"/>
                  </a:schemeClr>
                </a:solidFill>
                <a:latin typeface="Segoe UI" pitchFamily="34" charset="0"/>
                <a:ea typeface="Segoe UI" pitchFamily="34" charset="0"/>
                <a:cs typeface="Segoe UI" pitchFamily="34" charset="0"/>
              </a:rPr>
              <a:t>20 April 2013</a:t>
            </a:r>
            <a:endParaRPr lang="en-US" sz="1600" dirty="0">
              <a:solidFill>
                <a:schemeClr val="accent1">
                  <a:lumMod val="40000"/>
                  <a:lumOff val="60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8965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is this so important?</a:t>
            </a:r>
            <a:endParaRPr lang="en-US" dirty="0"/>
          </a:p>
        </p:txBody>
      </p:sp>
      <p:sp>
        <p:nvSpPr>
          <p:cNvPr id="11" name="Content Placeholder 2"/>
          <p:cNvSpPr>
            <a:spLocks noGrp="1"/>
          </p:cNvSpPr>
          <p:nvPr>
            <p:ph idx="1"/>
          </p:nvPr>
        </p:nvSpPr>
        <p:spPr>
          <a:xfrm>
            <a:off x="457200" y="1600201"/>
            <a:ext cx="8229600" cy="3581400"/>
          </a:xfrm>
        </p:spPr>
        <p:txBody>
          <a:bodyPr>
            <a:normAutofit lnSpcReduction="10000"/>
          </a:bodyPr>
          <a:lstStyle/>
          <a:p>
            <a:r>
              <a:rPr lang="en-US" b="1" dirty="0" smtClean="0">
                <a:solidFill>
                  <a:schemeClr val="accent1">
                    <a:lumMod val="75000"/>
                  </a:schemeClr>
                </a:solidFill>
              </a:rPr>
              <a:t>Java projects are mostly big ones</a:t>
            </a:r>
          </a:p>
          <a:p>
            <a:r>
              <a:rPr lang="en-US" b="1" dirty="0" smtClean="0">
                <a:solidFill>
                  <a:schemeClr val="accent1">
                    <a:lumMod val="75000"/>
                  </a:schemeClr>
                </a:solidFill>
              </a:rPr>
              <a:t>The requirements are often reconsidered and changed</a:t>
            </a:r>
          </a:p>
          <a:p>
            <a:r>
              <a:rPr lang="en-US" b="1" dirty="0" smtClean="0">
                <a:solidFill>
                  <a:schemeClr val="accent1">
                    <a:lumMod val="75000"/>
                  </a:schemeClr>
                </a:solidFill>
              </a:rPr>
              <a:t>Many developers work on the same code</a:t>
            </a:r>
          </a:p>
          <a:p>
            <a:r>
              <a:rPr lang="en-US" b="1" dirty="0" smtClean="0">
                <a:solidFill>
                  <a:schemeClr val="accent1">
                    <a:lumMod val="75000"/>
                  </a:schemeClr>
                </a:solidFill>
              </a:rPr>
              <a:t>New developers are likely to be asked to make changes to the code</a:t>
            </a:r>
          </a:p>
          <a:p>
            <a:endParaRPr lang="en-US" dirty="0"/>
          </a:p>
        </p:txBody>
      </p:sp>
    </p:spTree>
    <p:extLst>
      <p:ext uri="{BB962C8B-B14F-4D97-AF65-F5344CB8AC3E}">
        <p14:creationId xmlns:p14="http://schemas.microsoft.com/office/powerpoint/2010/main" val="913936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may neglecting of SOLID cause?</a:t>
            </a:r>
            <a:endParaRPr lang="en-US" dirty="0"/>
          </a:p>
        </p:txBody>
      </p:sp>
      <p:sp>
        <p:nvSpPr>
          <p:cNvPr id="7" name="Content Placeholder 2"/>
          <p:cNvSpPr>
            <a:spLocks noGrp="1"/>
          </p:cNvSpPr>
          <p:nvPr>
            <p:ph idx="1"/>
          </p:nvPr>
        </p:nvSpPr>
        <p:spPr>
          <a:xfrm>
            <a:off x="457200" y="1828800"/>
            <a:ext cx="8229600" cy="1828799"/>
          </a:xfrm>
        </p:spPr>
        <p:txBody>
          <a:bodyPr/>
          <a:lstStyle/>
          <a:p>
            <a:r>
              <a:rPr lang="en-US" b="1" dirty="0" smtClean="0">
                <a:solidFill>
                  <a:schemeClr val="accent1">
                    <a:lumMod val="75000"/>
                  </a:schemeClr>
                </a:solidFill>
              </a:rPr>
              <a:t>Fragile code</a:t>
            </a:r>
          </a:p>
          <a:p>
            <a:r>
              <a:rPr lang="en-US" b="1" dirty="0" smtClean="0">
                <a:solidFill>
                  <a:schemeClr val="accent1">
                    <a:lumMod val="75000"/>
                  </a:schemeClr>
                </a:solidFill>
              </a:rPr>
              <a:t>Hard to understand</a:t>
            </a:r>
          </a:p>
          <a:p>
            <a:r>
              <a:rPr lang="en-US" b="1" dirty="0" smtClean="0">
                <a:solidFill>
                  <a:schemeClr val="accent1">
                    <a:lumMod val="75000"/>
                  </a:schemeClr>
                </a:solidFill>
              </a:rPr>
              <a:t>Hard to extend or add new functionality</a:t>
            </a:r>
            <a:endParaRPr lang="en-US" b="1" dirty="0">
              <a:solidFill>
                <a:schemeClr val="accent1">
                  <a:lumMod val="75000"/>
                </a:schemeClr>
              </a:solidFill>
            </a:endParaRPr>
          </a:p>
        </p:txBody>
      </p:sp>
    </p:spTree>
    <p:extLst>
      <p:ext uri="{BB962C8B-B14F-4D97-AF65-F5344CB8AC3E}">
        <p14:creationId xmlns:p14="http://schemas.microsoft.com/office/powerpoint/2010/main" val="1366032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may SOLID cause?</a:t>
            </a:r>
            <a:endParaRPr lang="en-US" dirty="0"/>
          </a:p>
        </p:txBody>
      </p:sp>
      <p:sp>
        <p:nvSpPr>
          <p:cNvPr id="6" name="Content Placeholder 2"/>
          <p:cNvSpPr txBox="1">
            <a:spLocks/>
          </p:cNvSpPr>
          <p:nvPr/>
        </p:nvSpPr>
        <p:spPr>
          <a:xfrm>
            <a:off x="457200" y="1981200"/>
            <a:ext cx="82296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solidFill>
                  <a:schemeClr val="accent1">
                    <a:lumMod val="75000"/>
                  </a:schemeClr>
                </a:solidFill>
              </a:rPr>
              <a:t>Performance impact</a:t>
            </a:r>
            <a:endParaRPr lang="en-US" b="1" dirty="0">
              <a:solidFill>
                <a:schemeClr val="accent1">
                  <a:lumMod val="75000"/>
                </a:schemeClr>
              </a:solidFill>
            </a:endParaRPr>
          </a:p>
        </p:txBody>
      </p:sp>
    </p:spTree>
    <p:extLst>
      <p:ext uri="{BB962C8B-B14F-4D97-AF65-F5344CB8AC3E}">
        <p14:creationId xmlns:p14="http://schemas.microsoft.com/office/powerpoint/2010/main" val="1366032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371600"/>
            <a:ext cx="3008940"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a:bodyPr>
          <a:lstStyle/>
          <a:p>
            <a:r>
              <a:rPr lang="en-US" dirty="0"/>
              <a:t>SOLID is not solid without tests</a:t>
            </a:r>
            <a:r>
              <a:rPr lang="en-US" dirty="0" smtClean="0"/>
              <a:t>!</a:t>
            </a:r>
            <a:endParaRPr lang="en-US" dirty="0"/>
          </a:p>
        </p:txBody>
      </p:sp>
      <p:sp>
        <p:nvSpPr>
          <p:cNvPr id="8" name="Rectangle 7"/>
          <p:cNvSpPr/>
          <p:nvPr/>
        </p:nvSpPr>
        <p:spPr>
          <a:xfrm>
            <a:off x="1256724" y="1566028"/>
            <a:ext cx="457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1713924" y="2861428"/>
            <a:ext cx="1219200"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rot="10800000">
            <a:off x="2323524" y="2855251"/>
            <a:ext cx="1219200"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23524" y="1566028"/>
            <a:ext cx="1219200" cy="1289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718043" y="1568087"/>
            <a:ext cx="609600" cy="1309817"/>
          </a:xfrm>
          <a:custGeom>
            <a:avLst/>
            <a:gdLst>
              <a:gd name="connsiteX0" fmla="*/ 8238 w 609600"/>
              <a:gd name="connsiteY0" fmla="*/ 0 h 1309817"/>
              <a:gd name="connsiteX1" fmla="*/ 609600 w 609600"/>
              <a:gd name="connsiteY1" fmla="*/ 0 h 1309817"/>
              <a:gd name="connsiteX2" fmla="*/ 609600 w 609600"/>
              <a:gd name="connsiteY2" fmla="*/ 1309817 h 1309817"/>
              <a:gd name="connsiteX3" fmla="*/ 0 w 609600"/>
              <a:gd name="connsiteY3" fmla="*/ 634314 h 1309817"/>
              <a:gd name="connsiteX4" fmla="*/ 8238 w 609600"/>
              <a:gd name="connsiteY4" fmla="*/ 0 h 130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1309817">
                <a:moveTo>
                  <a:pt x="8238" y="0"/>
                </a:moveTo>
                <a:lnTo>
                  <a:pt x="609600" y="0"/>
                </a:lnTo>
                <a:lnTo>
                  <a:pt x="609600" y="1309817"/>
                </a:lnTo>
                <a:lnTo>
                  <a:pt x="0" y="634314"/>
                </a:lnTo>
                <a:lnTo>
                  <a:pt x="823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7892128">
            <a:off x="2967136" y="3116844"/>
            <a:ext cx="922192" cy="505947"/>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rot="5400000">
            <a:off x="1175375" y="2539124"/>
            <a:ext cx="1534298" cy="457200"/>
          </a:xfrm>
          <a:prstGeom prst="triangle">
            <a:avLst>
              <a:gd name="adj" fmla="val 50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4267200" y="2000575"/>
            <a:ext cx="914400" cy="465438"/>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295708" y="1531812"/>
            <a:ext cx="2819400" cy="1323439"/>
          </a:xfrm>
          <a:prstGeom prst="rect">
            <a:avLst/>
          </a:prstGeom>
          <a:noFill/>
        </p:spPr>
        <p:txBody>
          <a:bodyPr wrap="square" rtlCol="0">
            <a:spAutoFit/>
          </a:bodyPr>
          <a:lstStyle/>
          <a:p>
            <a:r>
              <a:rPr lang="en-US" sz="8000" dirty="0" smtClean="0"/>
              <a:t>Fail!</a:t>
            </a:r>
            <a:endParaRPr lang="en-US" sz="8000" dirty="0"/>
          </a:p>
        </p:txBody>
      </p:sp>
      <p:sp>
        <p:nvSpPr>
          <p:cNvPr id="17" name="Content Placeholder 2"/>
          <p:cNvSpPr>
            <a:spLocks noGrp="1"/>
          </p:cNvSpPr>
          <p:nvPr>
            <p:ph idx="1"/>
          </p:nvPr>
        </p:nvSpPr>
        <p:spPr>
          <a:xfrm>
            <a:off x="457200" y="3789613"/>
            <a:ext cx="8229600" cy="2681635"/>
          </a:xfrm>
        </p:spPr>
        <p:txBody>
          <a:bodyPr/>
          <a:lstStyle/>
          <a:p>
            <a:r>
              <a:rPr lang="en-US" sz="2000" b="1" dirty="0" smtClean="0">
                <a:solidFill>
                  <a:schemeClr val="accent1">
                    <a:lumMod val="75000"/>
                  </a:schemeClr>
                </a:solidFill>
              </a:rPr>
              <a:t>You can be sure that your code is still SOLID only by having tests written for it!</a:t>
            </a:r>
          </a:p>
          <a:p>
            <a:r>
              <a:rPr lang="en-US" sz="2000" b="1" dirty="0" smtClean="0">
                <a:solidFill>
                  <a:schemeClr val="accent1">
                    <a:lumMod val="75000"/>
                  </a:schemeClr>
                </a:solidFill>
              </a:rPr>
              <a:t>It is always easier to write tests for SOLID code</a:t>
            </a:r>
          </a:p>
          <a:p>
            <a:r>
              <a:rPr lang="en-US" sz="2000" b="1" dirty="0" smtClean="0">
                <a:solidFill>
                  <a:schemeClr val="accent1">
                    <a:lumMod val="75000"/>
                  </a:schemeClr>
                </a:solidFill>
              </a:rPr>
              <a:t>If there is a problem in testing – there is a problem in architecture</a:t>
            </a:r>
          </a:p>
          <a:p>
            <a:r>
              <a:rPr lang="en-US" sz="2000" b="1" dirty="0" smtClean="0">
                <a:solidFill>
                  <a:schemeClr val="accent1">
                    <a:lumMod val="75000"/>
                  </a:schemeClr>
                </a:solidFill>
              </a:rPr>
              <a:t>Tests will save you much time in future</a:t>
            </a:r>
          </a:p>
          <a:p>
            <a:endParaRPr lang="en-US" dirty="0"/>
          </a:p>
        </p:txBody>
      </p:sp>
    </p:spTree>
    <p:extLst>
      <p:ext uri="{BB962C8B-B14F-4D97-AF65-F5344CB8AC3E}">
        <p14:creationId xmlns:p14="http://schemas.microsoft.com/office/powerpoint/2010/main" val="1366032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Advices</a:t>
            </a:r>
            <a:r>
              <a:rPr lang="en-US" dirty="0" smtClean="0"/>
              <a:t>:</a:t>
            </a:r>
            <a:endParaRPr lang="en-US" dirty="0"/>
          </a:p>
        </p:txBody>
      </p:sp>
      <p:sp>
        <p:nvSpPr>
          <p:cNvPr id="7" name="Content Placeholder 2"/>
          <p:cNvSpPr>
            <a:spLocks noGrp="1"/>
          </p:cNvSpPr>
          <p:nvPr>
            <p:ph idx="1"/>
          </p:nvPr>
        </p:nvSpPr>
        <p:spPr>
          <a:xfrm>
            <a:off x="457200" y="1219200"/>
            <a:ext cx="8229600" cy="5257800"/>
          </a:xfrm>
        </p:spPr>
        <p:txBody>
          <a:bodyPr>
            <a:normAutofit/>
          </a:bodyPr>
          <a:lstStyle/>
          <a:p>
            <a:r>
              <a:rPr lang="en-US" sz="2400" b="1" dirty="0" smtClean="0">
                <a:solidFill>
                  <a:schemeClr val="accent1">
                    <a:lumMod val="75000"/>
                  </a:schemeClr>
                </a:solidFill>
              </a:rPr>
              <a:t>Do not start development at once. Give yourself time to think abstractedly of the architecture.</a:t>
            </a:r>
          </a:p>
          <a:p>
            <a:r>
              <a:rPr lang="en-US" sz="2400" b="1" dirty="0" smtClean="0">
                <a:solidFill>
                  <a:schemeClr val="accent1">
                    <a:lumMod val="75000"/>
                  </a:schemeClr>
                </a:solidFill>
              </a:rPr>
              <a:t>For hard logics create empty methods with descriptive names at first and operate on them during creating of the structure. As soon as it’s ready you are on to populate them.</a:t>
            </a:r>
          </a:p>
          <a:p>
            <a:r>
              <a:rPr lang="en-US" sz="2400" b="1" dirty="0" smtClean="0">
                <a:solidFill>
                  <a:schemeClr val="accent1">
                    <a:lumMod val="75000"/>
                  </a:schemeClr>
                </a:solidFill>
              </a:rPr>
              <a:t>Test your every just coded use case by writing unit tests on it and only after that manually on UI. It will let you have your code test covered by close to 100%.</a:t>
            </a:r>
          </a:p>
          <a:p>
            <a:r>
              <a:rPr lang="en-US" sz="2400" b="1" dirty="0" smtClean="0">
                <a:solidFill>
                  <a:schemeClr val="accent1">
                    <a:lumMod val="75000"/>
                  </a:schemeClr>
                </a:solidFill>
              </a:rPr>
              <a:t>Do not try to picture everything in your mind. Use a pan and a sheet of paper to visualize it.  </a:t>
            </a:r>
            <a:endParaRPr lang="en-US" sz="2400" b="1" dirty="0">
              <a:solidFill>
                <a:schemeClr val="accent1">
                  <a:lumMod val="75000"/>
                </a:schemeClr>
              </a:solidFill>
            </a:endParaRPr>
          </a:p>
        </p:txBody>
      </p:sp>
    </p:spTree>
    <p:extLst>
      <p:ext uri="{BB962C8B-B14F-4D97-AF65-F5344CB8AC3E}">
        <p14:creationId xmlns:p14="http://schemas.microsoft.com/office/powerpoint/2010/main" val="1165779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end!</a:t>
            </a:r>
            <a:endParaRPr lang="en-US" dirty="0"/>
          </a:p>
        </p:txBody>
      </p:sp>
      <p:sp>
        <p:nvSpPr>
          <p:cNvPr id="4" name="TextBox 3"/>
          <p:cNvSpPr txBox="1"/>
          <p:nvPr/>
        </p:nvSpPr>
        <p:spPr>
          <a:xfrm>
            <a:off x="1828800" y="2667000"/>
            <a:ext cx="5782930" cy="1569660"/>
          </a:xfrm>
          <a:prstGeom prst="rect">
            <a:avLst/>
          </a:prstGeom>
          <a:noFill/>
        </p:spPr>
        <p:txBody>
          <a:bodyPr wrap="none" rtlCol="0">
            <a:spAutoFit/>
          </a:bodyPr>
          <a:lstStyle/>
          <a:p>
            <a:r>
              <a:rPr lang="en-US" sz="9600" dirty="0" smtClean="0">
                <a:solidFill>
                  <a:schemeClr val="accent1">
                    <a:lumMod val="75000"/>
                  </a:schemeClr>
                </a:solidFill>
              </a:rPr>
              <a:t>Questions?</a:t>
            </a:r>
            <a:endParaRPr lang="en-US" sz="9600" dirty="0">
              <a:solidFill>
                <a:schemeClr val="accent1">
                  <a:lumMod val="75000"/>
                </a:schemeClr>
              </a:solidFill>
            </a:endParaRPr>
          </a:p>
        </p:txBody>
      </p:sp>
    </p:spTree>
    <p:extLst>
      <p:ext uri="{BB962C8B-B14F-4D97-AF65-F5344CB8AC3E}">
        <p14:creationId xmlns:p14="http://schemas.microsoft.com/office/powerpoint/2010/main" val="1182422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SOLID as abbreviation</a:t>
            </a:r>
            <a:endParaRPr lang="en-US" dirty="0"/>
          </a:p>
        </p:txBody>
      </p:sp>
      <p:sp>
        <p:nvSpPr>
          <p:cNvPr id="4" name="Content Placeholder 3"/>
          <p:cNvSpPr>
            <a:spLocks noGrp="1"/>
          </p:cNvSpPr>
          <p:nvPr>
            <p:ph idx="1"/>
          </p:nvPr>
        </p:nvSpPr>
        <p:spPr/>
        <p:txBody>
          <a:bodyPr anchor="ctr">
            <a:normAutofit/>
          </a:bodyPr>
          <a:lstStyle/>
          <a:p>
            <a:r>
              <a:rPr lang="en-US" sz="2600" b="1" dirty="0" smtClean="0">
                <a:solidFill>
                  <a:srgbClr val="FF0000"/>
                </a:solidFill>
              </a:rPr>
              <a:t>S</a:t>
            </a:r>
            <a:r>
              <a:rPr lang="en-US" sz="2600" b="1" dirty="0" smtClean="0">
                <a:solidFill>
                  <a:schemeClr val="accent1">
                    <a:lumMod val="75000"/>
                  </a:schemeClr>
                </a:solidFill>
              </a:rPr>
              <a:t>ingle </a:t>
            </a:r>
            <a:r>
              <a:rPr lang="en-US" sz="2600" b="1" dirty="0">
                <a:solidFill>
                  <a:schemeClr val="accent1">
                    <a:lumMod val="75000"/>
                  </a:schemeClr>
                </a:solidFill>
              </a:rPr>
              <a:t>Responsibility Principle (SRP)</a:t>
            </a:r>
          </a:p>
          <a:p>
            <a:r>
              <a:rPr lang="en-US" sz="2600" b="1" dirty="0" smtClean="0">
                <a:solidFill>
                  <a:srgbClr val="FF0000"/>
                </a:solidFill>
              </a:rPr>
              <a:t>O</a:t>
            </a:r>
            <a:r>
              <a:rPr lang="en-US" sz="2600" b="1" dirty="0" smtClean="0">
                <a:solidFill>
                  <a:schemeClr val="accent1">
                    <a:lumMod val="75000"/>
                  </a:schemeClr>
                </a:solidFill>
              </a:rPr>
              <a:t>pen </a:t>
            </a:r>
            <a:r>
              <a:rPr lang="en-US" sz="2600" b="1" dirty="0">
                <a:solidFill>
                  <a:schemeClr val="accent1">
                    <a:lumMod val="75000"/>
                  </a:schemeClr>
                </a:solidFill>
              </a:rPr>
              <a:t>Closed principle</a:t>
            </a:r>
          </a:p>
          <a:p>
            <a:r>
              <a:rPr lang="en-US" sz="2600" b="1" dirty="0" err="1" smtClean="0">
                <a:solidFill>
                  <a:srgbClr val="FF0000"/>
                </a:solidFill>
              </a:rPr>
              <a:t>L</a:t>
            </a:r>
            <a:r>
              <a:rPr lang="en-US" sz="2600" b="1" dirty="0" err="1" smtClean="0">
                <a:solidFill>
                  <a:schemeClr val="accent1">
                    <a:lumMod val="75000"/>
                  </a:schemeClr>
                </a:solidFill>
              </a:rPr>
              <a:t>iskov</a:t>
            </a:r>
            <a:r>
              <a:rPr lang="en-US" sz="2600" b="1" dirty="0" smtClean="0">
                <a:solidFill>
                  <a:schemeClr val="accent1">
                    <a:lumMod val="75000"/>
                  </a:schemeClr>
                </a:solidFill>
              </a:rPr>
              <a:t> </a:t>
            </a:r>
            <a:r>
              <a:rPr lang="en-US" sz="2600" b="1" dirty="0">
                <a:solidFill>
                  <a:schemeClr val="accent1">
                    <a:lumMod val="75000"/>
                  </a:schemeClr>
                </a:solidFill>
              </a:rPr>
              <a:t>Substitution Principle (LSP)</a:t>
            </a:r>
          </a:p>
          <a:p>
            <a:r>
              <a:rPr lang="en-US" sz="2600" b="1" dirty="0">
                <a:solidFill>
                  <a:srgbClr val="FF0000"/>
                </a:solidFill>
              </a:rPr>
              <a:t>I</a:t>
            </a:r>
            <a:r>
              <a:rPr lang="en-US" sz="2600" b="1" dirty="0">
                <a:solidFill>
                  <a:schemeClr val="accent1">
                    <a:lumMod val="75000"/>
                  </a:schemeClr>
                </a:solidFill>
              </a:rPr>
              <a:t>nterface Segregation principle (ISP)</a:t>
            </a:r>
          </a:p>
          <a:p>
            <a:r>
              <a:rPr lang="en-US" sz="2600" b="1" dirty="0">
                <a:solidFill>
                  <a:srgbClr val="FF0000"/>
                </a:solidFill>
              </a:rPr>
              <a:t>D</a:t>
            </a:r>
            <a:r>
              <a:rPr lang="en-US" sz="2600" b="1" dirty="0">
                <a:solidFill>
                  <a:schemeClr val="accent1">
                    <a:lumMod val="75000"/>
                  </a:schemeClr>
                </a:solidFill>
              </a:rPr>
              <a:t>ependency Injection or Inversion principle</a:t>
            </a:r>
          </a:p>
          <a:p>
            <a:pPr marL="0" indent="0" algn="ctr">
              <a:buNone/>
            </a:pPr>
            <a:endParaRPr lang="en-US" dirty="0"/>
          </a:p>
        </p:txBody>
      </p:sp>
    </p:spTree>
    <p:extLst>
      <p:ext uri="{BB962C8B-B14F-4D97-AF65-F5344CB8AC3E}">
        <p14:creationId xmlns:p14="http://schemas.microsoft.com/office/powerpoint/2010/main" val="1077077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SOLID </a:t>
            </a:r>
            <a:r>
              <a:rPr lang="en-US" dirty="0" smtClean="0"/>
              <a:t>as a word</a:t>
            </a:r>
            <a:endParaRPr lang="en-US" dirty="0"/>
          </a:p>
        </p:txBody>
      </p:sp>
      <p:pic>
        <p:nvPicPr>
          <p:cNvPr id="1026" name="Picture 2" descr="http://fc02.deviantart.net/fs49/i/2009/173/f/3/Cube_Icon_by_ekamanganes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1828800"/>
            <a:ext cx="3347663"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382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5181600" y="1772032"/>
            <a:ext cx="3448051" cy="4142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09549" y="1772033"/>
            <a:ext cx="3448051" cy="4142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How can we imagine it</a:t>
            </a:r>
            <a:endParaRPr lang="en-US" dirty="0"/>
          </a:p>
        </p:txBody>
      </p:sp>
      <p:sp>
        <p:nvSpPr>
          <p:cNvPr id="6" name="Rectangle 5"/>
          <p:cNvSpPr/>
          <p:nvPr/>
        </p:nvSpPr>
        <p:spPr>
          <a:xfrm>
            <a:off x="471898" y="2338515"/>
            <a:ext cx="457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264524" y="4624994"/>
            <a:ext cx="1219200"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5400000">
            <a:off x="953209" y="2555790"/>
            <a:ext cx="1359244" cy="609600"/>
          </a:xfrm>
          <a:prstGeom prst="triangle">
            <a:avLst>
              <a:gd name="adj" fmla="val 50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14353146">
            <a:off x="1792076" y="4139493"/>
            <a:ext cx="1219200"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20838051">
            <a:off x="2073949" y="2156687"/>
            <a:ext cx="1219200" cy="1289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rot="2349274">
            <a:off x="1219199" y="3389603"/>
            <a:ext cx="609600" cy="1309817"/>
          </a:xfrm>
          <a:custGeom>
            <a:avLst/>
            <a:gdLst>
              <a:gd name="connsiteX0" fmla="*/ 8238 w 609600"/>
              <a:gd name="connsiteY0" fmla="*/ 0 h 1309817"/>
              <a:gd name="connsiteX1" fmla="*/ 609600 w 609600"/>
              <a:gd name="connsiteY1" fmla="*/ 0 h 1309817"/>
              <a:gd name="connsiteX2" fmla="*/ 609600 w 609600"/>
              <a:gd name="connsiteY2" fmla="*/ 1309817 h 1309817"/>
              <a:gd name="connsiteX3" fmla="*/ 0 w 609600"/>
              <a:gd name="connsiteY3" fmla="*/ 634314 h 1309817"/>
              <a:gd name="connsiteX4" fmla="*/ 8238 w 609600"/>
              <a:gd name="connsiteY4" fmla="*/ 0 h 130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1309817">
                <a:moveTo>
                  <a:pt x="8238" y="0"/>
                </a:moveTo>
                <a:lnTo>
                  <a:pt x="609600" y="0"/>
                </a:lnTo>
                <a:lnTo>
                  <a:pt x="609600" y="1309817"/>
                </a:lnTo>
                <a:lnTo>
                  <a:pt x="0" y="634314"/>
                </a:lnTo>
                <a:lnTo>
                  <a:pt x="823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rot="7536657">
            <a:off x="1645886" y="5057820"/>
            <a:ext cx="922192" cy="505947"/>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69984" y="1333844"/>
            <a:ext cx="994183" cy="369332"/>
          </a:xfrm>
          <a:prstGeom prst="rect">
            <a:avLst/>
          </a:prstGeom>
          <a:noFill/>
          <a:ln>
            <a:solidFill>
              <a:schemeClr val="bg1"/>
            </a:solidFill>
          </a:ln>
        </p:spPr>
        <p:txBody>
          <a:bodyPr wrap="none" rtlCol="0">
            <a:spAutoFit/>
          </a:bodyPr>
          <a:lstStyle/>
          <a:p>
            <a:r>
              <a:rPr lang="en-US" b="1" dirty="0" smtClean="0">
                <a:solidFill>
                  <a:schemeClr val="accent1">
                    <a:lumMod val="75000"/>
                  </a:schemeClr>
                </a:solidFill>
                <a:latin typeface="Segoe UI" pitchFamily="34" charset="0"/>
                <a:ea typeface="Segoe UI" pitchFamily="34" charset="0"/>
                <a:cs typeface="Segoe UI" pitchFamily="34" charset="0"/>
              </a:rPr>
              <a:t>Objects</a:t>
            </a:r>
          </a:p>
        </p:txBody>
      </p:sp>
      <p:sp>
        <p:nvSpPr>
          <p:cNvPr id="15" name="Rectangle 14"/>
          <p:cNvSpPr/>
          <p:nvPr/>
        </p:nvSpPr>
        <p:spPr>
          <a:xfrm>
            <a:off x="5740134" y="2719514"/>
            <a:ext cx="457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6197334" y="4014914"/>
            <a:ext cx="1219200"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5400000">
            <a:off x="5822512" y="3703937"/>
            <a:ext cx="1359244" cy="609600"/>
          </a:xfrm>
          <a:prstGeom prst="triangle">
            <a:avLst>
              <a:gd name="adj" fmla="val 50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0800000">
            <a:off x="6806934" y="4008737"/>
            <a:ext cx="1219200"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806934" y="2719514"/>
            <a:ext cx="1219200" cy="1289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6201453" y="2721573"/>
            <a:ext cx="609600" cy="1309817"/>
          </a:xfrm>
          <a:custGeom>
            <a:avLst/>
            <a:gdLst>
              <a:gd name="connsiteX0" fmla="*/ 8238 w 609600"/>
              <a:gd name="connsiteY0" fmla="*/ 0 h 1309817"/>
              <a:gd name="connsiteX1" fmla="*/ 609600 w 609600"/>
              <a:gd name="connsiteY1" fmla="*/ 0 h 1309817"/>
              <a:gd name="connsiteX2" fmla="*/ 609600 w 609600"/>
              <a:gd name="connsiteY2" fmla="*/ 1309817 h 1309817"/>
              <a:gd name="connsiteX3" fmla="*/ 0 w 609600"/>
              <a:gd name="connsiteY3" fmla="*/ 634314 h 1309817"/>
              <a:gd name="connsiteX4" fmla="*/ 8238 w 609600"/>
              <a:gd name="connsiteY4" fmla="*/ 0 h 130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1309817">
                <a:moveTo>
                  <a:pt x="8238" y="0"/>
                </a:moveTo>
                <a:lnTo>
                  <a:pt x="609600" y="0"/>
                </a:lnTo>
                <a:lnTo>
                  <a:pt x="609600" y="1309817"/>
                </a:lnTo>
                <a:lnTo>
                  <a:pt x="0" y="634314"/>
                </a:lnTo>
                <a:lnTo>
                  <a:pt x="823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7892128">
            <a:off x="7450546" y="4270330"/>
            <a:ext cx="922192" cy="505947"/>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3657600" y="3564151"/>
            <a:ext cx="1524000" cy="626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342536" y="1333844"/>
            <a:ext cx="1433406" cy="369332"/>
          </a:xfrm>
          <a:prstGeom prst="rect">
            <a:avLst/>
          </a:prstGeom>
          <a:noFill/>
          <a:ln>
            <a:solidFill>
              <a:schemeClr val="bg1"/>
            </a:solidFill>
          </a:ln>
        </p:spPr>
        <p:txBody>
          <a:bodyPr wrap="none" rtlCol="0">
            <a:spAutoFit/>
          </a:bodyPr>
          <a:lstStyle/>
          <a:p>
            <a:r>
              <a:rPr lang="en-US" b="1" dirty="0" smtClean="0">
                <a:solidFill>
                  <a:schemeClr val="accent1">
                    <a:lumMod val="75000"/>
                  </a:schemeClr>
                </a:solidFill>
                <a:latin typeface="Segoe UI" pitchFamily="34" charset="0"/>
                <a:ea typeface="Segoe UI" pitchFamily="34" charset="0"/>
                <a:cs typeface="Segoe UI" pitchFamily="34" charset="0"/>
              </a:rPr>
              <a:t>Application</a:t>
            </a:r>
          </a:p>
        </p:txBody>
      </p:sp>
    </p:spTree>
    <p:extLst>
      <p:ext uri="{BB962C8B-B14F-4D97-AF65-F5344CB8AC3E}">
        <p14:creationId xmlns:p14="http://schemas.microsoft.com/office/powerpoint/2010/main" val="1609473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24000"/>
            <a:ext cx="8001000" cy="411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Objects</a:t>
            </a:r>
            <a:endParaRPr lang="en-US" dirty="0"/>
          </a:p>
        </p:txBody>
      </p:sp>
      <p:sp>
        <p:nvSpPr>
          <p:cNvPr id="7" name="Rectangle 6"/>
          <p:cNvSpPr/>
          <p:nvPr/>
        </p:nvSpPr>
        <p:spPr>
          <a:xfrm>
            <a:off x="1066800" y="1843299"/>
            <a:ext cx="457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2862643" y="4187231"/>
            <a:ext cx="1219200"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rot="5400000">
            <a:off x="3968578" y="2127422"/>
            <a:ext cx="1359244" cy="609600"/>
          </a:xfrm>
          <a:prstGeom prst="triangle">
            <a:avLst>
              <a:gd name="adj" fmla="val 50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4353146">
            <a:off x="5178563" y="4145952"/>
            <a:ext cx="1219200"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0838051">
            <a:off x="6222794" y="2022388"/>
            <a:ext cx="1219200" cy="1289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rot="2349274">
            <a:off x="2605468" y="2178991"/>
            <a:ext cx="609600" cy="1309817"/>
          </a:xfrm>
          <a:custGeom>
            <a:avLst/>
            <a:gdLst>
              <a:gd name="connsiteX0" fmla="*/ 8238 w 609600"/>
              <a:gd name="connsiteY0" fmla="*/ 0 h 1309817"/>
              <a:gd name="connsiteX1" fmla="*/ 609600 w 609600"/>
              <a:gd name="connsiteY1" fmla="*/ 0 h 1309817"/>
              <a:gd name="connsiteX2" fmla="*/ 609600 w 609600"/>
              <a:gd name="connsiteY2" fmla="*/ 1309817 h 1309817"/>
              <a:gd name="connsiteX3" fmla="*/ 0 w 609600"/>
              <a:gd name="connsiteY3" fmla="*/ 634314 h 1309817"/>
              <a:gd name="connsiteX4" fmla="*/ 8238 w 609600"/>
              <a:gd name="connsiteY4" fmla="*/ 0 h 130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1309817">
                <a:moveTo>
                  <a:pt x="8238" y="0"/>
                </a:moveTo>
                <a:lnTo>
                  <a:pt x="609600" y="0"/>
                </a:lnTo>
                <a:lnTo>
                  <a:pt x="609600" y="1309817"/>
                </a:lnTo>
                <a:lnTo>
                  <a:pt x="0" y="634314"/>
                </a:lnTo>
                <a:lnTo>
                  <a:pt x="823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7536657">
            <a:off x="1613256" y="4235878"/>
            <a:ext cx="922192" cy="505947"/>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032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shape is not solid!</a:t>
            </a:r>
            <a:endParaRPr lang="en-US" dirty="0"/>
          </a:p>
        </p:txBody>
      </p:sp>
      <p:sp>
        <p:nvSpPr>
          <p:cNvPr id="5" name="Rectangle 4"/>
          <p:cNvSpPr/>
          <p:nvPr/>
        </p:nvSpPr>
        <p:spPr>
          <a:xfrm>
            <a:off x="2964784" y="2377990"/>
            <a:ext cx="457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038985" y="3069967"/>
            <a:ext cx="1211798" cy="1289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4641184" y="2388287"/>
            <a:ext cx="609600" cy="1309817"/>
          </a:xfrm>
          <a:custGeom>
            <a:avLst/>
            <a:gdLst>
              <a:gd name="connsiteX0" fmla="*/ 8238 w 609600"/>
              <a:gd name="connsiteY0" fmla="*/ 0 h 1309817"/>
              <a:gd name="connsiteX1" fmla="*/ 609600 w 609600"/>
              <a:gd name="connsiteY1" fmla="*/ 0 h 1309817"/>
              <a:gd name="connsiteX2" fmla="*/ 609600 w 609600"/>
              <a:gd name="connsiteY2" fmla="*/ 1309817 h 1309817"/>
              <a:gd name="connsiteX3" fmla="*/ 0 w 609600"/>
              <a:gd name="connsiteY3" fmla="*/ 634314 h 1309817"/>
              <a:gd name="connsiteX4" fmla="*/ 8238 w 609600"/>
              <a:gd name="connsiteY4" fmla="*/ 0 h 130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1309817">
                <a:moveTo>
                  <a:pt x="8238" y="0"/>
                </a:moveTo>
                <a:lnTo>
                  <a:pt x="609600" y="0"/>
                </a:lnTo>
                <a:lnTo>
                  <a:pt x="609600" y="1309817"/>
                </a:lnTo>
                <a:lnTo>
                  <a:pt x="0" y="634314"/>
                </a:lnTo>
                <a:lnTo>
                  <a:pt x="823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7892128">
            <a:off x="4072997" y="2637909"/>
            <a:ext cx="922192" cy="505947"/>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10800000">
            <a:off x="3421984" y="2384167"/>
            <a:ext cx="1219200"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3421984" y="3673390"/>
            <a:ext cx="1219200"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rot="5400000">
            <a:off x="3047162" y="2758992"/>
            <a:ext cx="1359244" cy="609600"/>
          </a:xfrm>
          <a:prstGeom prst="triangle">
            <a:avLst>
              <a:gd name="adj" fmla="val 50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9147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How can we make it solid?</a:t>
            </a:r>
            <a:endParaRPr lang="en-US" dirty="0"/>
          </a:p>
        </p:txBody>
      </p:sp>
      <p:sp>
        <p:nvSpPr>
          <p:cNvPr id="5" name="Rectangle 4"/>
          <p:cNvSpPr/>
          <p:nvPr/>
        </p:nvSpPr>
        <p:spPr>
          <a:xfrm>
            <a:off x="3047999" y="2464146"/>
            <a:ext cx="869091"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917091" y="3156123"/>
            <a:ext cx="1416908" cy="1289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4724400" y="2474443"/>
            <a:ext cx="609600" cy="1309817"/>
          </a:xfrm>
          <a:custGeom>
            <a:avLst/>
            <a:gdLst>
              <a:gd name="connsiteX0" fmla="*/ 8238 w 609600"/>
              <a:gd name="connsiteY0" fmla="*/ 0 h 1309817"/>
              <a:gd name="connsiteX1" fmla="*/ 609600 w 609600"/>
              <a:gd name="connsiteY1" fmla="*/ 0 h 1309817"/>
              <a:gd name="connsiteX2" fmla="*/ 609600 w 609600"/>
              <a:gd name="connsiteY2" fmla="*/ 1309817 h 1309817"/>
              <a:gd name="connsiteX3" fmla="*/ 0 w 609600"/>
              <a:gd name="connsiteY3" fmla="*/ 634314 h 1309817"/>
              <a:gd name="connsiteX4" fmla="*/ 8238 w 609600"/>
              <a:gd name="connsiteY4" fmla="*/ 0 h 130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1309817">
                <a:moveTo>
                  <a:pt x="8238" y="0"/>
                </a:moveTo>
                <a:lnTo>
                  <a:pt x="609600" y="0"/>
                </a:lnTo>
                <a:lnTo>
                  <a:pt x="609600" y="1309817"/>
                </a:lnTo>
                <a:lnTo>
                  <a:pt x="0" y="634314"/>
                </a:lnTo>
                <a:lnTo>
                  <a:pt x="823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7892128">
            <a:off x="4156213" y="2724065"/>
            <a:ext cx="922192" cy="505947"/>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10800000">
            <a:off x="3505200" y="2470323"/>
            <a:ext cx="1219200"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3505200" y="3759546"/>
            <a:ext cx="1219200"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rot="5400000">
            <a:off x="3130378" y="2845148"/>
            <a:ext cx="1359244" cy="609600"/>
          </a:xfrm>
          <a:prstGeom prst="triangle">
            <a:avLst>
              <a:gd name="adj" fmla="val 50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a:spLocks noGrp="1"/>
          </p:cNvSpPr>
          <p:nvPr>
            <p:ph idx="1"/>
          </p:nvPr>
        </p:nvSpPr>
        <p:spPr>
          <a:xfrm>
            <a:off x="752475" y="4572000"/>
            <a:ext cx="7943850" cy="1447800"/>
          </a:xfrm>
        </p:spPr>
        <p:txBody>
          <a:bodyPr>
            <a:normAutofit/>
          </a:bodyPr>
          <a:lstStyle/>
          <a:p>
            <a:r>
              <a:rPr lang="en-US" sz="2000" dirty="0" smtClean="0">
                <a:solidFill>
                  <a:schemeClr val="tx2">
                    <a:lumMod val="75000"/>
                  </a:schemeClr>
                </a:solidFill>
              </a:rPr>
              <a:t>Added unnecessary logic to objects they are not supposed to know about</a:t>
            </a:r>
          </a:p>
          <a:p>
            <a:r>
              <a:rPr lang="en-US" sz="2000" dirty="0" smtClean="0">
                <a:solidFill>
                  <a:schemeClr val="tx2">
                    <a:lumMod val="75000"/>
                  </a:schemeClr>
                </a:solidFill>
              </a:rPr>
              <a:t>Increased coupling</a:t>
            </a:r>
          </a:p>
          <a:p>
            <a:r>
              <a:rPr lang="en-US" sz="2000" dirty="0" smtClean="0">
                <a:solidFill>
                  <a:schemeClr val="tx2">
                    <a:lumMod val="75000"/>
                  </a:schemeClr>
                </a:solidFill>
              </a:rPr>
              <a:t>Low cohesion</a:t>
            </a:r>
          </a:p>
          <a:p>
            <a:endParaRPr lang="en-US" sz="2000" dirty="0"/>
          </a:p>
        </p:txBody>
      </p:sp>
      <p:sp>
        <p:nvSpPr>
          <p:cNvPr id="14" name="TextBox 13"/>
          <p:cNvSpPr txBox="1"/>
          <p:nvPr/>
        </p:nvSpPr>
        <p:spPr>
          <a:xfrm>
            <a:off x="2876550" y="1066800"/>
            <a:ext cx="2819105" cy="1200329"/>
          </a:xfrm>
          <a:prstGeom prst="rect">
            <a:avLst/>
          </a:prstGeom>
          <a:noFill/>
        </p:spPr>
        <p:txBody>
          <a:bodyPr wrap="none" rtlCol="0">
            <a:spAutoFit/>
          </a:bodyPr>
          <a:lstStyle/>
          <a:p>
            <a:r>
              <a:rPr lang="en-US" sz="7200" dirty="0" smtClean="0">
                <a:solidFill>
                  <a:srgbClr val="FF0000"/>
                </a:solidFill>
              </a:rPr>
              <a:t>Spikes!</a:t>
            </a:r>
            <a:endParaRPr lang="en-US" sz="7200" dirty="0">
              <a:solidFill>
                <a:srgbClr val="FF0000"/>
              </a:solidFill>
            </a:endParaRPr>
          </a:p>
        </p:txBody>
      </p:sp>
    </p:spTree>
    <p:extLst>
      <p:ext uri="{BB962C8B-B14F-4D97-AF65-F5344CB8AC3E}">
        <p14:creationId xmlns:p14="http://schemas.microsoft.com/office/powerpoint/2010/main" val="454066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Added unnecessary functionality</a:t>
            </a:r>
            <a:endParaRPr lang="en-US" dirty="0"/>
          </a:p>
        </p:txBody>
      </p:sp>
      <p:sp>
        <p:nvSpPr>
          <p:cNvPr id="8" name="Rectangle 7"/>
          <p:cNvSpPr/>
          <p:nvPr/>
        </p:nvSpPr>
        <p:spPr>
          <a:xfrm>
            <a:off x="2209800" y="1556319"/>
            <a:ext cx="457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736117" y="2265086"/>
            <a:ext cx="1143000" cy="315098"/>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67400" y="1556319"/>
            <a:ext cx="869091"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07292" y="4210847"/>
            <a:ext cx="1219200" cy="1289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93492" y="4210846"/>
            <a:ext cx="1416908" cy="1289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469417" y="1795069"/>
            <a:ext cx="1676400" cy="307777"/>
          </a:xfrm>
          <a:prstGeom prst="rect">
            <a:avLst/>
          </a:prstGeom>
          <a:noFill/>
        </p:spPr>
        <p:txBody>
          <a:bodyPr wrap="square" rtlCol="0">
            <a:spAutoFit/>
          </a:bodyPr>
          <a:lstStyle/>
          <a:p>
            <a:r>
              <a:rPr lang="en-US" sz="1400" dirty="0" smtClean="0"/>
              <a:t>+ Extra functionality</a:t>
            </a:r>
            <a:endParaRPr lang="en-US" sz="1400" dirty="0"/>
          </a:p>
        </p:txBody>
      </p:sp>
      <p:sp>
        <p:nvSpPr>
          <p:cNvPr id="15" name="TextBox 14"/>
          <p:cNvSpPr txBox="1"/>
          <p:nvPr/>
        </p:nvSpPr>
        <p:spPr>
          <a:xfrm>
            <a:off x="3469417" y="4391824"/>
            <a:ext cx="1676400" cy="307777"/>
          </a:xfrm>
          <a:prstGeom prst="rect">
            <a:avLst/>
          </a:prstGeom>
          <a:noFill/>
        </p:spPr>
        <p:txBody>
          <a:bodyPr wrap="square" rtlCol="0">
            <a:spAutoFit/>
          </a:bodyPr>
          <a:lstStyle/>
          <a:p>
            <a:r>
              <a:rPr lang="en-US" sz="1400" dirty="0" smtClean="0"/>
              <a:t>+ Extra functionality</a:t>
            </a:r>
            <a:endParaRPr lang="en-US" sz="1400" dirty="0"/>
          </a:p>
        </p:txBody>
      </p:sp>
      <p:sp>
        <p:nvSpPr>
          <p:cNvPr id="16" name="Right Arrow 15"/>
          <p:cNvSpPr/>
          <p:nvPr/>
        </p:nvSpPr>
        <p:spPr>
          <a:xfrm>
            <a:off x="3764692" y="4712411"/>
            <a:ext cx="1143000" cy="315098"/>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032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Increased coupling</a:t>
            </a:r>
            <a:endParaRPr lang="en-US" dirty="0"/>
          </a:p>
        </p:txBody>
      </p:sp>
      <p:sp>
        <p:nvSpPr>
          <p:cNvPr id="6" name="Rectangle 5"/>
          <p:cNvSpPr/>
          <p:nvPr/>
        </p:nvSpPr>
        <p:spPr>
          <a:xfrm>
            <a:off x="1252663" y="2250985"/>
            <a:ext cx="869091"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a:off x="1709864" y="2257162"/>
            <a:ext cx="1219200"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1709864" y="3546385"/>
            <a:ext cx="1219200"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5400000">
            <a:off x="1335042" y="2631987"/>
            <a:ext cx="1359244" cy="609600"/>
          </a:xfrm>
          <a:prstGeom prst="triangle">
            <a:avLst>
              <a:gd name="adj" fmla="val 50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88792" y="2949138"/>
            <a:ext cx="1416908" cy="1289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5676901" y="3552561"/>
            <a:ext cx="1219200" cy="685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rot="5400000">
            <a:off x="5302079" y="2638163"/>
            <a:ext cx="1359244" cy="609600"/>
          </a:xfrm>
          <a:prstGeom prst="triangle">
            <a:avLst>
              <a:gd name="adj" fmla="val 50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032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7914</TotalTime>
  <Words>328</Words>
  <Application>Microsoft Office PowerPoint</Application>
  <PresentationFormat>On-screen Show (4:3)</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SOLID code</vt:lpstr>
      <vt:lpstr>SOLID as abbreviation</vt:lpstr>
      <vt:lpstr>SOLID as a word</vt:lpstr>
      <vt:lpstr>How can we imagine it</vt:lpstr>
      <vt:lpstr>Objects</vt:lpstr>
      <vt:lpstr>The shape is not solid!</vt:lpstr>
      <vt:lpstr>How can we make it solid?</vt:lpstr>
      <vt:lpstr>Added unnecessary functionality</vt:lpstr>
      <vt:lpstr>Increased coupling</vt:lpstr>
      <vt:lpstr>Why is this so important?</vt:lpstr>
      <vt:lpstr>What may neglecting of SOLID cause?</vt:lpstr>
      <vt:lpstr>What may SOLID cause?</vt:lpstr>
      <vt:lpstr>SOLID is not solid without tests!</vt:lpstr>
      <vt:lpstr>Advices:</vt:lpstr>
      <vt:lpstr>The end!</vt:lpstr>
    </vt:vector>
  </TitlesOfParts>
  <Company>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Roman Mashchak</dc:creator>
  <cp:lastModifiedBy>Viacheslav Fomin</cp:lastModifiedBy>
  <cp:revision>164</cp:revision>
  <dcterms:created xsi:type="dcterms:W3CDTF">2011-09-23T10:13:30Z</dcterms:created>
  <dcterms:modified xsi:type="dcterms:W3CDTF">2013-04-19T21:34:08Z</dcterms:modified>
</cp:coreProperties>
</file>