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7" r:id="rId3"/>
    <p:sldId id="340" r:id="rId4"/>
    <p:sldId id="341" r:id="rId5"/>
    <p:sldId id="352" r:id="rId6"/>
    <p:sldId id="356" r:id="rId7"/>
    <p:sldId id="338" r:id="rId8"/>
    <p:sldId id="364" r:id="rId9"/>
    <p:sldId id="343" r:id="rId10"/>
    <p:sldId id="294" r:id="rId11"/>
    <p:sldId id="344" r:id="rId12"/>
    <p:sldId id="281" r:id="rId13"/>
    <p:sldId id="362" r:id="rId14"/>
    <p:sldId id="333" r:id="rId15"/>
    <p:sldId id="312" r:id="rId16"/>
    <p:sldId id="360" r:id="rId17"/>
    <p:sldId id="361" r:id="rId18"/>
    <p:sldId id="269" r:id="rId19"/>
    <p:sldId id="359" r:id="rId20"/>
    <p:sldId id="285" r:id="rId21"/>
    <p:sldId id="289" r:id="rId22"/>
    <p:sldId id="328" r:id="rId23"/>
    <p:sldId id="29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44" autoAdjust="0"/>
  </p:normalViewPr>
  <p:slideViewPr>
    <p:cSldViewPr>
      <p:cViewPr varScale="1">
        <p:scale>
          <a:sx n="86" d="100"/>
          <a:sy n="86" d="100"/>
        </p:scale>
        <p:origin x="-2148" y="-90"/>
      </p:cViewPr>
      <p:guideLst>
        <p:guide orient="horz" pos="2160"/>
        <p:guide pos="2880"/>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B42C30-99C2-479B-8292-5A6DC7AEFDBC}" type="datetimeFigureOut">
              <a:rPr lang="en-US" smtClean="0"/>
              <a:t>12/4/2012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65EF7-C959-4754-A682-E2D0EB83D3C0}" type="slidenum">
              <a:rPr lang="en-US" smtClean="0"/>
              <a:t>‹#›</a:t>
            </a:fld>
            <a:endParaRPr lang="en-US"/>
          </a:p>
        </p:txBody>
      </p:sp>
    </p:spTree>
    <p:extLst>
      <p:ext uri="{BB962C8B-B14F-4D97-AF65-F5344CB8AC3E}">
        <p14:creationId xmlns:p14="http://schemas.microsoft.com/office/powerpoint/2010/main" val="33738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heregister.co.uk/2011/01/11/amazon_cloud_wifi_cracking/"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theregister.co.uk/2011/05/04/sony_implicates_anonymous/" TargetMode="External"/><Relationship Id="rId4" Type="http://schemas.openxmlformats.org/officeDocument/2006/relationships/hyperlink" Target="http://www.theregister.co.uk/2009/12/09/amazon_ec2_bot_control_channe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thehackernews.com/2012/04/cloudworm-candidate-ms12-020-poc.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thehackernews.com/2012/03/nmap-script-to-check-presence-of-ms12.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In 2009, the European Network and Information Security Agency published a report titled Cloud Computing Security Risk Assessment. While the report lauded the benefits of cloud computing, including some of the security benefits, it does address the threat presented by employees of the cloud provider. </a:t>
            </a:r>
            <a:endParaRPr lang="en-US" dirty="0"/>
          </a:p>
        </p:txBody>
      </p:sp>
      <p:sp>
        <p:nvSpPr>
          <p:cNvPr id="4" name="Slide Number Placeholder 3"/>
          <p:cNvSpPr>
            <a:spLocks noGrp="1"/>
          </p:cNvSpPr>
          <p:nvPr>
            <p:ph type="sldNum" sz="quarter" idx="10"/>
          </p:nvPr>
        </p:nvSpPr>
        <p:spPr/>
        <p:txBody>
          <a:bodyPr/>
          <a:lstStyle/>
          <a:p>
            <a:fld id="{02AAE618-F76F-4A87-BE11-96BEBF036C9A}" type="slidenum">
              <a:rPr lang="en-US" smtClean="0"/>
              <a:t>1</a:t>
            </a:fld>
            <a:endParaRPr lang="en-US"/>
          </a:p>
        </p:txBody>
      </p:sp>
    </p:spTree>
    <p:extLst>
      <p:ext uri="{BB962C8B-B14F-4D97-AF65-F5344CB8AC3E}">
        <p14:creationId xmlns:p14="http://schemas.microsoft.com/office/powerpoint/2010/main" val="3228272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olidFill>
                <a:schemeClr val="bg1"/>
              </a:solidFill>
            </a:endParaRPr>
          </a:p>
          <a:p>
            <a:endParaRPr lang="en-US"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BF65EF7-C959-4754-A682-E2D0EB83D3C0}" type="slidenum">
              <a:rPr lang="en-US" smtClean="0"/>
              <a:t>16</a:t>
            </a:fld>
            <a:endParaRPr lang="en-US"/>
          </a:p>
        </p:txBody>
      </p:sp>
    </p:spTree>
    <p:extLst>
      <p:ext uri="{BB962C8B-B14F-4D97-AF65-F5344CB8AC3E}">
        <p14:creationId xmlns:p14="http://schemas.microsoft.com/office/powerpoint/2010/main" val="670594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What do I need to know?</a:t>
            </a:r>
          </a:p>
          <a:p>
            <a:r>
              <a:rPr lang="en-US" sz="1200" b="0" i="0" u="none" strike="noStrike" kern="1200" baseline="0" dirty="0" smtClean="0">
                <a:solidFill>
                  <a:schemeClr val="tx1"/>
                </a:solidFill>
                <a:latin typeface="+mn-lt"/>
                <a:ea typeface="+mn-ea"/>
                <a:cs typeface="+mn-cs"/>
              </a:rPr>
              <a:t>Who logged in?</a:t>
            </a:r>
          </a:p>
          <a:p>
            <a:r>
              <a:rPr lang="en-US" sz="1200" b="0" i="0" u="none" strike="noStrike" kern="1200" baseline="0" dirty="0" smtClean="0">
                <a:solidFill>
                  <a:schemeClr val="tx1"/>
                </a:solidFill>
                <a:latin typeface="+mn-lt"/>
                <a:ea typeface="+mn-ea"/>
                <a:cs typeface="+mn-cs"/>
              </a:rPr>
              <a:t>When?</a:t>
            </a:r>
          </a:p>
          <a:p>
            <a:r>
              <a:rPr lang="en-US" sz="1200" b="0" i="0" u="none" strike="noStrike" kern="1200" baseline="0" dirty="0" smtClean="0">
                <a:solidFill>
                  <a:schemeClr val="tx1"/>
                </a:solidFill>
                <a:latin typeface="+mn-lt"/>
                <a:ea typeface="+mn-ea"/>
                <a:cs typeface="+mn-cs"/>
              </a:rPr>
              <a:t>From where?</a:t>
            </a:r>
          </a:p>
          <a:p>
            <a:r>
              <a:rPr lang="en-US" sz="1200" b="0" i="0" u="none" strike="noStrike" kern="1200" baseline="0" dirty="0" smtClean="0">
                <a:solidFill>
                  <a:schemeClr val="tx1"/>
                </a:solidFill>
                <a:latin typeface="+mn-lt"/>
                <a:ea typeface="+mn-ea"/>
                <a:cs typeface="+mn-cs"/>
              </a:rPr>
              <a:t>What administrative actions were taken?</a:t>
            </a:r>
          </a:p>
          <a:p>
            <a:r>
              <a:rPr lang="en-US" sz="1200" b="0" i="0" u="none" strike="noStrike" kern="1200" baseline="0" dirty="0" smtClean="0">
                <a:solidFill>
                  <a:schemeClr val="tx1"/>
                </a:solidFill>
                <a:latin typeface="+mn-lt"/>
                <a:ea typeface="+mn-ea"/>
                <a:cs typeface="+mn-cs"/>
              </a:rPr>
              <a:t>What documents/data was accessed?</a:t>
            </a:r>
          </a:p>
          <a:p>
            <a:endParaRPr lang="en-US" dirty="0"/>
          </a:p>
        </p:txBody>
      </p:sp>
      <p:sp>
        <p:nvSpPr>
          <p:cNvPr id="4" name="Slide Number Placeholder 3"/>
          <p:cNvSpPr>
            <a:spLocks noGrp="1"/>
          </p:cNvSpPr>
          <p:nvPr>
            <p:ph type="sldNum" sz="quarter" idx="10"/>
          </p:nvPr>
        </p:nvSpPr>
        <p:spPr/>
        <p:txBody>
          <a:bodyPr/>
          <a:lstStyle/>
          <a:p>
            <a:fld id="{0BF65EF7-C959-4754-A682-E2D0EB83D3C0}" type="slidenum">
              <a:rPr lang="en-US" smtClean="0"/>
              <a:t>17</a:t>
            </a:fld>
            <a:endParaRPr lang="en-US"/>
          </a:p>
        </p:txBody>
      </p:sp>
    </p:spTree>
    <p:extLst>
      <p:ext uri="{BB962C8B-B14F-4D97-AF65-F5344CB8AC3E}">
        <p14:creationId xmlns:p14="http://schemas.microsoft.com/office/powerpoint/2010/main" val="136929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65EF7-C959-4754-A682-E2D0EB83D3C0}" type="slidenum">
              <a:rPr lang="en-US" smtClean="0"/>
              <a:t>18</a:t>
            </a:fld>
            <a:endParaRPr lang="en-US"/>
          </a:p>
        </p:txBody>
      </p:sp>
    </p:spTree>
    <p:extLst>
      <p:ext uri="{BB962C8B-B14F-4D97-AF65-F5344CB8AC3E}">
        <p14:creationId xmlns:p14="http://schemas.microsoft.com/office/powerpoint/2010/main" val="1959963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65EF7-C959-4754-A682-E2D0EB83D3C0}" type="slidenum">
              <a:rPr lang="en-US" smtClean="0"/>
              <a:t>20</a:t>
            </a:fld>
            <a:endParaRPr lang="en-US"/>
          </a:p>
        </p:txBody>
      </p:sp>
    </p:spTree>
    <p:extLst>
      <p:ext uri="{BB962C8B-B14F-4D97-AF65-F5344CB8AC3E}">
        <p14:creationId xmlns:p14="http://schemas.microsoft.com/office/powerpoint/2010/main" val="20796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According to Gartner, by 2012, 20% of businesses will adopt cloud services and own no IT assets. Goal of the project is to maintain a list of top 10 security risks faced with the Cloud* Computing and </a:t>
            </a:r>
            <a:r>
              <a:rPr lang="en-US" sz="1200" b="0" i="0" kern="1200" dirty="0" err="1" smtClean="0">
                <a:solidFill>
                  <a:schemeClr val="tx1"/>
                </a:solidFill>
                <a:effectLst/>
                <a:latin typeface="+mn-lt"/>
                <a:ea typeface="+mn-ea"/>
                <a:cs typeface="+mn-cs"/>
              </a:rPr>
              <a:t>SaaS</a:t>
            </a:r>
            <a:r>
              <a:rPr lang="en-US" sz="1200" b="0" i="0" kern="1200" dirty="0" smtClean="0">
                <a:solidFill>
                  <a:schemeClr val="tx1"/>
                </a:solidFill>
                <a:effectLst/>
                <a:latin typeface="+mn-lt"/>
                <a:ea typeface="+mn-ea"/>
                <a:cs typeface="+mn-cs"/>
              </a:rPr>
              <a:t> Models. List will be maintained by input from community, security experts and security incidences at cloud/</a:t>
            </a:r>
            <a:r>
              <a:rPr lang="en-US" sz="1200" b="0" i="0" kern="1200" dirty="0" err="1" smtClean="0">
                <a:solidFill>
                  <a:schemeClr val="tx1"/>
                </a:solidFill>
                <a:effectLst/>
                <a:latin typeface="+mn-lt"/>
                <a:ea typeface="+mn-ea"/>
                <a:cs typeface="+mn-cs"/>
              </a:rPr>
              <a:t>SaaS</a:t>
            </a:r>
            <a:r>
              <a:rPr lang="en-US" sz="1200" b="0" i="0" kern="1200" dirty="0" smtClean="0">
                <a:solidFill>
                  <a:schemeClr val="tx1"/>
                </a:solidFill>
                <a:effectLst/>
                <a:latin typeface="+mn-lt"/>
                <a:ea typeface="+mn-ea"/>
                <a:cs typeface="+mn-cs"/>
              </a:rPr>
              <a:t> providers.</a:t>
            </a:r>
          </a:p>
          <a:p>
            <a:r>
              <a:rPr lang="en-US" sz="1200" b="0" i="0" kern="1200" dirty="0" smtClean="0">
                <a:solidFill>
                  <a:schemeClr val="tx1"/>
                </a:solidFill>
                <a:effectLst/>
                <a:latin typeface="+mn-lt"/>
                <a:ea typeface="+mn-ea"/>
                <a:cs typeface="+mn-cs"/>
              </a:rPr>
              <a:t>Most of the risks are based on the assumption that Cloud is a public or a hybrid cloud</a:t>
            </a:r>
          </a:p>
          <a:p>
            <a:endParaRPr lang="en-US" sz="1200" b="0" i="0" kern="1200" dirty="0" smtClean="0">
              <a:solidFill>
                <a:schemeClr val="tx1"/>
              </a:solidFill>
              <a:effectLst/>
              <a:latin typeface="+mn-lt"/>
              <a:ea typeface="+mn-ea"/>
              <a:cs typeface="+mn-cs"/>
            </a:endParaRPr>
          </a:p>
          <a:p>
            <a:pPr lvl="1"/>
            <a:r>
              <a:rPr lang="en-US" dirty="0" smtClean="0"/>
              <a:t>Mobile backups to Google cloud (now Google know everything about you </a:t>
            </a:r>
            <a:r>
              <a:rPr lang="en-US" dirty="0" smtClean="0">
                <a:sym typeface="Wingdings" pitchFamily="2" charset="2"/>
              </a:rPr>
              <a:t></a:t>
            </a:r>
            <a:r>
              <a:rPr lang="en-US" dirty="0" smtClean="0"/>
              <a:t>)</a:t>
            </a:r>
          </a:p>
          <a:p>
            <a:pPr lvl="1"/>
            <a:r>
              <a:rPr lang="en-US" dirty="0" smtClean="0"/>
              <a:t>Mobile backups with </a:t>
            </a:r>
            <a:r>
              <a:rPr lang="en-US" dirty="0" err="1" smtClean="0"/>
              <a:t>iCloud</a:t>
            </a:r>
            <a:r>
              <a:rPr lang="en-US" dirty="0" smtClean="0"/>
              <a:t> (Apple too)</a:t>
            </a:r>
          </a:p>
          <a:p>
            <a:pPr lvl="1"/>
            <a:r>
              <a:rPr lang="en-US" dirty="0" err="1" smtClean="0"/>
              <a:t>Dropbox</a:t>
            </a:r>
            <a:r>
              <a:rPr lang="en-US" dirty="0" smtClean="0"/>
              <a:t> (use Amazon S3)</a:t>
            </a:r>
          </a:p>
          <a:p>
            <a:pPr lvl="1"/>
            <a:r>
              <a:rPr lang="en-US" dirty="0" smtClean="0"/>
              <a:t>Amazon S3 as corporate backup</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F65EF7-C959-4754-A682-E2D0EB83D3C0}" type="slidenum">
              <a:rPr lang="en-US" smtClean="0"/>
              <a:t>2</a:t>
            </a:fld>
            <a:endParaRPr lang="en-US"/>
          </a:p>
        </p:txBody>
      </p:sp>
    </p:spTree>
    <p:extLst>
      <p:ext uri="{BB962C8B-B14F-4D97-AF65-F5344CB8AC3E}">
        <p14:creationId xmlns:p14="http://schemas.microsoft.com/office/powerpoint/2010/main" val="322721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0BF65EF7-C959-4754-A682-E2D0EB83D3C0}" type="slidenum">
              <a:rPr lang="en-US" smtClean="0"/>
              <a:t>3</a:t>
            </a:fld>
            <a:endParaRPr lang="en-US"/>
          </a:p>
        </p:txBody>
      </p:sp>
    </p:spTree>
    <p:extLst>
      <p:ext uri="{BB962C8B-B14F-4D97-AF65-F5344CB8AC3E}">
        <p14:creationId xmlns:p14="http://schemas.microsoft.com/office/powerpoint/2010/main" val="855444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0BF65EF7-C959-4754-A682-E2D0EB83D3C0}" type="slidenum">
              <a:rPr lang="en-US" smtClean="0"/>
              <a:t>4</a:t>
            </a:fld>
            <a:endParaRPr lang="en-US"/>
          </a:p>
        </p:txBody>
      </p:sp>
    </p:spTree>
    <p:extLst>
      <p:ext uri="{BB962C8B-B14F-4D97-AF65-F5344CB8AC3E}">
        <p14:creationId xmlns:p14="http://schemas.microsoft.com/office/powerpoint/2010/main" val="169895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German security researcher Thomas Roth earlier this year showed how tapping the EC2 service allowed him to </a:t>
            </a:r>
            <a:r>
              <a:rPr lang="en-US" sz="1200" b="0" i="0" u="none" strike="noStrike" kern="1200" dirty="0" smtClean="0">
                <a:solidFill>
                  <a:schemeClr val="tx1"/>
                </a:solidFill>
                <a:effectLst/>
                <a:latin typeface="+mn-lt"/>
                <a:ea typeface="+mn-ea"/>
                <a:cs typeface="+mn-cs"/>
                <a:hlinkClick r:id="rId3"/>
              </a:rPr>
              <a:t>crack Wi-Fi passwords in a fraction of the time</a:t>
            </a:r>
            <a:r>
              <a:rPr lang="en-US" sz="1200" b="0" i="0" kern="1200" dirty="0" smtClean="0">
                <a:solidFill>
                  <a:schemeClr val="tx1"/>
                </a:solidFill>
                <a:effectLst/>
                <a:latin typeface="+mn-lt"/>
                <a:ea typeface="+mn-ea"/>
                <a:cs typeface="+mn-cs"/>
              </a:rPr>
              <a:t> and for a fraction of the cost of using his own computing gear. For about $1.68, he used special “Cluster GPU Instances” of the Amazon cloud to carry out brute-force cracks that allowed him to access a WPA-PSK protected network in about 20 minutes.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in late 2009, a </a:t>
            </a:r>
            <a:r>
              <a:rPr lang="en-US" sz="1200" b="0" i="0" kern="1200" dirty="0" err="1" smtClean="0">
                <a:solidFill>
                  <a:schemeClr val="tx1"/>
                </a:solidFill>
                <a:effectLst/>
                <a:latin typeface="+mn-lt"/>
                <a:ea typeface="+mn-ea"/>
                <a:cs typeface="+mn-cs"/>
              </a:rPr>
              <a:t>ZeuS</a:t>
            </a:r>
            <a:r>
              <a:rPr lang="en-US" sz="1200" b="0" i="0" kern="1200" dirty="0" smtClean="0">
                <a:solidFill>
                  <a:schemeClr val="tx1"/>
                </a:solidFill>
                <a:effectLst/>
                <a:latin typeface="+mn-lt"/>
                <a:ea typeface="+mn-ea"/>
                <a:cs typeface="+mn-cs"/>
              </a:rPr>
              <a:t>-based banking </a:t>
            </a:r>
            <a:r>
              <a:rPr lang="en-US" sz="1200" b="0" i="0" kern="1200" dirty="0" err="1" smtClean="0">
                <a:solidFill>
                  <a:schemeClr val="tx1"/>
                </a:solidFill>
                <a:effectLst/>
                <a:latin typeface="+mn-lt"/>
                <a:ea typeface="+mn-ea"/>
                <a:cs typeface="+mn-cs"/>
              </a:rPr>
              <a:t>trojan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used the popular Amazon service as a command and control channel</a:t>
            </a:r>
            <a:r>
              <a:rPr lang="en-US" sz="1200" b="0" i="0" kern="1200" dirty="0" smtClean="0">
                <a:solidFill>
                  <a:schemeClr val="tx1"/>
                </a:solidFill>
                <a:effectLst/>
                <a:latin typeface="+mn-lt"/>
                <a:ea typeface="+mn-ea"/>
                <a:cs typeface="+mn-cs"/>
              </a:rPr>
              <a:t> that issued software updates and malicious instructions to PCs that were infected by the malware.</a:t>
            </a:r>
          </a:p>
          <a:p>
            <a:r>
              <a:rPr lang="en-US" sz="1200" b="0" i="0" kern="1200" dirty="0" smtClean="0">
                <a:solidFill>
                  <a:schemeClr val="tx1"/>
                </a:solidFill>
                <a:effectLst/>
                <a:latin typeface="+mn-lt"/>
                <a:ea typeface="+mn-ea"/>
                <a:cs typeface="+mn-cs"/>
              </a:rPr>
              <a:t>In both cases, those tapping the Amazon cloud did so as paid customers.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top Sony executive recently </a:t>
            </a:r>
            <a:r>
              <a:rPr lang="en-US" sz="1200" b="0" i="0" u="none" strike="noStrike" kern="1200" dirty="0" smtClean="0">
                <a:solidFill>
                  <a:schemeClr val="tx1"/>
                </a:solidFill>
                <a:effectLst/>
                <a:latin typeface="+mn-lt"/>
                <a:ea typeface="+mn-ea"/>
                <a:cs typeface="+mn-cs"/>
                <a:hlinkClick r:id="rId5"/>
              </a:rPr>
              <a:t>implicated the Anonymous hacker collective</a:t>
            </a:r>
            <a:r>
              <a:rPr lang="en-US" sz="1200" b="0" i="0" kern="1200" dirty="0" smtClean="0">
                <a:solidFill>
                  <a:schemeClr val="tx1"/>
                </a:solidFill>
                <a:effectLst/>
                <a:latin typeface="+mn-lt"/>
                <a:ea typeface="+mn-ea"/>
                <a:cs typeface="+mn-cs"/>
              </a:rPr>
              <a:t> in the PSN attack but has so far provided no convincing evidence to support that claim. The attack, which penetrated core parts of the gaming network, was used to steal passwords, names, addresses, ages, email addresses and other data associated with 77 million accounts</a:t>
            </a:r>
          </a:p>
          <a:p>
            <a:endParaRPr lang="en-US" dirty="0"/>
          </a:p>
        </p:txBody>
      </p:sp>
      <p:sp>
        <p:nvSpPr>
          <p:cNvPr id="4" name="Slide Number Placeholder 3"/>
          <p:cNvSpPr>
            <a:spLocks noGrp="1"/>
          </p:cNvSpPr>
          <p:nvPr>
            <p:ph type="sldNum" sz="quarter" idx="10"/>
          </p:nvPr>
        </p:nvSpPr>
        <p:spPr/>
        <p:txBody>
          <a:bodyPr/>
          <a:lstStyle/>
          <a:p>
            <a:fld id="{0BF65EF7-C959-4754-A682-E2D0EB83D3C0}" type="slidenum">
              <a:rPr lang="en-US" smtClean="0"/>
              <a:t>6</a:t>
            </a:fld>
            <a:endParaRPr lang="en-US"/>
          </a:p>
        </p:txBody>
      </p:sp>
    </p:spTree>
    <p:extLst>
      <p:ext uri="{BB962C8B-B14F-4D97-AF65-F5344CB8AC3E}">
        <p14:creationId xmlns:p14="http://schemas.microsoft.com/office/powerpoint/2010/main" val="62395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0BF65EF7-C959-4754-A682-E2D0EB83D3C0}" type="slidenum">
              <a:rPr lang="en-US" smtClean="0"/>
              <a:t>10</a:t>
            </a:fld>
            <a:endParaRPr lang="en-US"/>
          </a:p>
        </p:txBody>
      </p:sp>
    </p:spTree>
    <p:extLst>
      <p:ext uri="{BB962C8B-B14F-4D97-AF65-F5344CB8AC3E}">
        <p14:creationId xmlns:p14="http://schemas.microsoft.com/office/powerpoint/2010/main" val="319527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Mitigations</a:t>
            </a:r>
          </a:p>
          <a:p>
            <a:pPr marL="0" indent="0">
              <a:buNone/>
            </a:pPr>
            <a:r>
              <a:rPr lang="en-US" dirty="0" smtClean="0"/>
              <a:t>1.Federated Identity</a:t>
            </a:r>
          </a:p>
          <a:p>
            <a:pPr marL="0" indent="0">
              <a:buNone/>
            </a:pPr>
            <a:r>
              <a:rPr lang="en-US" dirty="0" smtClean="0"/>
              <a:t>2.Oauth for backend integrations</a:t>
            </a:r>
          </a:p>
          <a:p>
            <a:pPr marL="0" indent="0">
              <a:buNone/>
            </a:pPr>
            <a:r>
              <a:rPr lang="en-US" dirty="0" smtClean="0"/>
              <a:t>3.Tighter user provisioning controls</a:t>
            </a:r>
          </a:p>
          <a:p>
            <a:endParaRPr lang="en-US" dirty="0"/>
          </a:p>
        </p:txBody>
      </p:sp>
      <p:sp>
        <p:nvSpPr>
          <p:cNvPr id="4" name="Slide Number Placeholder 3"/>
          <p:cNvSpPr>
            <a:spLocks noGrp="1"/>
          </p:cNvSpPr>
          <p:nvPr>
            <p:ph type="sldNum" sz="quarter" idx="10"/>
          </p:nvPr>
        </p:nvSpPr>
        <p:spPr/>
        <p:txBody>
          <a:bodyPr/>
          <a:lstStyle/>
          <a:p>
            <a:fld id="{0BF65EF7-C959-4754-A682-E2D0EB83D3C0}" type="slidenum">
              <a:rPr lang="en-US" smtClean="0"/>
              <a:t>12</a:t>
            </a:fld>
            <a:endParaRPr lang="en-US"/>
          </a:p>
        </p:txBody>
      </p:sp>
    </p:spTree>
    <p:extLst>
      <p:ext uri="{BB962C8B-B14F-4D97-AF65-F5344CB8AC3E}">
        <p14:creationId xmlns:p14="http://schemas.microsoft.com/office/powerpoint/2010/main" val="317174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0BF65EF7-C959-4754-A682-E2D0EB83D3C0}" type="slidenum">
              <a:rPr lang="en-US" smtClean="0"/>
              <a:t>13</a:t>
            </a:fld>
            <a:endParaRPr lang="en-US"/>
          </a:p>
        </p:txBody>
      </p:sp>
    </p:spTree>
    <p:extLst>
      <p:ext uri="{BB962C8B-B14F-4D97-AF65-F5344CB8AC3E}">
        <p14:creationId xmlns:p14="http://schemas.microsoft.com/office/powerpoint/2010/main" val="56417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http://thehackernews.com/2012/04/cloudworm-candidate-ms12-020-poc.html</a:t>
            </a:r>
            <a:r>
              <a:rPr lang="en-US" dirty="0" smtClean="0"/>
              <a:t> </a:t>
            </a:r>
          </a:p>
          <a:p>
            <a:r>
              <a:rPr lang="en-US" sz="1200" b="0" i="0" kern="1200" dirty="0" smtClean="0">
                <a:solidFill>
                  <a:schemeClr val="tx1"/>
                </a:solidFill>
                <a:effectLst/>
                <a:latin typeface="+mn-lt"/>
                <a:ea typeface="+mn-ea"/>
                <a:cs typeface="+mn-cs"/>
              </a:rPr>
              <a:t>New research using the </a:t>
            </a:r>
            <a:r>
              <a:rPr lang="en-US" sz="1200" b="0" i="0" kern="1200" dirty="0" err="1" smtClean="0">
                <a:solidFill>
                  <a:schemeClr val="tx1"/>
                </a:solidFill>
                <a:effectLst/>
                <a:latin typeface="+mn-lt"/>
                <a:ea typeface="+mn-ea"/>
                <a:cs typeface="+mn-cs"/>
              </a:rPr>
              <a:t>nmap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nse</a:t>
            </a:r>
            <a:r>
              <a:rPr lang="en-US" sz="1200" b="0" i="0" kern="1200" dirty="0" smtClean="0">
                <a:solidFill>
                  <a:schemeClr val="tx1"/>
                </a:solidFill>
                <a:effectLst/>
                <a:latin typeface="+mn-lt"/>
                <a:ea typeface="+mn-ea"/>
                <a:cs typeface="+mn-cs"/>
              </a:rPr>
              <a:t> script "</a:t>
            </a:r>
            <a:r>
              <a:rPr lang="en-US" sz="1200" b="1" i="0" u="none" strike="noStrike" kern="1200" dirty="0" smtClean="0">
                <a:solidFill>
                  <a:schemeClr val="tx1"/>
                </a:solidFill>
                <a:effectLst/>
                <a:latin typeface="+mn-lt"/>
                <a:ea typeface="+mn-ea"/>
                <a:cs typeface="+mn-cs"/>
                <a:hlinkClick r:id="rId4"/>
              </a:rPr>
              <a:t>rdp-ms12-020.nse</a:t>
            </a:r>
            <a:r>
              <a:rPr lang="en-US" sz="1200" b="0" i="0" kern="1200" dirty="0" smtClean="0">
                <a:solidFill>
                  <a:schemeClr val="tx1"/>
                </a:solidFill>
                <a:effectLst/>
                <a:latin typeface="+mn-lt"/>
                <a:ea typeface="+mn-ea"/>
                <a:cs typeface="+mn-cs"/>
              </a:rPr>
              <a:t>" developed by @</a:t>
            </a:r>
            <a:r>
              <a:rPr lang="en-US" sz="1200" b="0" i="0" kern="1200" dirty="0" err="1" smtClean="0">
                <a:solidFill>
                  <a:schemeClr val="tx1"/>
                </a:solidFill>
                <a:effectLst/>
                <a:latin typeface="+mn-lt"/>
                <a:ea typeface="+mn-ea"/>
                <a:cs typeface="+mn-cs"/>
              </a:rPr>
              <a:t>ea_foundation</a:t>
            </a:r>
            <a:r>
              <a:rPr lang="en-US" sz="1200" b="0" i="0" kern="1200" dirty="0" smtClean="0">
                <a:solidFill>
                  <a:schemeClr val="tx1"/>
                </a:solidFill>
                <a:effectLst/>
                <a:latin typeface="+mn-lt"/>
                <a:ea typeface="+mn-ea"/>
                <a:cs typeface="+mn-cs"/>
              </a:rPr>
              <a:t> shows that all Rackspace Windows cloud images are vulnerable by default. And on AWS EC2 any existing, unpatched Windows AMIs or EBS images (pre 2012.03.13) that are booted with the AWS Management Console default firewall </a:t>
            </a:r>
            <a:r>
              <a:rPr lang="en-US" sz="1200" b="0" i="0" kern="1200" dirty="0" err="1" smtClean="0">
                <a:solidFill>
                  <a:schemeClr val="tx1"/>
                </a:solidFill>
                <a:effectLst/>
                <a:latin typeface="+mn-lt"/>
                <a:ea typeface="+mn-ea"/>
                <a:cs typeface="+mn-cs"/>
              </a:rPr>
              <a:t>ruleset</a:t>
            </a:r>
            <a:r>
              <a:rPr lang="en-US" sz="1200" b="0" i="0" kern="1200" dirty="0" smtClean="0">
                <a:solidFill>
                  <a:schemeClr val="tx1"/>
                </a:solidFill>
                <a:effectLst/>
                <a:latin typeface="+mn-lt"/>
                <a:ea typeface="+mn-ea"/>
                <a:cs typeface="+mn-cs"/>
              </a:rPr>
              <a:t> are vulnerable as well.</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Cloudworm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cloud service providers have taken some steps to mitigate MS12-020, it is nowhere near enough to protect customers.</a:t>
            </a:r>
          </a:p>
          <a:p>
            <a:r>
              <a:rPr lang="en-US" sz="1200" b="0" i="0" kern="1200" dirty="0" smtClean="0">
                <a:solidFill>
                  <a:schemeClr val="tx1"/>
                </a:solidFill>
                <a:effectLst/>
                <a:latin typeface="+mn-lt"/>
                <a:ea typeface="+mn-ea"/>
                <a:cs typeface="+mn-cs"/>
              </a:rPr>
              <a:t>This is due to the fact that both cloud service providers, AWS EC2 and Rackspace have vulnerable by default security settings.</a:t>
            </a:r>
          </a:p>
          <a:p>
            <a:r>
              <a:rPr lang="en-US" sz="1200" b="0" i="0" kern="1200" dirty="0" smtClean="0">
                <a:solidFill>
                  <a:schemeClr val="tx1"/>
                </a:solidFill>
                <a:effectLst/>
                <a:latin typeface="+mn-lt"/>
                <a:ea typeface="+mn-ea"/>
                <a:cs typeface="+mn-cs"/>
              </a:rPr>
              <a:t>AWS EC2 have a global allow RDP (port 3389) as a default rule for all customers using the AWS Management Console to launch EC2 instances.</a:t>
            </a:r>
          </a:p>
          <a:p>
            <a:r>
              <a:rPr lang="en-US" sz="1200" b="0" i="0" kern="1200" dirty="0" smtClean="0">
                <a:solidFill>
                  <a:schemeClr val="tx1"/>
                </a:solidFill>
                <a:effectLst/>
                <a:latin typeface="+mn-lt"/>
                <a:ea typeface="+mn-ea"/>
                <a:cs typeface="+mn-cs"/>
              </a:rPr>
              <a:t>Rackspace have an unsecured "</a:t>
            </a:r>
            <a:r>
              <a:rPr lang="en-US" sz="1200" b="0" i="0" kern="1200" dirty="0" err="1" smtClean="0">
                <a:solidFill>
                  <a:schemeClr val="tx1"/>
                </a:solidFill>
                <a:effectLst/>
                <a:latin typeface="+mn-lt"/>
                <a:ea typeface="+mn-ea"/>
                <a:cs typeface="+mn-cs"/>
              </a:rPr>
              <a:t>servicenet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unfirewalled</a:t>
            </a:r>
            <a:r>
              <a:rPr lang="en-US" sz="1200" b="0" i="0" kern="1200" dirty="0" smtClean="0">
                <a:solidFill>
                  <a:schemeClr val="tx1"/>
                </a:solidFill>
                <a:effectLst/>
                <a:latin typeface="+mn-lt"/>
                <a:ea typeface="+mn-ea"/>
                <a:cs typeface="+mn-cs"/>
              </a:rPr>
              <a:t> LAN) on all their cloud servers.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Experienced users may not be off the hook either. Booting older Windows cloud images will leave the server vulnerable until the user has patched and rebooted their cloud server, unless they have a sensible RDP </a:t>
            </a:r>
            <a:r>
              <a:rPr lang="en-US" sz="1200" b="0" i="0" kern="1200" dirty="0" err="1" smtClean="0">
                <a:solidFill>
                  <a:schemeClr val="tx1"/>
                </a:solidFill>
                <a:effectLst/>
                <a:latin typeface="+mn-lt"/>
                <a:ea typeface="+mn-ea"/>
                <a:cs typeface="+mn-cs"/>
              </a:rPr>
              <a:t>ruleset</a:t>
            </a:r>
            <a:r>
              <a:rPr lang="en-US" sz="1200" b="0" i="0" kern="1200" dirty="0" smtClean="0">
                <a:solidFill>
                  <a:schemeClr val="tx1"/>
                </a:solidFill>
                <a:effectLst/>
                <a:latin typeface="+mn-lt"/>
                <a:ea typeface="+mn-ea"/>
                <a:cs typeface="+mn-cs"/>
              </a:rPr>
              <a:t> and have secured any "open" network interfaces.</a:t>
            </a:r>
          </a:p>
          <a:p>
            <a:endParaRPr lang="en-US" dirty="0"/>
          </a:p>
        </p:txBody>
      </p:sp>
      <p:sp>
        <p:nvSpPr>
          <p:cNvPr id="4" name="Slide Number Placeholder 3"/>
          <p:cNvSpPr>
            <a:spLocks noGrp="1"/>
          </p:cNvSpPr>
          <p:nvPr>
            <p:ph type="sldNum" sz="quarter" idx="10"/>
          </p:nvPr>
        </p:nvSpPr>
        <p:spPr/>
        <p:txBody>
          <a:bodyPr/>
          <a:lstStyle/>
          <a:p>
            <a:fld id="{0BF65EF7-C959-4754-A682-E2D0EB83D3C0}" type="slidenum">
              <a:rPr lang="en-US" smtClean="0"/>
              <a:t>15</a:t>
            </a:fld>
            <a:endParaRPr lang="en-US"/>
          </a:p>
        </p:txBody>
      </p:sp>
    </p:spTree>
    <p:extLst>
      <p:ext uri="{BB962C8B-B14F-4D97-AF65-F5344CB8AC3E}">
        <p14:creationId xmlns:p14="http://schemas.microsoft.com/office/powerpoint/2010/main" val="240581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A52F94-85C0-4CA7-9840-3C5C3BE3E0A2}"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338228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52F94-85C0-4CA7-9840-3C5C3BE3E0A2}"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7887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52F94-85C0-4CA7-9840-3C5C3BE3E0A2}"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2623633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0524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1465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8896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3655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6553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4713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2750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134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52F94-85C0-4CA7-9840-3C5C3BE3E0A2}"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1724155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7461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4171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081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A52F94-85C0-4CA7-9840-3C5C3BE3E0A2}"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317748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A52F94-85C0-4CA7-9840-3C5C3BE3E0A2}"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246561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A52F94-85C0-4CA7-9840-3C5C3BE3E0A2}" type="datetimeFigureOut">
              <a:rPr lang="en-US" smtClean="0"/>
              <a:t>12/4/2012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31306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A52F94-85C0-4CA7-9840-3C5C3BE3E0A2}" type="datetimeFigureOut">
              <a:rPr lang="en-US" smtClean="0"/>
              <a:t>12/4/2012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282658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52F94-85C0-4CA7-9840-3C5C3BE3E0A2}" type="datetimeFigureOut">
              <a:rPr lang="en-US" smtClean="0"/>
              <a:t>12/4/2012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36827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52F94-85C0-4CA7-9840-3C5C3BE3E0A2}"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315151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52F94-85C0-4CA7-9840-3C5C3BE3E0A2}"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71834-0A6D-4606-9447-F0C22C5ACED1}" type="slidenum">
              <a:rPr lang="en-US" smtClean="0"/>
              <a:t>‹#›</a:t>
            </a:fld>
            <a:endParaRPr lang="en-US"/>
          </a:p>
        </p:txBody>
      </p:sp>
    </p:spTree>
    <p:extLst>
      <p:ext uri="{BB962C8B-B14F-4D97-AF65-F5344CB8AC3E}">
        <p14:creationId xmlns:p14="http://schemas.microsoft.com/office/powerpoint/2010/main" val="243330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52F94-85C0-4CA7-9840-3C5C3BE3E0A2}" type="datetimeFigureOut">
              <a:rPr lang="en-US" smtClean="0"/>
              <a:t>12/4/2012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71834-0A6D-4606-9447-F0C22C5ACED1}" type="slidenum">
              <a:rPr lang="en-US" smtClean="0"/>
              <a:t>‹#›</a:t>
            </a:fld>
            <a:endParaRPr lang="en-US"/>
          </a:p>
        </p:txBody>
      </p:sp>
    </p:spTree>
    <p:extLst>
      <p:ext uri="{BB962C8B-B14F-4D97-AF65-F5344CB8AC3E}">
        <p14:creationId xmlns:p14="http://schemas.microsoft.com/office/powerpoint/2010/main" val="199770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09A3A-A057-402F-8B74-7150124B2A49}" type="datetimeFigureOut">
              <a:rPr lang="en-US" smtClean="0">
                <a:solidFill>
                  <a:prstClr val="black">
                    <a:tint val="75000"/>
                  </a:prstClr>
                </a:solidFill>
              </a:rPr>
              <a:pPr/>
              <a:t>12/4/2012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4F782-4E6F-463F-811A-23209047E7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9359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1750"/>
            <a:ext cx="9144000" cy="6889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TextBox 1"/>
          <p:cNvSpPr txBox="1">
            <a:spLocks noChangeArrowheads="1"/>
          </p:cNvSpPr>
          <p:nvPr/>
        </p:nvSpPr>
        <p:spPr bwMode="auto">
          <a:xfrm>
            <a:off x="2313310" y="1916832"/>
            <a:ext cx="6507162"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fontAlgn="auto">
              <a:spcBef>
                <a:spcPts val="0"/>
              </a:spcBef>
              <a:spcAft>
                <a:spcPts val="0"/>
              </a:spcAft>
              <a:defRPr/>
            </a:pPr>
            <a:r>
              <a:rPr lang="en-US" sz="7200" dirty="0" smtClean="0">
                <a:latin typeface="+mj-lt"/>
                <a:ea typeface="Segoe UI" pitchFamily="34" charset="0"/>
                <a:cs typeface="Segoe UI" pitchFamily="34" charset="0"/>
              </a:rPr>
              <a:t>Cloud Security</a:t>
            </a:r>
            <a:endParaRPr lang="en-US" sz="4400" dirty="0" smtClean="0">
              <a:solidFill>
                <a:schemeClr val="tx1">
                  <a:lumMod val="75000"/>
                  <a:lumOff val="25000"/>
                </a:schemeClr>
              </a:solidFill>
              <a:latin typeface="+mj-lt"/>
            </a:endParaRPr>
          </a:p>
          <a:p>
            <a:pPr>
              <a:defRPr/>
            </a:pPr>
            <a:r>
              <a:rPr lang="en-US" sz="4400" dirty="0" smtClean="0">
                <a:latin typeface="+mj-lt"/>
                <a:ea typeface="Segoe UI" pitchFamily="34" charset="0"/>
                <a:cs typeface="Segoe UI" pitchFamily="34" charset="0"/>
              </a:rPr>
              <a:t>vs. </a:t>
            </a:r>
            <a:r>
              <a:rPr lang="en-US" sz="4400" dirty="0" smtClean="0">
                <a:latin typeface="+mj-lt"/>
              </a:rPr>
              <a:t>Security in the Cloud</a:t>
            </a:r>
          </a:p>
          <a:p>
            <a:pPr fontAlgn="auto">
              <a:spcBef>
                <a:spcPts val="0"/>
              </a:spcBef>
              <a:spcAft>
                <a:spcPts val="0"/>
              </a:spcAft>
              <a:defRPr/>
            </a:pPr>
            <a:endParaRPr lang="en-US" sz="2400" dirty="0" smtClean="0">
              <a:latin typeface="Segoe UI" pitchFamily="34" charset="0"/>
              <a:ea typeface="Segoe UI" pitchFamily="34" charset="0"/>
              <a:cs typeface="Segoe UI" pitchFamily="34" charset="0"/>
            </a:endParaRPr>
          </a:p>
          <a:p>
            <a:pPr fontAlgn="auto">
              <a:spcBef>
                <a:spcPts val="0"/>
              </a:spcBef>
              <a:spcAft>
                <a:spcPts val="0"/>
              </a:spcAft>
              <a:defRPr/>
            </a:pPr>
            <a:r>
              <a:rPr lang="en-US" sz="2400" dirty="0" smtClean="0">
                <a:solidFill>
                  <a:schemeClr val="bg1">
                    <a:lumMod val="65000"/>
                  </a:schemeClr>
                </a:solidFill>
                <a:latin typeface="Segoe UI" pitchFamily="34" charset="0"/>
                <a:ea typeface="Segoe UI" pitchFamily="34" charset="0"/>
                <a:cs typeface="Segoe UI" pitchFamily="34" charset="0"/>
              </a:rPr>
              <a:t>main attack scenarios and security issues</a:t>
            </a:r>
            <a:endParaRPr lang="en-US" sz="2400" dirty="0">
              <a:solidFill>
                <a:schemeClr val="bg1">
                  <a:lumMod val="65000"/>
                </a:schemeClr>
              </a:solidFill>
              <a:latin typeface="Segoe UI" pitchFamily="34" charset="0"/>
              <a:ea typeface="Segoe UI" pitchFamily="34" charset="0"/>
              <a:cs typeface="Segoe UI" pitchFamily="34" charset="0"/>
            </a:endParaRPr>
          </a:p>
        </p:txBody>
      </p:sp>
      <p:pic>
        <p:nvPicPr>
          <p:cNvPr id="2052" name="Picture 6" descr="C:\Users\riskan\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159000"/>
            <a:ext cx="1981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313309" y="5963248"/>
            <a:ext cx="6814621" cy="1077218"/>
          </a:xfrm>
          <a:prstGeom prst="rect">
            <a:avLst/>
          </a:prstGeom>
        </p:spPr>
        <p:txBody>
          <a:bodyPr wrap="square">
            <a:spAutoFit/>
          </a:bodyPr>
          <a:lstStyle/>
          <a:p>
            <a:pPr>
              <a:spcAft>
                <a:spcPts val="600"/>
              </a:spcAft>
              <a:defRPr/>
            </a:pPr>
            <a:r>
              <a:rPr lang="en-US" b="1" dirty="0">
                <a:solidFill>
                  <a:schemeClr val="tx1">
                    <a:lumMod val="75000"/>
                    <a:lumOff val="25000"/>
                  </a:schemeClr>
                </a:solidFill>
                <a:latin typeface="Century Gothic" pitchFamily="34" charset="0"/>
                <a:cs typeface="Arial" charset="0"/>
              </a:rPr>
              <a:t>Nazar Tymoshyk </a:t>
            </a:r>
            <a:r>
              <a:rPr lang="en-US" b="1" dirty="0" err="1">
                <a:solidFill>
                  <a:schemeClr val="tx1">
                    <a:lumMod val="75000"/>
                    <a:lumOff val="25000"/>
                  </a:schemeClr>
                </a:solidFill>
                <a:latin typeface="Century Gothic" pitchFamily="34" charset="0"/>
                <a:cs typeface="Arial" charset="0"/>
              </a:rPr>
              <a:t>Ph.D</a:t>
            </a:r>
            <a:r>
              <a:rPr lang="en-US" b="1" dirty="0">
                <a:solidFill>
                  <a:schemeClr val="tx1">
                    <a:lumMod val="75000"/>
                    <a:lumOff val="25000"/>
                  </a:schemeClr>
                </a:solidFill>
                <a:latin typeface="Century Gothic" pitchFamily="34" charset="0"/>
                <a:cs typeface="Arial" charset="0"/>
              </a:rPr>
              <a:t>, Security </a:t>
            </a:r>
            <a:r>
              <a:rPr lang="en-US" b="1" dirty="0" smtClean="0">
                <a:solidFill>
                  <a:schemeClr val="tx1">
                    <a:lumMod val="75000"/>
                    <a:lumOff val="25000"/>
                  </a:schemeClr>
                </a:solidFill>
                <a:latin typeface="Century Gothic" pitchFamily="34" charset="0"/>
                <a:cs typeface="Arial" charset="0"/>
              </a:rPr>
              <a:t>Consultant at R&amp;D Team</a:t>
            </a:r>
          </a:p>
          <a:p>
            <a:pPr>
              <a:spcAft>
                <a:spcPts val="600"/>
              </a:spcAft>
              <a:defRPr/>
            </a:pPr>
            <a:r>
              <a:rPr lang="en-US" b="1" dirty="0" smtClean="0">
                <a:solidFill>
                  <a:schemeClr val="tx1">
                    <a:lumMod val="75000"/>
                    <a:lumOff val="25000"/>
                  </a:schemeClr>
                </a:solidFill>
                <a:latin typeface="Century Gothic" pitchFamily="34" charset="0"/>
                <a:cs typeface="Arial" charset="0"/>
              </a:rPr>
              <a:t>Bohdan Serednytskyi, Security Engineer at R&amp;D Team</a:t>
            </a:r>
          </a:p>
          <a:p>
            <a:pPr>
              <a:defRPr/>
            </a:pPr>
            <a:endParaRPr lang="en-US" b="1" dirty="0">
              <a:solidFill>
                <a:schemeClr val="tx1">
                  <a:lumMod val="75000"/>
                  <a:lumOff val="25000"/>
                </a:schemeClr>
              </a:solidFill>
              <a:latin typeface="Century Gothic" pitchFamily="34" charset="0"/>
              <a:cs typeface="Arial" charset="0"/>
            </a:endParaRPr>
          </a:p>
        </p:txBody>
      </p:sp>
    </p:spTree>
    <p:extLst>
      <p:ext uri="{BB962C8B-B14F-4D97-AF65-F5344CB8AC3E}">
        <p14:creationId xmlns:p14="http://schemas.microsoft.com/office/powerpoint/2010/main" val="227651916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45" y="16724"/>
            <a:ext cx="9136055" cy="7070114"/>
          </a:xfrm>
        </p:spPr>
      </p:pic>
      <p:sp>
        <p:nvSpPr>
          <p:cNvPr id="5" name="Rectangle 4"/>
          <p:cNvSpPr/>
          <p:nvPr/>
        </p:nvSpPr>
        <p:spPr>
          <a:xfrm>
            <a:off x="2483768" y="2276872"/>
            <a:ext cx="3960439" cy="3785652"/>
          </a:xfrm>
          <a:prstGeom prst="rect">
            <a:avLst/>
          </a:prstGeom>
        </p:spPr>
        <p:txBody>
          <a:bodyPr wrap="square">
            <a:spAutoFit/>
          </a:bodyPr>
          <a:lstStyle/>
          <a:p>
            <a:pPr algn="ctr"/>
            <a:r>
              <a:rPr lang="en-US" sz="6000" b="1" dirty="0" smtClean="0">
                <a:solidFill>
                  <a:srgbClr val="FF0000"/>
                </a:solidFill>
              </a:rPr>
              <a:t>Our most dangerous</a:t>
            </a:r>
          </a:p>
          <a:p>
            <a:pPr algn="ctr"/>
            <a:r>
              <a:rPr lang="en-US" sz="6000" b="1" dirty="0" smtClean="0">
                <a:solidFill>
                  <a:srgbClr val="FF0000"/>
                </a:solidFill>
              </a:rPr>
              <a:t>attack </a:t>
            </a:r>
          </a:p>
          <a:p>
            <a:pPr algn="ctr"/>
            <a:r>
              <a:rPr lang="en-US" sz="6000" b="1" dirty="0" smtClean="0">
                <a:solidFill>
                  <a:srgbClr val="FF0000"/>
                </a:solidFill>
              </a:rPr>
              <a:t>vectors</a:t>
            </a:r>
            <a:endParaRPr lang="en-US" sz="6000" b="1" dirty="0">
              <a:solidFill>
                <a:srgbClr val="FF0000"/>
              </a:solidFill>
            </a:endParaRPr>
          </a:p>
        </p:txBody>
      </p:sp>
    </p:spTree>
    <p:extLst>
      <p:ext uri="{BB962C8B-B14F-4D97-AF65-F5344CB8AC3E}">
        <p14:creationId xmlns:p14="http://schemas.microsoft.com/office/powerpoint/2010/main" val="5290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20688"/>
            <a:ext cx="9099069" cy="5445224"/>
          </a:xfrm>
        </p:spPr>
      </p:pic>
      <p:sp>
        <p:nvSpPr>
          <p:cNvPr id="5" name="TextBox 4"/>
          <p:cNvSpPr txBox="1"/>
          <p:nvPr/>
        </p:nvSpPr>
        <p:spPr>
          <a:xfrm>
            <a:off x="1403648" y="110535"/>
            <a:ext cx="6408293" cy="707886"/>
          </a:xfrm>
          <a:prstGeom prst="rect">
            <a:avLst/>
          </a:prstGeom>
          <a:noFill/>
        </p:spPr>
        <p:txBody>
          <a:bodyPr wrap="none" rtlCol="0">
            <a:spAutoFit/>
          </a:bodyPr>
          <a:lstStyle/>
          <a:p>
            <a:r>
              <a:rPr lang="en-US" sz="4000" b="1" dirty="0" smtClean="0"/>
              <a:t>HOW PRODUCT OWNERS SEE</a:t>
            </a:r>
            <a:endParaRPr lang="en-US" sz="4000" b="1" dirty="0"/>
          </a:p>
        </p:txBody>
      </p:sp>
      <p:sp>
        <p:nvSpPr>
          <p:cNvPr id="2" name="TextBox 1"/>
          <p:cNvSpPr txBox="1"/>
          <p:nvPr/>
        </p:nvSpPr>
        <p:spPr>
          <a:xfrm>
            <a:off x="102266" y="6056833"/>
            <a:ext cx="2602764" cy="461665"/>
          </a:xfrm>
          <a:prstGeom prst="rect">
            <a:avLst/>
          </a:prstGeom>
          <a:noFill/>
        </p:spPr>
        <p:txBody>
          <a:bodyPr wrap="none" rtlCol="0">
            <a:spAutoFit/>
          </a:bodyPr>
          <a:lstStyle/>
          <a:p>
            <a:r>
              <a:rPr lang="en-US" sz="2400" b="1" dirty="0">
                <a:solidFill>
                  <a:srgbClr val="FF0000"/>
                </a:solidFill>
              </a:rPr>
              <a:t>Security </a:t>
            </a:r>
            <a:r>
              <a:rPr lang="en-US" sz="2400" b="1" dirty="0" smtClean="0">
                <a:solidFill>
                  <a:srgbClr val="FF0000"/>
                </a:solidFill>
              </a:rPr>
              <a:t>level: Max</a:t>
            </a:r>
            <a:endParaRPr lang="en-US" sz="2400" b="1" dirty="0">
              <a:solidFill>
                <a:srgbClr val="FF0000"/>
              </a:solidFill>
            </a:endParaRPr>
          </a:p>
        </p:txBody>
      </p:sp>
      <p:sp>
        <p:nvSpPr>
          <p:cNvPr id="3" name="TextBox 2"/>
          <p:cNvSpPr txBox="1"/>
          <p:nvPr/>
        </p:nvSpPr>
        <p:spPr>
          <a:xfrm>
            <a:off x="5906089" y="6052902"/>
            <a:ext cx="3244671" cy="461665"/>
          </a:xfrm>
          <a:prstGeom prst="rect">
            <a:avLst/>
          </a:prstGeom>
          <a:noFill/>
        </p:spPr>
        <p:txBody>
          <a:bodyPr wrap="none" rtlCol="0">
            <a:spAutoFit/>
          </a:bodyPr>
          <a:lstStyle/>
          <a:p>
            <a:r>
              <a:rPr lang="en-US" sz="2400" b="1" dirty="0" smtClean="0">
                <a:solidFill>
                  <a:srgbClr val="FF0000"/>
                </a:solidFill>
              </a:rPr>
              <a:t>Security level: unknown</a:t>
            </a:r>
            <a:endParaRPr lang="en-US" sz="2400" b="1" dirty="0">
              <a:solidFill>
                <a:srgbClr val="FF0000"/>
              </a:solidFill>
            </a:endParaRPr>
          </a:p>
        </p:txBody>
      </p:sp>
      <p:cxnSp>
        <p:nvCxnSpPr>
          <p:cNvPr id="7" name="Straight Arrow Connector 6"/>
          <p:cNvCxnSpPr/>
          <p:nvPr/>
        </p:nvCxnSpPr>
        <p:spPr>
          <a:xfrm>
            <a:off x="2915816" y="6291598"/>
            <a:ext cx="29523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94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Risks</a:t>
            </a:r>
            <a:r>
              <a:rPr lang="en-US" b="1" dirty="0"/>
              <a:t>: Islands of User Identities</a:t>
            </a:r>
            <a:endParaRPr lang="en-US" dirty="0"/>
          </a:p>
        </p:txBody>
      </p:sp>
      <p:sp>
        <p:nvSpPr>
          <p:cNvPr id="3" name="Content Placeholder 2"/>
          <p:cNvSpPr>
            <a:spLocks noGrp="1"/>
          </p:cNvSpPr>
          <p:nvPr>
            <p:ph idx="1"/>
          </p:nvPr>
        </p:nvSpPr>
        <p:spPr>
          <a:xfrm>
            <a:off x="5940152" y="1600200"/>
            <a:ext cx="2746648" cy="4525963"/>
          </a:xfrm>
        </p:spPr>
        <p:txBody>
          <a:bodyPr>
            <a:normAutofit fontScale="85000" lnSpcReduction="10000"/>
          </a:bodyPr>
          <a:lstStyle/>
          <a:p>
            <a:endParaRPr lang="en-US" dirty="0"/>
          </a:p>
          <a:p>
            <a:pPr marL="0" indent="0">
              <a:buNone/>
            </a:pPr>
            <a:r>
              <a:rPr lang="en-US" b="1" dirty="0"/>
              <a:t>Security Risks</a:t>
            </a:r>
            <a:endParaRPr lang="en-US" dirty="0"/>
          </a:p>
          <a:p>
            <a:pPr marL="0" indent="0">
              <a:buNone/>
            </a:pPr>
            <a:r>
              <a:rPr lang="en-US" dirty="0"/>
              <a:t>1.Managing Identities across multiple </a:t>
            </a:r>
            <a:r>
              <a:rPr lang="en-US" dirty="0" smtClean="0"/>
              <a:t>providers</a:t>
            </a:r>
          </a:p>
          <a:p>
            <a:pPr marL="0" indent="0">
              <a:buNone/>
            </a:pPr>
            <a:r>
              <a:rPr lang="en-US" dirty="0" smtClean="0"/>
              <a:t>2.Less </a:t>
            </a:r>
            <a:r>
              <a:rPr lang="en-US" dirty="0"/>
              <a:t>control over user lifecycle (off-boarding)</a:t>
            </a:r>
          </a:p>
          <a:p>
            <a:pPr marL="0" indent="0">
              <a:buNone/>
            </a:pPr>
            <a:r>
              <a:rPr lang="en-US" dirty="0" smtClean="0"/>
              <a:t>3.User </a:t>
            </a:r>
            <a:r>
              <a:rPr lang="en-US" dirty="0"/>
              <a:t>experience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78" y="1616398"/>
            <a:ext cx="2124073" cy="5381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1628801"/>
            <a:ext cx="2447925" cy="9525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8562" y="3095625"/>
            <a:ext cx="1666875" cy="6667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17" y="2678001"/>
            <a:ext cx="1872208" cy="75099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9647" y="4365104"/>
            <a:ext cx="2047875" cy="2333625"/>
          </a:xfrm>
          <a:prstGeom prst="rect">
            <a:avLst/>
          </a:prstGeom>
        </p:spPr>
      </p:pic>
      <p:cxnSp>
        <p:nvCxnSpPr>
          <p:cNvPr id="13" name="Straight Arrow Connector 12"/>
          <p:cNvCxnSpPr>
            <a:stCxn id="9" idx="2"/>
            <a:endCxn id="11" idx="0"/>
          </p:cNvCxnSpPr>
          <p:nvPr/>
        </p:nvCxnSpPr>
        <p:spPr>
          <a:xfrm>
            <a:off x="907887" y="3429000"/>
            <a:ext cx="139569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11" idx="0"/>
          </p:cNvCxnSpPr>
          <p:nvPr/>
        </p:nvCxnSpPr>
        <p:spPr>
          <a:xfrm flipH="1">
            <a:off x="2303585" y="2581301"/>
            <a:ext cx="1548162" cy="1783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1" idx="0"/>
          </p:cNvCxnSpPr>
          <p:nvPr/>
        </p:nvCxnSpPr>
        <p:spPr>
          <a:xfrm flipH="1">
            <a:off x="2303585" y="3762375"/>
            <a:ext cx="2268415" cy="602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11" idx="0"/>
          </p:cNvCxnSpPr>
          <p:nvPr/>
        </p:nvCxnSpPr>
        <p:spPr>
          <a:xfrm>
            <a:off x="1564815" y="2154560"/>
            <a:ext cx="738770" cy="2210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9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6" y="0"/>
            <a:ext cx="9145666" cy="7905424"/>
          </a:xfrm>
          <a:prstGeom prst="rect">
            <a:avLst/>
          </a:prstGeom>
        </p:spPr>
      </p:pic>
      <p:sp>
        <p:nvSpPr>
          <p:cNvPr id="2" name="Title 1"/>
          <p:cNvSpPr>
            <a:spLocks noGrp="1"/>
          </p:cNvSpPr>
          <p:nvPr>
            <p:ph type="title"/>
          </p:nvPr>
        </p:nvSpPr>
        <p:spPr>
          <a:xfrm>
            <a:off x="456367" y="0"/>
            <a:ext cx="8229600" cy="1143000"/>
          </a:xfrm>
        </p:spPr>
        <p:txBody>
          <a:bodyPr>
            <a:normAutofit/>
          </a:bodyPr>
          <a:lstStyle/>
          <a:p>
            <a:r>
              <a:rPr lang="en-US" sz="5400" b="1" dirty="0" smtClean="0">
                <a:solidFill>
                  <a:schemeClr val="bg1"/>
                </a:solidFill>
              </a:rPr>
              <a:t>Critical </a:t>
            </a:r>
            <a:r>
              <a:rPr lang="en-US" sz="5400" b="1" dirty="0" err="1" smtClean="0">
                <a:solidFill>
                  <a:schemeClr val="bg1"/>
                </a:solidFill>
              </a:rPr>
              <a:t>IaaS</a:t>
            </a:r>
            <a:r>
              <a:rPr lang="en-US" sz="5400" b="1" dirty="0" smtClean="0">
                <a:solidFill>
                  <a:schemeClr val="bg1"/>
                </a:solidFill>
              </a:rPr>
              <a:t>/</a:t>
            </a:r>
            <a:r>
              <a:rPr lang="en-US" sz="5400" b="1" dirty="0" err="1" smtClean="0">
                <a:solidFill>
                  <a:schemeClr val="bg1"/>
                </a:solidFill>
              </a:rPr>
              <a:t>PaaS</a:t>
            </a:r>
            <a:r>
              <a:rPr lang="en-US" sz="5400" b="1" dirty="0" smtClean="0">
                <a:solidFill>
                  <a:schemeClr val="bg1"/>
                </a:solidFill>
              </a:rPr>
              <a:t> issues</a:t>
            </a:r>
            <a:endParaRPr lang="en-US" sz="5400" b="1" dirty="0">
              <a:solidFill>
                <a:schemeClr val="bg1"/>
              </a:solidFill>
            </a:endParaRPr>
          </a:p>
        </p:txBody>
      </p:sp>
      <p:sp>
        <p:nvSpPr>
          <p:cNvPr id="5" name="Rounded Rectangle 4"/>
          <p:cNvSpPr/>
          <p:nvPr/>
        </p:nvSpPr>
        <p:spPr>
          <a:xfrm>
            <a:off x="611560" y="4149080"/>
            <a:ext cx="8064896" cy="2304256"/>
          </a:xfrm>
          <a:prstGeom prst="round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400" dirty="0">
                <a:solidFill>
                  <a:schemeClr val="tx1"/>
                </a:solidFill>
              </a:rPr>
              <a:t>Old software versions (kernel, ftp, web-server, cross server communication)</a:t>
            </a:r>
          </a:p>
          <a:p>
            <a:pPr marL="285750" indent="-285750">
              <a:buFont typeface="Arial" pitchFamily="34" charset="0"/>
              <a:buChar char="•"/>
            </a:pPr>
            <a:r>
              <a:rPr lang="en-US" sz="2400" dirty="0">
                <a:solidFill>
                  <a:schemeClr val="tx1"/>
                </a:solidFill>
              </a:rPr>
              <a:t>Self signed certificates, </a:t>
            </a:r>
            <a:r>
              <a:rPr lang="en-US" sz="2400" b="1" dirty="0" smtClean="0">
                <a:solidFill>
                  <a:schemeClr val="tx1"/>
                </a:solidFill>
              </a:rPr>
              <a:t>UNSECURE CERTIFICATE STORAGE</a:t>
            </a:r>
          </a:p>
          <a:p>
            <a:pPr marL="285750" indent="-285750">
              <a:buFont typeface="Arial" pitchFamily="34" charset="0"/>
              <a:buChar char="•"/>
            </a:pPr>
            <a:r>
              <a:rPr lang="en-US" sz="2400" dirty="0" smtClean="0">
                <a:solidFill>
                  <a:schemeClr val="tx1"/>
                </a:solidFill>
              </a:rPr>
              <a:t>Configuration stealing</a:t>
            </a:r>
          </a:p>
          <a:p>
            <a:pPr marL="285750" indent="-285750">
              <a:buFont typeface="Arial" pitchFamily="34" charset="0"/>
              <a:buChar char="•"/>
            </a:pPr>
            <a:r>
              <a:rPr lang="en-US" sz="2400" dirty="0" smtClean="0">
                <a:solidFill>
                  <a:schemeClr val="tx1"/>
                </a:solidFill>
              </a:rPr>
              <a:t>Firewall misconfiguration</a:t>
            </a:r>
            <a:endParaRPr lang="en-US" sz="2400" dirty="0">
              <a:solidFill>
                <a:schemeClr val="tx1"/>
              </a:solidFill>
            </a:endParaRPr>
          </a:p>
        </p:txBody>
      </p:sp>
    </p:spTree>
    <p:extLst>
      <p:ext uri="{BB962C8B-B14F-4D97-AF65-F5344CB8AC3E}">
        <p14:creationId xmlns:p14="http://schemas.microsoft.com/office/powerpoint/2010/main" val="3695602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547269" cy="7029400"/>
          </a:xfrm>
          <a:prstGeom prst="rect">
            <a:avLst/>
          </a:prstGeom>
        </p:spPr>
      </p:pic>
      <p:sp>
        <p:nvSpPr>
          <p:cNvPr id="9" name="Rounded Rectangle 8"/>
          <p:cNvSpPr/>
          <p:nvPr/>
        </p:nvSpPr>
        <p:spPr>
          <a:xfrm>
            <a:off x="4860032" y="4005064"/>
            <a:ext cx="4392488" cy="2592288"/>
          </a:xfrm>
          <a:prstGeom prst="round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Server </a:t>
            </a:r>
            <a:r>
              <a:rPr lang="en-US" sz="2800" b="1" dirty="0">
                <a:solidFill>
                  <a:schemeClr val="bg1"/>
                </a:solidFill>
              </a:rPr>
              <a:t>misconfiguration</a:t>
            </a:r>
            <a:r>
              <a:rPr lang="en-US" sz="2800" dirty="0">
                <a:solidFill>
                  <a:schemeClr val="bg1"/>
                </a:solidFill>
              </a:rPr>
              <a:t> (default passwords, web-</a:t>
            </a:r>
            <a:r>
              <a:rPr lang="en-US" sz="2800" dirty="0" err="1">
                <a:solidFill>
                  <a:schemeClr val="bg1"/>
                </a:solidFill>
              </a:rPr>
              <a:t>configs</a:t>
            </a:r>
            <a:r>
              <a:rPr lang="en-US" sz="2800" dirty="0">
                <a:solidFill>
                  <a:schemeClr val="bg1"/>
                </a:solidFill>
              </a:rPr>
              <a:t>, unneeded extensions, control panels</a:t>
            </a:r>
            <a:r>
              <a:rPr lang="en-US" sz="2800" dirty="0" smtClean="0">
                <a:solidFill>
                  <a:schemeClr val="bg1"/>
                </a:solidFill>
              </a:rPr>
              <a:t>)</a:t>
            </a:r>
            <a:endParaRPr lang="en-US" sz="2800" dirty="0">
              <a:solidFill>
                <a:schemeClr val="bg1"/>
              </a:solidFill>
            </a:endParaRPr>
          </a:p>
        </p:txBody>
      </p:sp>
      <p:sp>
        <p:nvSpPr>
          <p:cNvPr id="8" name="Rounded Rectangle 7"/>
          <p:cNvSpPr/>
          <p:nvPr/>
        </p:nvSpPr>
        <p:spPr>
          <a:xfrm>
            <a:off x="-252536" y="4005064"/>
            <a:ext cx="4392488" cy="2592288"/>
          </a:xfrm>
          <a:prstGeom prst="round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a:solidFill>
                  <a:schemeClr val="bg1"/>
                </a:solidFill>
              </a:rPr>
              <a:t>Vulnerabilities in cloud </a:t>
            </a:r>
            <a:r>
              <a:rPr lang="en-US" sz="2800" dirty="0" smtClean="0">
                <a:solidFill>
                  <a:schemeClr val="bg1"/>
                </a:solidFill>
              </a:rPr>
              <a:t>application</a:t>
            </a:r>
          </a:p>
          <a:p>
            <a:pPr algn="r"/>
            <a:r>
              <a:rPr lang="en-US" sz="2800" dirty="0" smtClean="0">
                <a:solidFill>
                  <a:schemeClr val="bg1"/>
                </a:solidFill>
              </a:rPr>
              <a:t>(</a:t>
            </a:r>
            <a:r>
              <a:rPr lang="en-US" sz="2800" dirty="0">
                <a:solidFill>
                  <a:schemeClr val="bg1"/>
                </a:solidFill>
              </a:rPr>
              <a:t>hardcoded </a:t>
            </a:r>
            <a:r>
              <a:rPr lang="en-US" sz="2800" dirty="0" smtClean="0">
                <a:solidFill>
                  <a:schemeClr val="bg1"/>
                </a:solidFill>
              </a:rPr>
              <a:t>passwords, XSS</a:t>
            </a:r>
            <a:r>
              <a:rPr lang="en-US" sz="2800" dirty="0">
                <a:solidFill>
                  <a:schemeClr val="bg1"/>
                </a:solidFill>
              </a:rPr>
              <a:t>, </a:t>
            </a:r>
            <a:r>
              <a:rPr lang="en-US" sz="2800" dirty="0" smtClean="0">
                <a:solidFill>
                  <a:schemeClr val="bg1"/>
                </a:solidFill>
              </a:rPr>
              <a:t> </a:t>
            </a:r>
            <a:r>
              <a:rPr lang="en-US" sz="2800" dirty="0" err="1" smtClean="0">
                <a:solidFill>
                  <a:schemeClr val="bg1"/>
                </a:solidFill>
              </a:rPr>
              <a:t>SQLi</a:t>
            </a:r>
            <a:r>
              <a:rPr lang="en-US" sz="2800">
                <a:solidFill>
                  <a:schemeClr val="bg1"/>
                </a:solidFill>
              </a:rPr>
              <a:t>, </a:t>
            </a:r>
            <a:r>
              <a:rPr lang="en-US" sz="2800" smtClean="0">
                <a:solidFill>
                  <a:schemeClr val="bg1"/>
                </a:solidFill>
              </a:rPr>
              <a:t> XSRF)</a:t>
            </a:r>
            <a:endParaRPr lang="en-US" sz="2800" dirty="0">
              <a:solidFill>
                <a:schemeClr val="bg1"/>
              </a:solidFill>
            </a:endParaRPr>
          </a:p>
        </p:txBody>
      </p:sp>
      <p:sp>
        <p:nvSpPr>
          <p:cNvPr id="5" name="Title 1"/>
          <p:cNvSpPr txBox="1">
            <a:spLocks/>
          </p:cNvSpPr>
          <p:nvPr/>
        </p:nvSpPr>
        <p:spPr>
          <a:xfrm>
            <a:off x="827584" y="0"/>
            <a:ext cx="7931224" cy="9221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2" name="Rectangle 1"/>
          <p:cNvSpPr/>
          <p:nvPr/>
        </p:nvSpPr>
        <p:spPr>
          <a:xfrm>
            <a:off x="3389606" y="449924"/>
            <a:ext cx="184731" cy="1323439"/>
          </a:xfrm>
          <a:prstGeom prst="rect">
            <a:avLst/>
          </a:prstGeom>
        </p:spPr>
        <p:txBody>
          <a:bodyPr wrap="none">
            <a:spAutoFit/>
          </a:bodyPr>
          <a:lstStyle/>
          <a:p>
            <a:endParaRPr lang="en-US" sz="8000" b="1" dirty="0">
              <a:solidFill>
                <a:schemeClr val="bg1"/>
              </a:solidFill>
            </a:endParaRPr>
          </a:p>
        </p:txBody>
      </p:sp>
      <p:sp>
        <p:nvSpPr>
          <p:cNvPr id="3" name="Rounded Rectangle 2"/>
          <p:cNvSpPr/>
          <p:nvPr/>
        </p:nvSpPr>
        <p:spPr>
          <a:xfrm>
            <a:off x="3131839" y="2335654"/>
            <a:ext cx="2941879" cy="1224683"/>
          </a:xfrm>
          <a:prstGeom prst="round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rPr>
              <a:t>(</a:t>
            </a:r>
            <a:r>
              <a:rPr lang="en-US" sz="5400" b="1" dirty="0" err="1">
                <a:solidFill>
                  <a:schemeClr val="bg1"/>
                </a:solidFill>
              </a:rPr>
              <a:t>SaaS</a:t>
            </a:r>
            <a:r>
              <a:rPr lang="en-US" sz="5400" b="1" dirty="0" smtClean="0">
                <a:solidFill>
                  <a:schemeClr val="bg1"/>
                </a:solidFill>
              </a:rPr>
              <a:t>)</a:t>
            </a:r>
            <a:endParaRPr lang="en-US" sz="5400" dirty="0"/>
          </a:p>
        </p:txBody>
      </p:sp>
    </p:spTree>
    <p:extLst>
      <p:ext uri="{BB962C8B-B14F-4D97-AF65-F5344CB8AC3E}">
        <p14:creationId xmlns:p14="http://schemas.microsoft.com/office/powerpoint/2010/main" val="2132605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11560" y="-5547"/>
            <a:ext cx="7272808" cy="6863547"/>
          </a:xfrm>
        </p:spPr>
      </p:pic>
      <p:sp>
        <p:nvSpPr>
          <p:cNvPr id="6" name="Right Arrow 5"/>
          <p:cNvSpPr/>
          <p:nvPr/>
        </p:nvSpPr>
        <p:spPr>
          <a:xfrm rot="10283606">
            <a:off x="5545600" y="1111373"/>
            <a:ext cx="1800200" cy="72008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7704513">
            <a:off x="7329924" y="5446503"/>
            <a:ext cx="1800200" cy="72008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899592" y="3542109"/>
            <a:ext cx="7488832" cy="1224136"/>
          </a:xfrm>
          <a:prstGeom prst="round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Cloud Worm, what could be more dangerous?</a:t>
            </a:r>
            <a:endParaRPr lang="en-US" sz="3200" b="1" dirty="0">
              <a:solidFill>
                <a:srgbClr val="FF0000"/>
              </a:solidFill>
            </a:endParaRPr>
          </a:p>
        </p:txBody>
      </p:sp>
    </p:spTree>
    <p:extLst>
      <p:ext uri="{BB962C8B-B14F-4D97-AF65-F5344CB8AC3E}">
        <p14:creationId xmlns:p14="http://schemas.microsoft.com/office/powerpoint/2010/main" val="1518210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11927968"/>
          </a:xfrm>
          <a:prstGeom prst="rect">
            <a:avLst/>
          </a:prstGeom>
        </p:spPr>
      </p:pic>
      <p:sp>
        <p:nvSpPr>
          <p:cNvPr id="5" name="Rectangle 4"/>
          <p:cNvSpPr/>
          <p:nvPr/>
        </p:nvSpPr>
        <p:spPr>
          <a:xfrm>
            <a:off x="-540568" y="620688"/>
            <a:ext cx="10585176" cy="1296144"/>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Top 5 Critical issues </a:t>
            </a:r>
            <a:r>
              <a:rPr lang="en-US" sz="3200" b="1" dirty="0">
                <a:solidFill>
                  <a:schemeClr val="bg1"/>
                </a:solidFill>
              </a:rPr>
              <a:t>with </a:t>
            </a:r>
            <a:r>
              <a:rPr lang="en-US" sz="3200" b="1" dirty="0" smtClean="0">
                <a:solidFill>
                  <a:schemeClr val="bg1"/>
                </a:solidFill>
              </a:rPr>
              <a:t>Amazon Cloud</a:t>
            </a:r>
            <a:endParaRPr lang="en-US" sz="3200" b="1" dirty="0"/>
          </a:p>
        </p:txBody>
      </p:sp>
      <p:sp>
        <p:nvSpPr>
          <p:cNvPr id="6" name="Rectangle 5"/>
          <p:cNvSpPr/>
          <p:nvPr/>
        </p:nvSpPr>
        <p:spPr>
          <a:xfrm>
            <a:off x="-36512" y="3356992"/>
            <a:ext cx="9189623" cy="4032448"/>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itchFamily="34" charset="0"/>
              <a:buChar char="•"/>
            </a:pPr>
            <a:r>
              <a:rPr lang="en-US" sz="3000" dirty="0">
                <a:solidFill>
                  <a:schemeClr val="bg1"/>
                </a:solidFill>
              </a:rPr>
              <a:t>AWS images with rootkits and </a:t>
            </a:r>
            <a:r>
              <a:rPr lang="en-US" sz="3000" dirty="0" smtClean="0">
                <a:solidFill>
                  <a:schemeClr val="bg1"/>
                </a:solidFill>
              </a:rPr>
              <a:t>backdoors</a:t>
            </a:r>
          </a:p>
          <a:p>
            <a:pPr marL="457200" indent="-457200">
              <a:buFont typeface="Arial" pitchFamily="34" charset="0"/>
              <a:buChar char="•"/>
            </a:pPr>
            <a:r>
              <a:rPr lang="en-US" sz="3000" dirty="0" smtClean="0">
                <a:solidFill>
                  <a:schemeClr val="bg1"/>
                </a:solidFill>
              </a:rPr>
              <a:t>Default/weak passwords</a:t>
            </a:r>
          </a:p>
          <a:p>
            <a:pPr marL="457200" indent="-457200">
              <a:buFont typeface="Arial" pitchFamily="34" charset="0"/>
              <a:buChar char="•"/>
            </a:pPr>
            <a:r>
              <a:rPr lang="en-US" sz="3000" dirty="0" smtClean="0">
                <a:solidFill>
                  <a:schemeClr val="bg1"/>
                </a:solidFill>
              </a:rPr>
              <a:t>Weak/Test environments</a:t>
            </a:r>
            <a:endParaRPr lang="en-US" sz="3000" dirty="0">
              <a:solidFill>
                <a:schemeClr val="bg1"/>
              </a:solidFill>
            </a:endParaRPr>
          </a:p>
          <a:p>
            <a:pPr marL="457200" indent="-457200">
              <a:buFont typeface="Arial" pitchFamily="34" charset="0"/>
              <a:buChar char="•"/>
            </a:pPr>
            <a:r>
              <a:rPr lang="en-US" sz="3000" dirty="0" smtClean="0">
                <a:solidFill>
                  <a:schemeClr val="bg1"/>
                </a:solidFill>
              </a:rPr>
              <a:t>Absence of </a:t>
            </a:r>
            <a:r>
              <a:rPr lang="en-US" sz="3000" b="1" dirty="0" smtClean="0">
                <a:solidFill>
                  <a:schemeClr val="bg1"/>
                </a:solidFill>
              </a:rPr>
              <a:t>Automatic </a:t>
            </a:r>
            <a:r>
              <a:rPr lang="en-US" sz="3000" b="1" dirty="0">
                <a:solidFill>
                  <a:schemeClr val="bg1"/>
                </a:solidFill>
              </a:rPr>
              <a:t>patch management</a:t>
            </a:r>
            <a:r>
              <a:rPr lang="en-US" sz="3000" dirty="0">
                <a:solidFill>
                  <a:schemeClr val="bg1"/>
                </a:solidFill>
              </a:rPr>
              <a:t> for cloud member?</a:t>
            </a:r>
          </a:p>
          <a:p>
            <a:pPr marL="457200" indent="-457200">
              <a:buFont typeface="Arial" pitchFamily="34" charset="0"/>
              <a:buChar char="•"/>
            </a:pPr>
            <a:r>
              <a:rPr lang="en-US" sz="3000" dirty="0" smtClean="0">
                <a:solidFill>
                  <a:schemeClr val="bg1"/>
                </a:solidFill>
              </a:rPr>
              <a:t>All internal communication is trusted, you just need to get inside trough bug in code or deployment</a:t>
            </a:r>
            <a:endParaRPr lang="en-US" sz="3000" dirty="0">
              <a:solidFill>
                <a:schemeClr val="bg1"/>
              </a:solidFill>
            </a:endParaRPr>
          </a:p>
          <a:p>
            <a:pPr marL="457200" indent="-457200">
              <a:buFont typeface="Arial" pitchFamily="34" charset="0"/>
              <a:buChar char="•"/>
            </a:pPr>
            <a:endParaRPr lang="en-US" sz="3000" dirty="0"/>
          </a:p>
        </p:txBody>
      </p:sp>
    </p:spTree>
    <p:extLst>
      <p:ext uri="{BB962C8B-B14F-4D97-AF65-F5344CB8AC3E}">
        <p14:creationId xmlns:p14="http://schemas.microsoft.com/office/powerpoint/2010/main" val="3479094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it possible to investigate incident?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227" y="3140968"/>
            <a:ext cx="2805363" cy="3714300"/>
          </a:xfrm>
          <a:prstGeom prst="rect">
            <a:avLst/>
          </a:prstGeom>
        </p:spPr>
      </p:pic>
      <p:sp>
        <p:nvSpPr>
          <p:cNvPr id="3" name="Content Placeholder 2"/>
          <p:cNvSpPr>
            <a:spLocks noGrp="1"/>
          </p:cNvSpPr>
          <p:nvPr>
            <p:ph idx="1"/>
          </p:nvPr>
        </p:nvSpPr>
        <p:spPr>
          <a:xfrm>
            <a:off x="457200" y="1600200"/>
            <a:ext cx="8229600" cy="4997151"/>
          </a:xfrm>
        </p:spPr>
        <p:txBody>
          <a:bodyPr/>
          <a:lstStyle/>
          <a:p>
            <a:r>
              <a:rPr lang="en-US" dirty="0" smtClean="0"/>
              <a:t>In really big infrastructure it’s very hard</a:t>
            </a:r>
          </a:p>
          <a:p>
            <a:r>
              <a:rPr lang="en-US" dirty="0"/>
              <a:t>Most </a:t>
            </a:r>
            <a:r>
              <a:rPr lang="en-US" dirty="0" err="1" smtClean="0"/>
              <a:t>SaaS</a:t>
            </a:r>
            <a:r>
              <a:rPr lang="en-US" dirty="0" smtClean="0"/>
              <a:t> vendors </a:t>
            </a:r>
            <a:r>
              <a:rPr lang="en-US" dirty="0"/>
              <a:t>do not provide the level of audit logs necessary to </a:t>
            </a:r>
            <a:r>
              <a:rPr lang="en-US" b="1" dirty="0"/>
              <a:t>recover</a:t>
            </a:r>
            <a:r>
              <a:rPr lang="en-US" dirty="0"/>
              <a:t> from a serious </a:t>
            </a:r>
            <a:r>
              <a:rPr lang="en-US" dirty="0" smtClean="0"/>
              <a:t>security breach</a:t>
            </a:r>
            <a:endParaRPr lang="en-US" dirty="0"/>
          </a:p>
        </p:txBody>
      </p:sp>
      <p:sp>
        <p:nvSpPr>
          <p:cNvPr id="6" name="Rounded Rectangle 5"/>
          <p:cNvSpPr/>
          <p:nvPr/>
        </p:nvSpPr>
        <p:spPr>
          <a:xfrm>
            <a:off x="611560" y="5166484"/>
            <a:ext cx="5256584" cy="121484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CLOUD </a:t>
            </a:r>
            <a:r>
              <a:rPr lang="en-US" sz="4400" b="1" dirty="0" smtClean="0"/>
              <a:t>FORENSICS</a:t>
            </a:r>
            <a:endParaRPr lang="en-US" sz="4400" b="1" dirty="0"/>
          </a:p>
        </p:txBody>
      </p:sp>
    </p:spTree>
    <p:extLst>
      <p:ext uri="{BB962C8B-B14F-4D97-AF65-F5344CB8AC3E}">
        <p14:creationId xmlns:p14="http://schemas.microsoft.com/office/powerpoint/2010/main" val="2109527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528" y="260648"/>
            <a:ext cx="986509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16632"/>
            <a:ext cx="8229600" cy="1143000"/>
          </a:xfrm>
        </p:spPr>
        <p:txBody>
          <a:bodyPr>
            <a:normAutofit/>
          </a:bodyPr>
          <a:lstStyle/>
          <a:p>
            <a:r>
              <a:rPr lang="en-US" b="1" dirty="0" smtClean="0">
                <a:solidFill>
                  <a:schemeClr val="bg1"/>
                </a:solidFill>
              </a:rPr>
              <a:t>Our approach is based on:</a:t>
            </a:r>
            <a:endParaRPr lang="en-US" b="1" dirty="0">
              <a:solidFill>
                <a:schemeClr val="bg1"/>
              </a:solidFill>
            </a:endParaRPr>
          </a:p>
        </p:txBody>
      </p:sp>
      <p:sp>
        <p:nvSpPr>
          <p:cNvPr id="3" name="Content Placeholder 2"/>
          <p:cNvSpPr>
            <a:spLocks noGrp="1"/>
          </p:cNvSpPr>
          <p:nvPr>
            <p:ph idx="1"/>
          </p:nvPr>
        </p:nvSpPr>
        <p:spPr>
          <a:xfrm>
            <a:off x="323528" y="1484784"/>
            <a:ext cx="3888432" cy="5141168"/>
          </a:xfrm>
        </p:spPr>
        <p:txBody>
          <a:bodyPr>
            <a:normAutofit/>
          </a:bodyPr>
          <a:lstStyle/>
          <a:p>
            <a:r>
              <a:rPr lang="en-US" sz="1800" dirty="0"/>
              <a:t>Cloud Security Alliance Audit, Assertion, Assessment, and Assurance guidance</a:t>
            </a:r>
          </a:p>
          <a:p>
            <a:r>
              <a:rPr lang="en-US" sz="1800" dirty="0"/>
              <a:t>NIST SP 800-144 Guidelines on Security and Privacy in Public Cloud</a:t>
            </a:r>
          </a:p>
          <a:p>
            <a:r>
              <a:rPr lang="en-US" sz="1800" dirty="0"/>
              <a:t>OWASP Application Verification Standard</a:t>
            </a:r>
          </a:p>
          <a:p>
            <a:r>
              <a:rPr lang="en-US" sz="1800" dirty="0"/>
              <a:t>OWASP Cloud</a:t>
            </a:r>
          </a:p>
          <a:p>
            <a:r>
              <a:rPr lang="en-US" sz="1800" dirty="0" err="1"/>
              <a:t>PenTest</a:t>
            </a:r>
            <a:r>
              <a:rPr lang="en-US" sz="1800" dirty="0"/>
              <a:t> Standard</a:t>
            </a:r>
          </a:p>
          <a:p>
            <a:r>
              <a:rPr lang="en-US" sz="1800" dirty="0"/>
              <a:t>CWE/SANS Top</a:t>
            </a:r>
          </a:p>
          <a:p>
            <a:r>
              <a:rPr lang="en-US" sz="1800" dirty="0"/>
              <a:t>NIST Guideline on Website Security Testing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087" y="4362450"/>
            <a:ext cx="4162425" cy="2495550"/>
          </a:xfrm>
          <a:prstGeom prst="rect">
            <a:avLst/>
          </a:prstGeom>
        </p:spPr>
      </p:pic>
      <p:sp>
        <p:nvSpPr>
          <p:cNvPr id="5" name="Rectangle 4"/>
          <p:cNvSpPr/>
          <p:nvPr/>
        </p:nvSpPr>
        <p:spPr>
          <a:xfrm>
            <a:off x="4139952" y="1484784"/>
            <a:ext cx="5166491" cy="2862322"/>
          </a:xfrm>
          <a:prstGeom prst="rect">
            <a:avLst/>
          </a:prstGeom>
        </p:spPr>
        <p:txBody>
          <a:bodyPr wrap="square">
            <a:spAutoFit/>
          </a:bodyPr>
          <a:lstStyle/>
          <a:p>
            <a:pPr marL="285750" lvl="0" indent="-285750">
              <a:buFont typeface="Arial" pitchFamily="34" charset="0"/>
              <a:buChar char="•"/>
            </a:pPr>
            <a:r>
              <a:rPr lang="en-US" dirty="0"/>
              <a:t>NIST SP 800-42 Guideline on Network Security Testing</a:t>
            </a:r>
          </a:p>
          <a:p>
            <a:pPr marL="285750" lvl="0" indent="-285750">
              <a:buFont typeface="Arial" pitchFamily="34" charset="0"/>
              <a:buChar char="•"/>
            </a:pPr>
            <a:r>
              <a:rPr lang="en-US" dirty="0"/>
              <a:t>NIST SP 800-115 Technical Guide to Information Security Testing and Assessment</a:t>
            </a:r>
          </a:p>
          <a:p>
            <a:pPr marL="285750" lvl="0" indent="-285750">
              <a:buFont typeface="Arial" pitchFamily="34" charset="0"/>
              <a:buChar char="•"/>
            </a:pPr>
            <a:r>
              <a:rPr lang="en-US" dirty="0"/>
              <a:t>ISO/IEC 27002 International Standard</a:t>
            </a:r>
          </a:p>
          <a:p>
            <a:pPr marL="285750" lvl="0" indent="-285750">
              <a:buFont typeface="Arial" pitchFamily="34" charset="0"/>
              <a:buChar char="•"/>
            </a:pPr>
            <a:r>
              <a:rPr lang="en-US" dirty="0"/>
              <a:t>Web Application Security Consortium WASC-TCv2</a:t>
            </a:r>
          </a:p>
          <a:p>
            <a:pPr marL="285750" lvl="0" indent="-285750">
              <a:buFont typeface="Arial" pitchFamily="34" charset="0"/>
              <a:buChar char="•"/>
            </a:pPr>
            <a:r>
              <a:rPr lang="en-US" dirty="0"/>
              <a:t>Information Systems Security Assessment Framework (OISSG)</a:t>
            </a:r>
          </a:p>
          <a:p>
            <a:pPr marL="285750" lvl="0" indent="-285750">
              <a:buFont typeface="Arial" pitchFamily="34" charset="0"/>
              <a:buChar char="•"/>
            </a:pPr>
            <a:r>
              <a:rPr lang="en-US" dirty="0"/>
              <a:t>The Open Source Security Methodology Manual (OSSTMM)</a:t>
            </a:r>
          </a:p>
        </p:txBody>
      </p:sp>
    </p:spTree>
    <p:extLst>
      <p:ext uri="{BB962C8B-B14F-4D97-AF65-F5344CB8AC3E}">
        <p14:creationId xmlns:p14="http://schemas.microsoft.com/office/powerpoint/2010/main" val="2078053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62800" cy="6957392"/>
          </a:xfrm>
          <a:prstGeom prst="rect">
            <a:avLst/>
          </a:prstGeom>
          <a:solidFill>
            <a:schemeClr val="bg1">
              <a:lumMod val="50000"/>
            </a:schemeClr>
          </a:solidFill>
        </p:spPr>
      </p:pic>
      <p:sp>
        <p:nvSpPr>
          <p:cNvPr id="2" name="Title 1"/>
          <p:cNvSpPr>
            <a:spLocks noGrp="1"/>
          </p:cNvSpPr>
          <p:nvPr>
            <p:ph type="title"/>
          </p:nvPr>
        </p:nvSpPr>
        <p:spPr>
          <a:xfrm>
            <a:off x="359024" y="2132856"/>
            <a:ext cx="6696744" cy="1066130"/>
          </a:xfrm>
        </p:spPr>
        <p:txBody>
          <a:bodyPr>
            <a:noAutofit/>
          </a:bodyPr>
          <a:lstStyle/>
          <a:p>
            <a:r>
              <a:rPr lang="en-US" sz="4800" b="1" dirty="0" smtClean="0"/>
              <a:t>SoftServe recommendations: </a:t>
            </a:r>
            <a:endParaRPr lang="en-US" sz="4800" b="1" dirty="0"/>
          </a:p>
        </p:txBody>
      </p:sp>
      <p:sp>
        <p:nvSpPr>
          <p:cNvPr id="6" name="Rounded Rectangle 5"/>
          <p:cNvSpPr/>
          <p:nvPr/>
        </p:nvSpPr>
        <p:spPr>
          <a:xfrm>
            <a:off x="359024" y="3717032"/>
            <a:ext cx="8389440" cy="2996952"/>
          </a:xfrm>
          <a:prstGeom prst="round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endParaRPr lang="en-US" sz="2400" b="1" dirty="0" smtClean="0">
              <a:solidFill>
                <a:schemeClr val="bg1"/>
              </a:solidFill>
            </a:endParaRPr>
          </a:p>
          <a:p>
            <a:pPr marL="285750" indent="-285750">
              <a:buFont typeface="Arial" pitchFamily="34" charset="0"/>
              <a:buChar char="•"/>
            </a:pPr>
            <a:r>
              <a:rPr lang="en-US" sz="2400" b="1" dirty="0" smtClean="0">
                <a:solidFill>
                  <a:schemeClr val="bg1"/>
                </a:solidFill>
              </a:rPr>
              <a:t>Provide </a:t>
            </a:r>
            <a:r>
              <a:rPr lang="en-US" sz="2400" b="1" dirty="0">
                <a:solidFill>
                  <a:schemeClr val="bg1"/>
                </a:solidFill>
              </a:rPr>
              <a:t>assessment of existing situation</a:t>
            </a:r>
          </a:p>
          <a:p>
            <a:pPr marL="285750" indent="-285750">
              <a:buFont typeface="Arial" pitchFamily="34" charset="0"/>
              <a:buChar char="•"/>
            </a:pPr>
            <a:r>
              <a:rPr lang="en-US" sz="2400" b="1" dirty="0">
                <a:solidFill>
                  <a:schemeClr val="bg1"/>
                </a:solidFill>
              </a:rPr>
              <a:t>Find gaps and recommendation</a:t>
            </a:r>
          </a:p>
          <a:p>
            <a:pPr marL="285750" indent="-285750">
              <a:buFont typeface="Arial" pitchFamily="34" charset="0"/>
              <a:buChar char="•"/>
            </a:pPr>
            <a:r>
              <a:rPr lang="en-US" sz="2400" b="1" dirty="0">
                <a:solidFill>
                  <a:schemeClr val="bg1"/>
                </a:solidFill>
              </a:rPr>
              <a:t>Design procedures and policies</a:t>
            </a:r>
          </a:p>
          <a:p>
            <a:pPr marL="285750" indent="-285750">
              <a:buFont typeface="Arial" pitchFamily="34" charset="0"/>
              <a:buChar char="•"/>
            </a:pPr>
            <a:r>
              <a:rPr lang="en-US" sz="2400" b="1" dirty="0">
                <a:solidFill>
                  <a:schemeClr val="bg1"/>
                </a:solidFill>
              </a:rPr>
              <a:t>Attach high-qualified IT-consultants to help developers to understand all design and deployment issues</a:t>
            </a:r>
          </a:p>
          <a:p>
            <a:pPr marL="285750" indent="-285750">
              <a:buFont typeface="Arial" pitchFamily="34" charset="0"/>
              <a:buChar char="•"/>
            </a:pPr>
            <a:r>
              <a:rPr lang="en-US" sz="2400" b="1" dirty="0">
                <a:solidFill>
                  <a:schemeClr val="bg1"/>
                </a:solidFill>
              </a:rPr>
              <a:t>Conduct independent and objective security audit on annual base</a:t>
            </a:r>
          </a:p>
          <a:p>
            <a:pPr marL="285750" indent="-285750" algn="ctr">
              <a:buFont typeface="Arial" pitchFamily="34" charset="0"/>
              <a:buChar char="•"/>
            </a:pPr>
            <a:endParaRPr lang="en-US" sz="2400" dirty="0">
              <a:solidFill>
                <a:schemeClr val="bg1"/>
              </a:solidFill>
            </a:endParaRPr>
          </a:p>
        </p:txBody>
      </p:sp>
    </p:spTree>
    <p:extLst>
      <p:ext uri="{BB962C8B-B14F-4D97-AF65-F5344CB8AC3E}">
        <p14:creationId xmlns:p14="http://schemas.microsoft.com/office/powerpoint/2010/main" val="2704495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0335639" cy="6858000"/>
          </a:xfrm>
          <a:prstGeom prst="rect">
            <a:avLst/>
          </a:prstGeom>
        </p:spPr>
      </p:pic>
      <p:sp>
        <p:nvSpPr>
          <p:cNvPr id="4" name="Title 3"/>
          <p:cNvSpPr>
            <a:spLocks noGrp="1"/>
          </p:cNvSpPr>
          <p:nvPr>
            <p:ph type="title"/>
          </p:nvPr>
        </p:nvSpPr>
        <p:spPr>
          <a:xfrm>
            <a:off x="0" y="2173885"/>
            <a:ext cx="6732240" cy="1039091"/>
          </a:xfrm>
          <a:solidFill>
            <a:schemeClr val="bg1">
              <a:alpha val="85000"/>
            </a:schemeClr>
          </a:solidFill>
        </p:spPr>
        <p:txBody>
          <a:bodyPr/>
          <a:lstStyle/>
          <a:p>
            <a:pPr algn="l"/>
            <a:r>
              <a:rPr lang="en-US" dirty="0" smtClean="0"/>
              <a:t>  We use clouds everywhere</a:t>
            </a:r>
            <a:endParaRPr lang="en-US" dirty="0"/>
          </a:p>
        </p:txBody>
      </p:sp>
    </p:spTree>
    <p:extLst>
      <p:ext uri="{BB962C8B-B14F-4D97-AF65-F5344CB8AC3E}">
        <p14:creationId xmlns:p14="http://schemas.microsoft.com/office/powerpoint/2010/main" val="1252645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36" y="0"/>
            <a:ext cx="10278575" cy="6858000"/>
          </a:xfrm>
          <a:prstGeom prst="rect">
            <a:avLst/>
          </a:prstGeom>
        </p:spPr>
      </p:pic>
      <p:sp>
        <p:nvSpPr>
          <p:cNvPr id="5" name="Title 1"/>
          <p:cNvSpPr txBox="1">
            <a:spLocks/>
          </p:cNvSpPr>
          <p:nvPr/>
        </p:nvSpPr>
        <p:spPr>
          <a:xfrm>
            <a:off x="1475656" y="0"/>
            <a:ext cx="6984776" cy="10661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bg1"/>
                </a:solidFill>
              </a:rPr>
              <a:t>SoftServe recommendations: </a:t>
            </a:r>
            <a:endParaRPr lang="en-US" b="1" dirty="0">
              <a:solidFill>
                <a:schemeClr val="bg1"/>
              </a:solidFill>
            </a:endParaRPr>
          </a:p>
        </p:txBody>
      </p:sp>
      <p:sp>
        <p:nvSpPr>
          <p:cNvPr id="3" name="Rectangle 2"/>
          <p:cNvSpPr/>
          <p:nvPr/>
        </p:nvSpPr>
        <p:spPr>
          <a:xfrm>
            <a:off x="2286000" y="2413338"/>
            <a:ext cx="4572000" cy="369332"/>
          </a:xfrm>
          <a:prstGeom prst="rect">
            <a:avLst/>
          </a:prstGeom>
        </p:spPr>
        <p:txBody>
          <a:bodyPr>
            <a:spAutoFit/>
          </a:bodyPr>
          <a:lstStyle/>
          <a:p>
            <a:endParaRPr lang="en-US" dirty="0"/>
          </a:p>
        </p:txBody>
      </p:sp>
      <p:sp>
        <p:nvSpPr>
          <p:cNvPr id="8" name="Rounded Rectangle 7"/>
          <p:cNvSpPr/>
          <p:nvPr/>
        </p:nvSpPr>
        <p:spPr>
          <a:xfrm>
            <a:off x="323528" y="1066130"/>
            <a:ext cx="9289031" cy="2722910"/>
          </a:xfrm>
          <a:prstGeom prst="round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Char char="•"/>
            </a:pPr>
            <a:r>
              <a:rPr lang="en-US" sz="2400" dirty="0">
                <a:solidFill>
                  <a:schemeClr val="bg1"/>
                </a:solidFill>
              </a:rPr>
              <a:t>Use alternative </a:t>
            </a:r>
            <a:r>
              <a:rPr lang="en-US" sz="2400" dirty="0" err="1">
                <a:solidFill>
                  <a:schemeClr val="bg1"/>
                </a:solidFill>
              </a:rPr>
              <a:t>credscheme</a:t>
            </a:r>
            <a:r>
              <a:rPr lang="en-US" sz="2400" dirty="0">
                <a:solidFill>
                  <a:schemeClr val="bg1"/>
                </a:solidFill>
              </a:rPr>
              <a:t> (token, cert)</a:t>
            </a:r>
          </a:p>
          <a:p>
            <a:pPr marL="342900" indent="-342900">
              <a:buFont typeface="Arial" pitchFamily="34" charset="0"/>
              <a:buChar char="•"/>
            </a:pPr>
            <a:r>
              <a:rPr lang="en-US" sz="2400" dirty="0">
                <a:solidFill>
                  <a:schemeClr val="bg1"/>
                </a:solidFill>
              </a:rPr>
              <a:t>Completely control password policies</a:t>
            </a:r>
          </a:p>
          <a:p>
            <a:pPr marL="342900" indent="-342900">
              <a:buFont typeface="Arial" pitchFamily="34" charset="0"/>
              <a:buChar char="•"/>
            </a:pPr>
            <a:r>
              <a:rPr lang="en-US" sz="2400" dirty="0">
                <a:solidFill>
                  <a:schemeClr val="bg1"/>
                </a:solidFill>
              </a:rPr>
              <a:t>Implement internal password reset</a:t>
            </a:r>
          </a:p>
          <a:p>
            <a:pPr marL="342900" indent="-342900">
              <a:buFont typeface="Arial" pitchFamily="34" charset="0"/>
              <a:buChar char="•"/>
            </a:pPr>
            <a:r>
              <a:rPr lang="en-US" sz="2400" dirty="0">
                <a:solidFill>
                  <a:schemeClr val="bg1"/>
                </a:solidFill>
              </a:rPr>
              <a:t>Perform anomaly detection on login attempts</a:t>
            </a:r>
          </a:p>
          <a:p>
            <a:pPr marL="342900" indent="-342900">
              <a:buFont typeface="Arial" pitchFamily="34" charset="0"/>
              <a:buChar char="•"/>
            </a:pPr>
            <a:r>
              <a:rPr lang="en-US" sz="2400" dirty="0">
                <a:solidFill>
                  <a:schemeClr val="bg1"/>
                </a:solidFill>
              </a:rPr>
              <a:t>Place the portal behind VPN</a:t>
            </a:r>
          </a:p>
          <a:p>
            <a:pPr marL="342900" indent="-342900">
              <a:buFont typeface="Arial" pitchFamily="34" charset="0"/>
              <a:buChar char="•"/>
            </a:pPr>
            <a:r>
              <a:rPr lang="en-US" sz="2400" dirty="0">
                <a:solidFill>
                  <a:schemeClr val="bg1"/>
                </a:solidFill>
              </a:rPr>
              <a:t>Access control</a:t>
            </a:r>
          </a:p>
          <a:p>
            <a:pPr marL="342900" indent="-342900">
              <a:buFont typeface="Arial" pitchFamily="34" charset="0"/>
              <a:buChar char="•"/>
            </a:pPr>
            <a:r>
              <a:rPr lang="en-US" sz="2400" dirty="0">
                <a:solidFill>
                  <a:schemeClr val="bg1"/>
                </a:solidFill>
              </a:rPr>
              <a:t>Endpoint management</a:t>
            </a:r>
          </a:p>
        </p:txBody>
      </p:sp>
    </p:spTree>
    <p:extLst>
      <p:ext uri="{BB962C8B-B14F-4D97-AF65-F5344CB8AC3E}">
        <p14:creationId xmlns:p14="http://schemas.microsoft.com/office/powerpoint/2010/main" val="3322910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take back authentication?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3707"/>
            <a:ext cx="9144000" cy="7269482"/>
          </a:xfrm>
        </p:spPr>
      </p:pic>
      <p:sp>
        <p:nvSpPr>
          <p:cNvPr id="8" name="Rounded Rectangle 7"/>
          <p:cNvSpPr/>
          <p:nvPr/>
        </p:nvSpPr>
        <p:spPr>
          <a:xfrm>
            <a:off x="251520" y="1412776"/>
            <a:ext cx="5832648" cy="3384376"/>
          </a:xfrm>
          <a:prstGeom prst="round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400" dirty="0">
                <a:solidFill>
                  <a:schemeClr val="bg1"/>
                </a:solidFill>
              </a:rPr>
              <a:t>Assign responsible person to monitor logs, performance, security</a:t>
            </a:r>
          </a:p>
          <a:p>
            <a:pPr marL="285750" indent="-285750">
              <a:buFont typeface="Arial" pitchFamily="34" charset="0"/>
              <a:buChar char="•"/>
            </a:pPr>
            <a:r>
              <a:rPr lang="en-US" sz="2400" dirty="0">
                <a:solidFill>
                  <a:schemeClr val="bg1"/>
                </a:solidFill>
              </a:rPr>
              <a:t>Use multi-factor authentication and linking</a:t>
            </a:r>
          </a:p>
          <a:p>
            <a:pPr marL="285750" indent="-285750">
              <a:buFont typeface="Arial" pitchFamily="34" charset="0"/>
              <a:buChar char="•"/>
            </a:pPr>
            <a:r>
              <a:rPr lang="en-US" sz="2400" dirty="0">
                <a:solidFill>
                  <a:schemeClr val="bg1"/>
                </a:solidFill>
              </a:rPr>
              <a:t>Use security notification</a:t>
            </a:r>
          </a:p>
          <a:p>
            <a:pPr marL="285750" indent="-285750">
              <a:buFont typeface="Arial" pitchFamily="34" charset="0"/>
              <a:buChar char="•"/>
            </a:pPr>
            <a:r>
              <a:rPr lang="en-US" sz="2400" dirty="0">
                <a:solidFill>
                  <a:schemeClr val="bg1"/>
                </a:solidFill>
              </a:rPr>
              <a:t>Security practices should be regularly reviewed and updated when necessary </a:t>
            </a:r>
            <a:endParaRPr lang="en-US" sz="2400" dirty="0"/>
          </a:p>
        </p:txBody>
      </p:sp>
    </p:spTree>
    <p:extLst>
      <p:ext uri="{BB962C8B-B14F-4D97-AF65-F5344CB8AC3E}">
        <p14:creationId xmlns:p14="http://schemas.microsoft.com/office/powerpoint/2010/main" val="207909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0972799" cy="6858000"/>
          </a:xfrm>
        </p:spPr>
      </p:pic>
      <p:sp>
        <p:nvSpPr>
          <p:cNvPr id="2" name="Title 1"/>
          <p:cNvSpPr>
            <a:spLocks noGrp="1"/>
          </p:cNvSpPr>
          <p:nvPr>
            <p:ph type="title"/>
          </p:nvPr>
        </p:nvSpPr>
        <p:spPr>
          <a:xfrm>
            <a:off x="937898" y="5740792"/>
            <a:ext cx="8229600" cy="1143000"/>
          </a:xfrm>
        </p:spPr>
        <p:txBody>
          <a:bodyPr>
            <a:noAutofit/>
          </a:bodyPr>
          <a:lstStyle/>
          <a:p>
            <a:r>
              <a:rPr lang="en-US" sz="8800" dirty="0" smtClean="0">
                <a:solidFill>
                  <a:schemeClr val="bg1"/>
                </a:solidFill>
              </a:rPr>
              <a:t>Questions?</a:t>
            </a:r>
            <a:endParaRPr lang="en-US" sz="8800" dirty="0">
              <a:solidFill>
                <a:schemeClr val="bg1"/>
              </a:solidFill>
            </a:endParaRPr>
          </a:p>
        </p:txBody>
      </p:sp>
      <p:sp>
        <p:nvSpPr>
          <p:cNvPr id="5" name="TextBox 4"/>
          <p:cNvSpPr txBox="1"/>
          <p:nvPr/>
        </p:nvSpPr>
        <p:spPr>
          <a:xfrm>
            <a:off x="395536" y="1916832"/>
            <a:ext cx="8670707" cy="923330"/>
          </a:xfrm>
          <a:prstGeom prst="rect">
            <a:avLst/>
          </a:prstGeom>
          <a:noFill/>
        </p:spPr>
        <p:txBody>
          <a:bodyPr wrap="none" rtlCol="0">
            <a:spAutoFit/>
          </a:bodyPr>
          <a:lstStyle/>
          <a:p>
            <a:r>
              <a:rPr lang="en-US" sz="5400" b="1" dirty="0" smtClean="0"/>
              <a:t>Thank you for your attention!</a:t>
            </a:r>
            <a:endParaRPr lang="en-US" sz="5400" b="1" dirty="0"/>
          </a:p>
        </p:txBody>
      </p:sp>
    </p:spTree>
    <p:extLst>
      <p:ext uri="{BB962C8B-B14F-4D97-AF65-F5344CB8AC3E}">
        <p14:creationId xmlns:p14="http://schemas.microsoft.com/office/powerpoint/2010/main" val="1607230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724400"/>
          </a:xfrm>
          <a:prstGeom prst="rect">
            <a:avLst/>
          </a:prstGeom>
          <a:gradFill>
            <a:gsLst>
              <a:gs pos="0">
                <a:srgbClr val="053F91"/>
              </a:gs>
              <a:gs pos="100000">
                <a:srgbClr val="3082D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Rectangle 4"/>
          <p:cNvSpPr/>
          <p:nvPr/>
        </p:nvSpPr>
        <p:spPr>
          <a:xfrm>
            <a:off x="0" y="0"/>
            <a:ext cx="9144000" cy="17244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p:nvPr>
        </p:nvSpPr>
        <p:spPr>
          <a:xfrm>
            <a:off x="107504" y="341784"/>
            <a:ext cx="8856984" cy="1143000"/>
          </a:xfrm>
        </p:spPr>
        <p:txBody>
          <a:bodyPr>
            <a:noAutofit/>
          </a:bodyPr>
          <a:lstStyle/>
          <a:p>
            <a:pPr>
              <a:lnSpc>
                <a:spcPts val="4000"/>
              </a:lnSpc>
            </a:pPr>
            <a:r>
              <a:rPr lang="en-US" sz="4000" dirty="0" smtClean="0"/>
              <a:t>Most of Developers and CEOs/CIOs think that cloud management looks like this:</a:t>
            </a:r>
            <a:endParaRPr lang="en-US" sz="4000"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5480" r="1830"/>
          <a:stretch/>
        </p:blipFill>
        <p:spPr>
          <a:xfrm>
            <a:off x="0" y="1725409"/>
            <a:ext cx="9144000" cy="5146069"/>
          </a:xfrm>
        </p:spPr>
      </p:pic>
    </p:spTree>
    <p:extLst>
      <p:ext uri="{BB962C8B-B14F-4D97-AF65-F5344CB8AC3E}">
        <p14:creationId xmlns:p14="http://schemas.microsoft.com/office/powerpoint/2010/main" val="1209383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116632"/>
            <a:ext cx="8316416" cy="7464735"/>
          </a:xfrm>
        </p:spPr>
      </p:pic>
    </p:spTree>
    <p:extLst>
      <p:ext uri="{BB962C8B-B14F-4D97-AF65-F5344CB8AC3E}">
        <p14:creationId xmlns:p14="http://schemas.microsoft.com/office/powerpoint/2010/main" val="380412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0"/>
            <a:ext cx="7092280" cy="6893299"/>
          </a:xfrm>
        </p:spPr>
      </p:pic>
    </p:spTree>
    <p:extLst>
      <p:ext uri="{BB962C8B-B14F-4D97-AF65-F5344CB8AC3E}">
        <p14:creationId xmlns:p14="http://schemas.microsoft.com/office/powerpoint/2010/main" val="2638872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0323871" cy="6858000"/>
          </a:xfrm>
          <a:prstGeom prst="rect">
            <a:avLst/>
          </a:prstGeom>
        </p:spPr>
      </p:pic>
      <p:sp>
        <p:nvSpPr>
          <p:cNvPr id="3" name="Rectangle 2"/>
          <p:cNvSpPr/>
          <p:nvPr/>
        </p:nvSpPr>
        <p:spPr>
          <a:xfrm>
            <a:off x="-1" y="3933056"/>
            <a:ext cx="7452321" cy="216024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p:nvPr>
        </p:nvSpPr>
        <p:spPr>
          <a:xfrm>
            <a:off x="323528" y="4293096"/>
            <a:ext cx="6840760" cy="1426170"/>
          </a:xfrm>
        </p:spPr>
        <p:txBody>
          <a:bodyPr>
            <a:noAutofit/>
          </a:bodyPr>
          <a:lstStyle/>
          <a:p>
            <a:pPr algn="l">
              <a:lnSpc>
                <a:spcPts val="4000"/>
              </a:lnSpc>
            </a:pPr>
            <a:r>
              <a:rPr lang="en-US" sz="3600" dirty="0" smtClean="0"/>
              <a:t>If hacker gets access to one node</a:t>
            </a:r>
            <a:br>
              <a:rPr lang="en-US" sz="3600" dirty="0" smtClean="0"/>
            </a:br>
            <a:r>
              <a:rPr lang="en-US" sz="3600" dirty="0" smtClean="0"/>
              <a:t>of cloud cluster – they may get access to whole infrastructure</a:t>
            </a:r>
            <a:endParaRPr lang="en-US" sz="3600" dirty="0"/>
          </a:p>
        </p:txBody>
      </p:sp>
    </p:spTree>
    <p:extLst>
      <p:ext uri="{BB962C8B-B14F-4D97-AF65-F5344CB8AC3E}">
        <p14:creationId xmlns:p14="http://schemas.microsoft.com/office/powerpoint/2010/main" val="294243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1000" r="-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5194920" cy="1143000"/>
          </a:xfrm>
        </p:spPr>
        <p:txBody>
          <a:bodyPr/>
          <a:lstStyle/>
          <a:p>
            <a:pPr algn="l"/>
            <a:r>
              <a:rPr lang="en-US" dirty="0" smtClean="0">
                <a:solidFill>
                  <a:schemeClr val="bg1"/>
                </a:solidFill>
              </a:rPr>
              <a:t>Classical Hack</a:t>
            </a:r>
            <a:endParaRPr lang="en-US" dirty="0">
              <a:solidFill>
                <a:schemeClr val="bg1"/>
              </a:solidFill>
            </a:endParaRPr>
          </a:p>
        </p:txBody>
      </p:sp>
    </p:spTree>
    <p:extLst>
      <p:ext uri="{BB962C8B-B14F-4D97-AF65-F5344CB8AC3E}">
        <p14:creationId xmlns:p14="http://schemas.microsoft.com/office/powerpoint/2010/main" val="1382399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ounded Rectangle 8"/>
          <p:cNvSpPr/>
          <p:nvPr/>
        </p:nvSpPr>
        <p:spPr>
          <a:xfrm>
            <a:off x="5949846" y="1340768"/>
            <a:ext cx="4536504" cy="2165756"/>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58866" y="1337453"/>
            <a:ext cx="4536504" cy="2165756"/>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877838" y="1775017"/>
            <a:ext cx="2962672" cy="824955"/>
          </a:xfrm>
        </p:spPr>
        <p:txBody>
          <a:bodyPr>
            <a:noAutofit/>
          </a:bodyPr>
          <a:lstStyle/>
          <a:p>
            <a:pPr marL="0" indent="0" algn="ctr">
              <a:buNone/>
            </a:pPr>
            <a:r>
              <a:rPr lang="en-US" sz="4000" dirty="0" smtClean="0"/>
              <a:t>No difference</a:t>
            </a:r>
            <a:endParaRPr lang="en-US" sz="4000" dirty="0"/>
          </a:p>
        </p:txBody>
      </p:sp>
      <p:sp>
        <p:nvSpPr>
          <p:cNvPr id="7" name="Rectangle 6"/>
          <p:cNvSpPr/>
          <p:nvPr/>
        </p:nvSpPr>
        <p:spPr>
          <a:xfrm>
            <a:off x="-1981" y="260648"/>
            <a:ext cx="9144000" cy="704810"/>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81" y="0"/>
            <a:ext cx="9145981" cy="1196752"/>
          </a:xfrm>
          <a:solidFill>
            <a:schemeClr val="bg1">
              <a:alpha val="75000"/>
            </a:schemeClr>
          </a:solidFill>
        </p:spPr>
        <p:txBody>
          <a:bodyPr>
            <a:normAutofit/>
          </a:bodyPr>
          <a:lstStyle/>
          <a:p>
            <a:r>
              <a:rPr lang="en-US" dirty="0" smtClean="0"/>
              <a:t> </a:t>
            </a:r>
            <a:endParaRPr lang="en-US" dirty="0"/>
          </a:p>
        </p:txBody>
      </p:sp>
      <p:sp>
        <p:nvSpPr>
          <p:cNvPr id="4" name="Content Placeholder 2"/>
          <p:cNvSpPr txBox="1">
            <a:spLocks/>
          </p:cNvSpPr>
          <p:nvPr/>
        </p:nvSpPr>
        <p:spPr>
          <a:xfrm>
            <a:off x="189206" y="1337453"/>
            <a:ext cx="3888432" cy="18057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dirty="0" smtClean="0"/>
              <a:t>Hypervisors, VLANs, Firewalls, </a:t>
            </a:r>
          </a:p>
          <a:p>
            <a:pPr marL="0" indent="0" algn="ctr">
              <a:buFont typeface="Arial" pitchFamily="34" charset="0"/>
              <a:buNone/>
            </a:pPr>
            <a:r>
              <a:rPr lang="en-US" sz="4000" dirty="0" smtClean="0"/>
              <a:t>IDS, IPS, WAF</a:t>
            </a:r>
            <a:endParaRPr lang="en-US" sz="4000" dirty="0"/>
          </a:p>
        </p:txBody>
      </p:sp>
      <p:sp>
        <p:nvSpPr>
          <p:cNvPr id="6" name="TextBox 5"/>
          <p:cNvSpPr txBox="1"/>
          <p:nvPr/>
        </p:nvSpPr>
        <p:spPr>
          <a:xfrm>
            <a:off x="395536" y="332656"/>
            <a:ext cx="8352928" cy="632802"/>
          </a:xfrm>
          <a:prstGeom prst="rect">
            <a:avLst/>
          </a:prstGeom>
          <a:noFill/>
        </p:spPr>
        <p:txBody>
          <a:bodyPr wrap="square" rtlCol="0">
            <a:spAutoFit/>
          </a:bodyPr>
          <a:lstStyle/>
          <a:p>
            <a:pPr algn="ctr">
              <a:lnSpc>
                <a:spcPts val="4000"/>
              </a:lnSpc>
            </a:pPr>
            <a:r>
              <a:rPr lang="en-US" sz="4600" b="1" dirty="0" smtClean="0"/>
              <a:t>Cloud vs. Premise</a:t>
            </a:r>
            <a:endParaRPr lang="uk-UA" sz="4600" b="1" dirty="0"/>
          </a:p>
        </p:txBody>
      </p:sp>
      <p:sp>
        <p:nvSpPr>
          <p:cNvPr id="10" name="Rounded Rectangle 9"/>
          <p:cNvSpPr/>
          <p:nvPr/>
        </p:nvSpPr>
        <p:spPr>
          <a:xfrm>
            <a:off x="899592" y="5085184"/>
            <a:ext cx="7704856" cy="1224136"/>
          </a:xfrm>
          <a:prstGeom prst="round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For Hackers and Penetration testers</a:t>
            </a:r>
            <a:endParaRPr lang="en-US" sz="3600" b="1" dirty="0">
              <a:solidFill>
                <a:schemeClr val="tx1"/>
              </a:solidFill>
            </a:endParaRPr>
          </a:p>
        </p:txBody>
      </p:sp>
    </p:spTree>
    <p:extLst>
      <p:ext uri="{BB962C8B-B14F-4D97-AF65-F5344CB8AC3E}">
        <p14:creationId xmlns:p14="http://schemas.microsoft.com/office/powerpoint/2010/main" val="2452774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744246" cy="6957392"/>
          </a:xfrm>
        </p:spPr>
      </p:pic>
      <p:sp>
        <p:nvSpPr>
          <p:cNvPr id="2" name="Title 1"/>
          <p:cNvSpPr>
            <a:spLocks noGrp="1"/>
          </p:cNvSpPr>
          <p:nvPr>
            <p:ph type="title"/>
          </p:nvPr>
        </p:nvSpPr>
        <p:spPr>
          <a:xfrm>
            <a:off x="467544" y="25870"/>
            <a:ext cx="8229600" cy="1143000"/>
          </a:xfrm>
        </p:spPr>
        <p:txBody>
          <a:bodyPr>
            <a:normAutofit fontScale="90000"/>
          </a:bodyPr>
          <a:lstStyle/>
          <a:p>
            <a:r>
              <a:rPr lang="en-US" dirty="0">
                <a:solidFill>
                  <a:schemeClr val="bg1">
                    <a:lumMod val="95000"/>
                  </a:schemeClr>
                </a:solidFill>
              </a:rPr>
              <a:t/>
            </a:r>
            <a:br>
              <a:rPr lang="en-US" dirty="0">
                <a:solidFill>
                  <a:schemeClr val="bg1">
                    <a:lumMod val="95000"/>
                  </a:schemeClr>
                </a:solidFill>
              </a:rPr>
            </a:br>
            <a:r>
              <a:rPr lang="en-US" dirty="0">
                <a:solidFill>
                  <a:schemeClr val="bg1">
                    <a:lumMod val="95000"/>
                  </a:schemeClr>
                </a:solidFill>
              </a:rPr>
              <a:t> </a:t>
            </a:r>
            <a:r>
              <a:rPr lang="en-US" b="1" dirty="0" smtClean="0">
                <a:solidFill>
                  <a:schemeClr val="bg1">
                    <a:lumMod val="95000"/>
                  </a:schemeClr>
                </a:solidFill>
              </a:rPr>
              <a:t>OWASP Top 10 Cloud </a:t>
            </a:r>
            <a:r>
              <a:rPr lang="en-US" b="1" dirty="0">
                <a:solidFill>
                  <a:schemeClr val="bg1">
                    <a:lumMod val="95000"/>
                  </a:schemeClr>
                </a:solidFill>
              </a:rPr>
              <a:t>Risks That Will Keep You Awake at Night</a:t>
            </a:r>
          </a:p>
        </p:txBody>
      </p:sp>
      <p:sp>
        <p:nvSpPr>
          <p:cNvPr id="3" name="Rounded Rectangle 2"/>
          <p:cNvSpPr/>
          <p:nvPr/>
        </p:nvSpPr>
        <p:spPr>
          <a:xfrm>
            <a:off x="4145745" y="1469256"/>
            <a:ext cx="5256584" cy="5472608"/>
          </a:xfrm>
          <a:prstGeom prst="roundRect">
            <a:avLst/>
          </a:prstGeom>
          <a:solidFill>
            <a:schemeClr val="tx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smtClean="0">
              <a:solidFill>
                <a:schemeClr val="bg1">
                  <a:lumMod val="95000"/>
                </a:schemeClr>
              </a:solidFill>
            </a:endParaRPr>
          </a:p>
          <a:p>
            <a:r>
              <a:rPr lang="en-US" sz="2400" b="1" dirty="0" smtClean="0">
                <a:solidFill>
                  <a:schemeClr val="bg1">
                    <a:lumMod val="95000"/>
                  </a:schemeClr>
                </a:solidFill>
              </a:rPr>
              <a:t>R1</a:t>
            </a:r>
            <a:r>
              <a:rPr lang="en-US" sz="2400" b="1" dirty="0">
                <a:solidFill>
                  <a:schemeClr val="bg1">
                    <a:lumMod val="95000"/>
                  </a:schemeClr>
                </a:solidFill>
              </a:rPr>
              <a:t>: Accountability &amp; Data Risk</a:t>
            </a:r>
            <a:endParaRPr lang="en-US" sz="2400" dirty="0">
              <a:solidFill>
                <a:schemeClr val="bg1">
                  <a:lumMod val="95000"/>
                </a:schemeClr>
              </a:solidFill>
            </a:endParaRPr>
          </a:p>
          <a:p>
            <a:r>
              <a:rPr lang="en-US" sz="2400" b="1" dirty="0">
                <a:solidFill>
                  <a:schemeClr val="bg1">
                    <a:lumMod val="95000"/>
                  </a:schemeClr>
                </a:solidFill>
              </a:rPr>
              <a:t>R2: User Identity Federation</a:t>
            </a:r>
            <a:endParaRPr lang="en-US" sz="2400" dirty="0">
              <a:solidFill>
                <a:schemeClr val="bg1">
                  <a:lumMod val="95000"/>
                </a:schemeClr>
              </a:solidFill>
            </a:endParaRPr>
          </a:p>
          <a:p>
            <a:r>
              <a:rPr lang="en-US" sz="2400" b="1" dirty="0">
                <a:solidFill>
                  <a:schemeClr val="bg1">
                    <a:lumMod val="95000"/>
                  </a:schemeClr>
                </a:solidFill>
              </a:rPr>
              <a:t>R3: Regulatory Compliance</a:t>
            </a:r>
            <a:endParaRPr lang="en-US" sz="2400" dirty="0">
              <a:solidFill>
                <a:schemeClr val="bg1">
                  <a:lumMod val="95000"/>
                </a:schemeClr>
              </a:solidFill>
            </a:endParaRPr>
          </a:p>
          <a:p>
            <a:r>
              <a:rPr lang="en-US" sz="2400" b="1" dirty="0">
                <a:solidFill>
                  <a:schemeClr val="bg1">
                    <a:lumMod val="95000"/>
                  </a:schemeClr>
                </a:solidFill>
              </a:rPr>
              <a:t>R4: Business Continuity &amp; Resiliency</a:t>
            </a:r>
            <a:endParaRPr lang="en-US" sz="2400" dirty="0">
              <a:solidFill>
                <a:schemeClr val="bg1">
                  <a:lumMod val="95000"/>
                </a:schemeClr>
              </a:solidFill>
            </a:endParaRPr>
          </a:p>
          <a:p>
            <a:r>
              <a:rPr lang="en-US" sz="2400" b="1" dirty="0">
                <a:solidFill>
                  <a:schemeClr val="bg1">
                    <a:lumMod val="95000"/>
                  </a:schemeClr>
                </a:solidFill>
              </a:rPr>
              <a:t>R5: User Privacy &amp; Secondary Usage of Data</a:t>
            </a:r>
            <a:endParaRPr lang="en-US" sz="2400" dirty="0">
              <a:solidFill>
                <a:schemeClr val="bg1">
                  <a:lumMod val="95000"/>
                </a:schemeClr>
              </a:solidFill>
            </a:endParaRPr>
          </a:p>
          <a:p>
            <a:r>
              <a:rPr lang="en-US" sz="2400" b="1" dirty="0">
                <a:solidFill>
                  <a:schemeClr val="bg1">
                    <a:lumMod val="95000"/>
                  </a:schemeClr>
                </a:solidFill>
              </a:rPr>
              <a:t>R6: Service &amp; Data Integration</a:t>
            </a:r>
            <a:endParaRPr lang="en-US" sz="2400" dirty="0">
              <a:solidFill>
                <a:schemeClr val="bg1">
                  <a:lumMod val="95000"/>
                </a:schemeClr>
              </a:solidFill>
            </a:endParaRPr>
          </a:p>
          <a:p>
            <a:r>
              <a:rPr lang="en-US" sz="2400" b="1" dirty="0">
                <a:solidFill>
                  <a:schemeClr val="bg1">
                    <a:lumMod val="95000"/>
                  </a:schemeClr>
                </a:solidFill>
              </a:rPr>
              <a:t>R7: Multi-tenancy &amp; Physical Security</a:t>
            </a:r>
            <a:endParaRPr lang="en-US" sz="2400" dirty="0">
              <a:solidFill>
                <a:schemeClr val="bg1">
                  <a:lumMod val="95000"/>
                </a:schemeClr>
              </a:solidFill>
            </a:endParaRPr>
          </a:p>
          <a:p>
            <a:r>
              <a:rPr lang="en-US" sz="2400" b="1" dirty="0">
                <a:solidFill>
                  <a:schemeClr val="bg1">
                    <a:lumMod val="95000"/>
                  </a:schemeClr>
                </a:solidFill>
              </a:rPr>
              <a:t>R8: Incidence Analysis &amp; Forensics</a:t>
            </a:r>
            <a:endParaRPr lang="en-US" sz="2400" dirty="0">
              <a:solidFill>
                <a:schemeClr val="bg1">
                  <a:lumMod val="95000"/>
                </a:schemeClr>
              </a:solidFill>
            </a:endParaRPr>
          </a:p>
          <a:p>
            <a:r>
              <a:rPr lang="fr-FR" sz="2400" b="1" dirty="0">
                <a:solidFill>
                  <a:schemeClr val="bg1">
                    <a:lumMod val="95000"/>
                  </a:schemeClr>
                </a:solidFill>
              </a:rPr>
              <a:t>R9: Infrastructure Security</a:t>
            </a:r>
          </a:p>
          <a:p>
            <a:r>
              <a:rPr lang="fr-FR" sz="2400" b="1" dirty="0">
                <a:solidFill>
                  <a:schemeClr val="bg1">
                    <a:lumMod val="95000"/>
                  </a:schemeClr>
                </a:solidFill>
              </a:rPr>
              <a:t>R10: Non-production Environnent </a:t>
            </a:r>
            <a:r>
              <a:rPr lang="fr-FR" sz="2400" b="1" dirty="0" err="1" smtClean="0">
                <a:solidFill>
                  <a:schemeClr val="bg1">
                    <a:lumMod val="95000"/>
                  </a:schemeClr>
                </a:solidFill>
              </a:rPr>
              <a:t>exposure</a:t>
            </a:r>
            <a:endParaRPr lang="en-US" sz="2400" dirty="0">
              <a:solidFill>
                <a:schemeClr val="bg1">
                  <a:lumMod val="95000"/>
                </a:schemeClr>
              </a:solidFill>
            </a:endParaRPr>
          </a:p>
          <a:p>
            <a:pPr algn="ctr"/>
            <a:endParaRPr lang="en-US" sz="2400" dirty="0"/>
          </a:p>
        </p:txBody>
      </p:sp>
    </p:spTree>
    <p:extLst>
      <p:ext uri="{BB962C8B-B14F-4D97-AF65-F5344CB8AC3E}">
        <p14:creationId xmlns:p14="http://schemas.microsoft.com/office/powerpoint/2010/main" val="4273056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9597</TotalTime>
  <Words>702</Words>
  <Application>Microsoft Office PowerPoint</Application>
  <PresentationFormat>On-screen Show (4:3)</PresentationFormat>
  <Paragraphs>144</Paragraphs>
  <Slides>22</Slides>
  <Notes>13</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1_Office Theme</vt:lpstr>
      <vt:lpstr>PowerPoint Presentation</vt:lpstr>
      <vt:lpstr>  We use clouds everywhere</vt:lpstr>
      <vt:lpstr>Most of Developers and CEOs/CIOs think that cloud management looks like this:</vt:lpstr>
      <vt:lpstr>PowerPoint Presentation</vt:lpstr>
      <vt:lpstr>PowerPoint Presentation</vt:lpstr>
      <vt:lpstr>If hacker gets access to one node of cloud cluster – they may get access to whole infrastructure</vt:lpstr>
      <vt:lpstr>Classical Hack</vt:lpstr>
      <vt:lpstr> </vt:lpstr>
      <vt:lpstr>  OWASP Top 10 Cloud Risks That Will Keep You Awake at Night</vt:lpstr>
      <vt:lpstr>PowerPoint Presentation</vt:lpstr>
      <vt:lpstr>PowerPoint Presentation</vt:lpstr>
      <vt:lpstr>Risks: Islands of User Identities</vt:lpstr>
      <vt:lpstr>Critical IaaS/PaaS issues</vt:lpstr>
      <vt:lpstr>PowerPoint Presentation</vt:lpstr>
      <vt:lpstr>PowerPoint Presentation</vt:lpstr>
      <vt:lpstr>PowerPoint Presentation</vt:lpstr>
      <vt:lpstr>Is it possible to investigate incident?</vt:lpstr>
      <vt:lpstr>Our approach is based on:</vt:lpstr>
      <vt:lpstr>SoftServe recommendations: </vt:lpstr>
      <vt:lpstr>PowerPoint Presentation</vt:lpstr>
      <vt:lpstr>Why take back authentication?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Nazar Tymoshyk</dc:creator>
  <cp:lastModifiedBy>Bohdan Serednytskyi</cp:lastModifiedBy>
  <cp:revision>93</cp:revision>
  <dcterms:created xsi:type="dcterms:W3CDTF">2012-03-20T13:56:12Z</dcterms:created>
  <dcterms:modified xsi:type="dcterms:W3CDTF">2012-12-04T09:55:45Z</dcterms:modified>
</cp:coreProperties>
</file>