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5" r:id="rId4"/>
    <p:sldId id="289" r:id="rId5"/>
    <p:sldId id="290" r:id="rId6"/>
    <p:sldId id="292" r:id="rId7"/>
    <p:sldId id="293" r:id="rId8"/>
    <p:sldId id="291" r:id="rId9"/>
    <p:sldId id="298" r:id="rId10"/>
    <p:sldId id="294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0889C1F9-B1EC-4326-BF0A-F3C04BE420D6}">
          <p14:sldIdLst>
            <p14:sldId id="282"/>
            <p14:sldId id="283"/>
            <p14:sldId id="285"/>
            <p14:sldId id="289"/>
            <p14:sldId id="290"/>
          </p14:sldIdLst>
        </p14:section>
        <p14:section name="Розділ без заголовка" id="{E754EB28-A6C0-44E1-A831-4D45EBC016EC}">
          <p14:sldIdLst>
            <p14:sldId id="292"/>
            <p14:sldId id="293"/>
            <p14:sldId id="291"/>
            <p14:sldId id="298"/>
            <p14:sldId id="294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0033CC"/>
    <a:srgbClr val="243C80"/>
    <a:srgbClr val="204898"/>
    <a:srgbClr val="2034AC"/>
    <a:srgbClr val="234187"/>
    <a:srgbClr val="333399"/>
    <a:srgbClr val="3333CC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3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notesViewPr>
    <p:cSldViewPr>
      <p:cViewPr varScale="1">
        <p:scale>
          <a:sx n="56" d="100"/>
          <a:sy n="56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447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243C80"/>
            </a:gs>
            <a:gs pos="91000">
              <a:srgbClr val="20489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no lin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 (no lin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7620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5" r:id="rId3"/>
    <p:sldLayoutId id="2147483650" r:id="rId4"/>
    <p:sldLayoutId id="2147483674" r:id="rId5"/>
    <p:sldLayoutId id="2147483661" r:id="rId6"/>
    <p:sldLayoutId id="2147483660" r:id="rId7"/>
    <p:sldLayoutId id="2147483657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32469A"/>
        </a:buClr>
        <a:buFont typeface="Calibri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Font typeface="Calibri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sasnyk@softservein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inside of a startup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hlinkClick r:id="rId2"/>
              </a:rPr>
              <a:t>Petro </a:t>
            </a:r>
            <a:r>
              <a:rPr lang="en-US" sz="2000" dirty="0" err="1" smtClean="0">
                <a:hlinkClick r:id="rId2"/>
              </a:rPr>
              <a:t>Sasnyk</a:t>
            </a:r>
            <a:endParaRPr lang="en-US" sz="2000" dirty="0" smtClean="0"/>
          </a:p>
          <a:p>
            <a:r>
              <a:rPr lang="en-US" sz="2000" dirty="0" smtClean="0"/>
              <a:t>.NET Technical/Team Lead, </a:t>
            </a:r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stoune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248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20/09/2012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is mortal and everyone is doing mistakes, this is normal</a:t>
            </a:r>
          </a:p>
          <a:p>
            <a:r>
              <a:rPr lang="en-US" dirty="0" smtClean="0"/>
              <a:t>People &gt; process</a:t>
            </a:r>
          </a:p>
          <a:p>
            <a:r>
              <a:rPr lang="en-US" dirty="0" smtClean="0"/>
              <a:t>Learn from your mistakes and go further</a:t>
            </a:r>
          </a:p>
          <a:p>
            <a:r>
              <a:rPr lang="en-US" dirty="0" smtClean="0"/>
              <a:t>Do not invent wheels, reusing existing solutions saves a lot</a:t>
            </a:r>
          </a:p>
          <a:p>
            <a:r>
              <a:rPr lang="en-US" dirty="0" smtClean="0"/>
              <a:t>Working for a startup was a very hard job, but it was fun.</a:t>
            </a:r>
          </a:p>
        </p:txBody>
      </p:sp>
    </p:spTree>
    <p:extLst>
      <p:ext uri="{BB962C8B-B14F-4D97-AF65-F5344CB8AC3E}">
        <p14:creationId xmlns:p14="http://schemas.microsoft.com/office/powerpoint/2010/main" val="35205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9" name="Picture 3" descr="C:\Users\Petro\AppData\Local\Microsoft\Windows\Temporary Internet Files\Content.IE5\HYG0PANN\MC9003543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25912"/>
            <a:ext cx="3561346" cy="40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  <a:endParaRPr lang="uk-UA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US Headquarters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12800 University Drive, Suite 410</a:t>
            </a:r>
            <a:br>
              <a:rPr lang="en-US" sz="12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Fort Myers, FL 33907, USA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600" dirty="0">
              <a:solidFill>
                <a:schemeClr val="accent1"/>
              </a:solidFill>
              <a:latin typeface="+mn-lt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Main Tel:   </a:t>
            </a: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Main Fax:  </a:t>
            </a: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239-690-3116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1447800"/>
            <a:ext cx="2549525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+mj-lt"/>
              </a:rPr>
              <a:t>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52 V. Velykoho Str.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Lviv 79053, Ukraine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600" dirty="0">
              <a:solidFill>
                <a:schemeClr val="accent1"/>
              </a:solidFill>
              <a:latin typeface="Verdana" pitchFamily="34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chemeClr val="accent1"/>
                </a:solidFill>
                <a:latin typeface="Verdana" pitchFamily="34" charset="0"/>
              </a:rPr>
              <a:t>40-9080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600" dirty="0">
              <a:solidFill>
                <a:schemeClr val="accent1"/>
              </a:solidFill>
              <a:latin typeface="Verdana" pitchFamily="34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itchFamily="34" charset="0"/>
              </a:rPr>
              <a:t>E-mail: info@softserveinc.com</a:t>
            </a:r>
          </a:p>
        </p:txBody>
      </p:sp>
      <p:pic>
        <p:nvPicPr>
          <p:cNvPr id="6" name="Picture 1" descr="C:\Users\vsemenys\Desktop\Fotolia_21070305_M.jpg"/>
          <p:cNvPicPr>
            <a:picLocks noChangeAspect="1" noChangeArrowheads="1"/>
          </p:cNvPicPr>
          <p:nvPr/>
        </p:nvPicPr>
        <p:blipFill>
          <a:blip r:embed="rId2" cstate="print"/>
          <a:srcRect l="1981" t="32738" r="1665" b="26132"/>
          <a:stretch>
            <a:fillRect/>
          </a:stretch>
        </p:blipFill>
        <p:spPr bwMode="auto">
          <a:xfrm>
            <a:off x="333375" y="4024313"/>
            <a:ext cx="88106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74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startup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/>
              <a:t>Organizational structure #</a:t>
            </a:r>
            <a:r>
              <a:rPr lang="en-US" dirty="0" smtClean="0"/>
              <a:t>1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/>
              <a:t>Organization structure #</a:t>
            </a:r>
            <a:r>
              <a:rPr lang="en-US" dirty="0" smtClean="0"/>
              <a:t>2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files hosting service which allows:</a:t>
            </a:r>
          </a:p>
          <a:p>
            <a:pPr lvl="1"/>
            <a:r>
              <a:rPr lang="en-US" dirty="0" smtClean="0"/>
              <a:t>Collect web </a:t>
            </a:r>
            <a:r>
              <a:rPr lang="en-US" dirty="0"/>
              <a:t>pages, PDFs, Microsoft Office documents, </a:t>
            </a:r>
            <a:r>
              <a:rPr lang="en-US" dirty="0" smtClean="0"/>
              <a:t>emails, videos, </a:t>
            </a:r>
            <a:r>
              <a:rPr lang="en-US" dirty="0"/>
              <a:t>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Organize (put files into hierarchy of categories, add tags, highlight, add notes and auto categorize)</a:t>
            </a:r>
          </a:p>
          <a:p>
            <a:pPr lvl="1"/>
            <a:r>
              <a:rPr lang="en-US" dirty="0" smtClean="0"/>
              <a:t>Share (you </a:t>
            </a:r>
            <a:r>
              <a:rPr lang="en-US" dirty="0"/>
              <a:t>can </a:t>
            </a:r>
            <a:r>
              <a:rPr lang="en-US" dirty="0" smtClean="0"/>
              <a:t>share your library with </a:t>
            </a:r>
            <a:r>
              <a:rPr lang="en-US" dirty="0"/>
              <a:t>different </a:t>
            </a:r>
            <a:r>
              <a:rPr lang="en-US" dirty="0" smtClean="0"/>
              <a:t>people)</a:t>
            </a:r>
            <a:endParaRPr lang="en-US" dirty="0"/>
          </a:p>
          <a:p>
            <a:pPr lvl="1"/>
            <a:r>
              <a:rPr lang="en-US" dirty="0" smtClean="0"/>
              <a:t>Find (you can find </a:t>
            </a:r>
            <a:r>
              <a:rPr lang="en-US" dirty="0"/>
              <a:t>a file based on just about anything you can remember about it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" descr="http://images.apple.com/ipad/home/images/overview_bucket_ret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14825" y="5181600"/>
            <a:ext cx="48291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File:Dock fi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6" y="2778459"/>
            <a:ext cx="762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http://upload.wikimedia.org/wikipedia/en/9/92/Windows_Explorer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45745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Backend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Windows and Mac extensions (Windows Explorer, Finder)</a:t>
            </a:r>
          </a:p>
          <a:p>
            <a:r>
              <a:rPr lang="en-US" dirty="0" smtClean="0"/>
              <a:t>MS Office </a:t>
            </a:r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en-US" dirty="0"/>
              <a:t>(Word, Excel, Outlook, </a:t>
            </a:r>
            <a:r>
              <a:rPr lang="en-US" dirty="0" smtClean="0"/>
              <a:t>PowerPoint)</a:t>
            </a:r>
          </a:p>
          <a:p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en-US" dirty="0"/>
              <a:t>(IE, Firefox, </a:t>
            </a:r>
            <a:r>
              <a:rPr lang="en-US" dirty="0" smtClean="0"/>
              <a:t>Safari)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application</a:t>
            </a:r>
            <a:endParaRPr lang="uk-UA" dirty="0"/>
          </a:p>
          <a:p>
            <a:endParaRPr lang="uk-UA" dirty="0"/>
          </a:p>
        </p:txBody>
      </p:sp>
      <p:pic>
        <p:nvPicPr>
          <p:cNvPr id="23" name="Picture 2" descr="Powered by Amazon Web 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524000"/>
            <a:ext cx="12096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i.microsoft.com/net/images/chrome/ne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.microsoft.com/global/about/legal/en/us/PublishingImages/silverligh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1431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6" descr="File:Microsoft Word Icon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66" y="4184400"/>
            <a:ext cx="56169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8" descr="File:Microsoft Outlook 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62" y="4184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upload.wikimedia.org/wikipedia/en/b/b3/Microsoft_Excel_2010_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62" y="416852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6" descr="http://upload.wikimedia.org/wikipedia/en/c/c1/Microsoft_PowerPoint_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62" y="41773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File:Internet Explorer 9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4511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irefox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99" y="4546475"/>
            <a:ext cx="75189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4" descr="File:Apple Safari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99" y="449580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etro\AppData\Local\Microsoft\Windows\Temporary Internet Files\Content.IE5\HOKM4QXB\MP900400680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2737"/>
            <a:ext cx="3274762" cy="4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2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 #1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Functional teams:</a:t>
            </a:r>
          </a:p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err="1" smtClean="0"/>
              <a:t>iPad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Decided to use SCRUM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6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#1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More solid </a:t>
            </a:r>
            <a:r>
              <a:rPr lang="en-US" dirty="0" smtClean="0"/>
              <a:t>solution architecture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Cross-team dependency</a:t>
            </a:r>
          </a:p>
          <a:p>
            <a:pPr lvl="1"/>
            <a:r>
              <a:rPr lang="en-US" dirty="0" smtClean="0"/>
              <a:t>Blocking each other</a:t>
            </a:r>
          </a:p>
          <a:p>
            <a:pPr lvl="1"/>
            <a:r>
              <a:rPr lang="en-US" dirty="0" smtClean="0"/>
              <a:t>Latent conflict between teams</a:t>
            </a:r>
          </a:p>
          <a:p>
            <a:pPr lvl="1"/>
            <a:r>
              <a:rPr lang="en-US" dirty="0" smtClean="0"/>
              <a:t>Competition for resources </a:t>
            </a:r>
            <a:endParaRPr lang="uk-UA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0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People management</a:t>
            </a:r>
            <a:endParaRPr lang="en-US" dirty="0"/>
          </a:p>
          <a:p>
            <a:pPr lvl="1"/>
            <a:r>
              <a:rPr lang="en-US" dirty="0" smtClean="0"/>
              <a:t>Stars</a:t>
            </a:r>
          </a:p>
          <a:p>
            <a:pPr lvl="1"/>
            <a:r>
              <a:rPr lang="en-US" dirty="0" smtClean="0"/>
              <a:t>Not enough of mature people</a:t>
            </a:r>
          </a:p>
          <a:p>
            <a:r>
              <a:rPr lang="en-US" dirty="0" smtClean="0"/>
              <a:t>Source control management</a:t>
            </a:r>
          </a:p>
          <a:p>
            <a:pPr lvl="1"/>
            <a:r>
              <a:rPr lang="en-US" dirty="0" smtClean="0"/>
              <a:t>1-week merges</a:t>
            </a:r>
          </a:p>
          <a:p>
            <a:pPr lvl="1"/>
            <a:r>
              <a:rPr lang="en-US" dirty="0" smtClean="0"/>
              <a:t>Phobia to commit</a:t>
            </a:r>
          </a:p>
          <a:p>
            <a:r>
              <a:rPr lang="en-US" dirty="0"/>
              <a:t>A lot of overtimes</a:t>
            </a:r>
          </a:p>
          <a:p>
            <a:r>
              <a:rPr lang="en-US" dirty="0"/>
              <a:t>A lot of R&amp;D, some tasks </a:t>
            </a:r>
            <a:r>
              <a:rPr lang="en-US" dirty="0" smtClean="0"/>
              <a:t>were </a:t>
            </a:r>
            <a:r>
              <a:rPr lang="en-US" dirty="0"/>
              <a:t>not feasible</a:t>
            </a:r>
          </a:p>
          <a:p>
            <a:r>
              <a:rPr lang="en-US" dirty="0"/>
              <a:t>Estimation was </a:t>
            </a:r>
            <a:r>
              <a:rPr lang="en-US" dirty="0" smtClean="0"/>
              <a:t>inaccurate</a:t>
            </a:r>
            <a:endParaRPr lang="uk-UA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2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structure #2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teams</a:t>
            </a:r>
          </a:p>
          <a:p>
            <a:r>
              <a:rPr lang="en-US" dirty="0" smtClean="0"/>
              <a:t>Teams became universal, no more functional teams</a:t>
            </a:r>
          </a:p>
          <a:p>
            <a:r>
              <a:rPr lang="en-US" dirty="0" smtClean="0"/>
              <a:t>Taking into account team throughput, we used </a:t>
            </a:r>
            <a:r>
              <a:rPr lang="en-US" dirty="0" err="1" smtClean="0"/>
              <a:t>KanBan</a:t>
            </a:r>
            <a:r>
              <a:rPr lang="en-US" dirty="0" smtClean="0"/>
              <a:t>-like process</a:t>
            </a:r>
          </a:p>
          <a:p>
            <a:r>
              <a:rPr lang="en-US" dirty="0" smtClean="0"/>
              <a:t> Added dedicated analysis phase</a:t>
            </a:r>
          </a:p>
        </p:txBody>
      </p:sp>
    </p:spTree>
    <p:extLst>
      <p:ext uri="{BB962C8B-B14F-4D97-AF65-F5344CB8AC3E}">
        <p14:creationId xmlns:p14="http://schemas.microsoft.com/office/powerpoint/2010/main" val="34546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#1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No more team deadlocks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Price to pay was the need for dedicated Integration team</a:t>
            </a:r>
          </a:p>
          <a:p>
            <a:pPr lvl="1"/>
            <a:r>
              <a:rPr lang="en-US" dirty="0" smtClean="0"/>
              <a:t>More complicated integration (Mercurial helped a lot)</a:t>
            </a:r>
            <a:endParaRPr lang="uk-UA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348</Words>
  <Application>Microsoft Office PowerPoint</Application>
  <PresentationFormat>Екран (4:3)</PresentationFormat>
  <Paragraphs>90</Paragraphs>
  <Slides>12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Office Theme</vt:lpstr>
      <vt:lpstr>Life inside of a startup</vt:lpstr>
      <vt:lpstr>Agenda</vt:lpstr>
      <vt:lpstr>The startup</vt:lpstr>
      <vt:lpstr>Functionality</vt:lpstr>
      <vt:lpstr>Organizational structure #1</vt:lpstr>
      <vt:lpstr>Organizational structure #1</vt:lpstr>
      <vt:lpstr>Challenges</vt:lpstr>
      <vt:lpstr>Organization structure #2</vt:lpstr>
      <vt:lpstr>Organizational structure #1</vt:lpstr>
      <vt:lpstr>Conclusions</vt:lpstr>
      <vt:lpstr>Questions</vt:lpstr>
      <vt:lpstr>Contacts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Mashchak</dc:creator>
  <cp:lastModifiedBy>Petro</cp:lastModifiedBy>
  <cp:revision>112</cp:revision>
  <dcterms:created xsi:type="dcterms:W3CDTF">2011-09-23T10:13:30Z</dcterms:created>
  <dcterms:modified xsi:type="dcterms:W3CDTF">2012-09-19T21:27:50Z</dcterms:modified>
</cp:coreProperties>
</file>