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2"/>
  </p:notesMasterIdLst>
  <p:sldIdLst>
    <p:sldId id="260" r:id="rId2"/>
    <p:sldId id="300" r:id="rId3"/>
    <p:sldId id="305" r:id="rId4"/>
    <p:sldId id="303" r:id="rId5"/>
    <p:sldId id="306" r:id="rId6"/>
    <p:sldId id="307" r:id="rId7"/>
    <p:sldId id="308" r:id="rId8"/>
    <p:sldId id="309" r:id="rId9"/>
    <p:sldId id="325" r:id="rId10"/>
    <p:sldId id="311" r:id="rId11"/>
    <p:sldId id="354" r:id="rId12"/>
    <p:sldId id="355" r:id="rId13"/>
    <p:sldId id="316" r:id="rId14"/>
    <p:sldId id="317" r:id="rId15"/>
    <p:sldId id="318" r:id="rId16"/>
    <p:sldId id="319" r:id="rId17"/>
    <p:sldId id="320" r:id="rId18"/>
    <p:sldId id="323" r:id="rId19"/>
    <p:sldId id="324" r:id="rId20"/>
    <p:sldId id="322" r:id="rId21"/>
    <p:sldId id="321" r:id="rId22"/>
    <p:sldId id="326" r:id="rId23"/>
    <p:sldId id="327" r:id="rId24"/>
    <p:sldId id="328" r:id="rId25"/>
    <p:sldId id="329" r:id="rId26"/>
    <p:sldId id="330" r:id="rId27"/>
    <p:sldId id="332" r:id="rId28"/>
    <p:sldId id="331" r:id="rId29"/>
    <p:sldId id="333" r:id="rId30"/>
    <p:sldId id="356" r:id="rId31"/>
    <p:sldId id="357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3" autoAdjust="0"/>
  </p:normalViewPr>
  <p:slideViewPr>
    <p:cSldViewPr>
      <p:cViewPr varScale="1">
        <p:scale>
          <a:sx n="111" d="100"/>
          <a:sy n="11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6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8/2/2012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8/2/2012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8/2/2012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8/2/2012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8/2/2012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8/2/2012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8/2/2012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8/2/2012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2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59" r:id="rId13"/>
    <p:sldLayoutId id="2147483661" r:id="rId14"/>
    <p:sldLayoutId id="2147483660" r:id="rId15"/>
    <p:sldLayoutId id="2147483662" r:id="rId16"/>
    <p:sldLayoutId id="2147483663" r:id="rId17"/>
    <p:sldLayoutId id="2147483664" r:id="rId18"/>
    <p:sldLayoutId id="2147483665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obfletcher/spock-extension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grails.org/plugin/spoc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ockframework/spock-grails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pockframework.org/" TargetMode="External"/><Relationship Id="rId7" Type="http://schemas.openxmlformats.org/officeDocument/2006/relationships/hyperlink" Target="https://github.com/spockframework/spock/tree/groovy-1.8/spock-examp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s.spockframework.org/" TargetMode="External"/><Relationship Id="rId5" Type="http://schemas.openxmlformats.org/officeDocument/2006/relationships/hyperlink" Target="http://meet.spockframework.org/" TargetMode="External"/><Relationship Id="rId4" Type="http://schemas.openxmlformats.org/officeDocument/2006/relationships/hyperlink" Target="https://github.com/spockframework/spo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ockframework.org/" TargetMode="External"/><Relationship Id="rId7" Type="http://schemas.openxmlformats.org/officeDocument/2006/relationships/hyperlink" Target="https://github.com/spockframework/spock/tree/groovy-1.8/spock-examp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s.spockframework.org/" TargetMode="External"/><Relationship Id="rId5" Type="http://schemas.openxmlformats.org/officeDocument/2006/relationships/hyperlink" Target="http://meet.spockframework.org/" TargetMode="External"/><Relationship Id="rId4" Type="http://schemas.openxmlformats.org/officeDocument/2006/relationships/hyperlink" Target="https://github.com/spockframework/spoc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2800" y="6096000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pPr algn="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Dmitry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Voloshko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04/08/2012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705600" cy="2286000"/>
          </a:xfrm>
        </p:spPr>
        <p:txBody>
          <a:bodyPr>
            <a:noAutofit/>
          </a:bodyPr>
          <a:lstStyle/>
          <a:p>
            <a:pPr algn="ctr" fontAlgn="base"/>
            <a:r>
              <a:rPr lang="en-US" sz="4400" b="1" dirty="0" smtClean="0">
                <a:solidFill>
                  <a:schemeClr val="tx1"/>
                </a:solidFill>
              </a:rPr>
              <a:t>Smarter Testing </a:t>
            </a:r>
          </a:p>
          <a:p>
            <a:pPr algn="ctr" fontAlgn="base"/>
            <a:r>
              <a:rPr lang="en-US" sz="4400" b="1" dirty="0" smtClean="0">
                <a:solidFill>
                  <a:schemeClr val="tx1"/>
                </a:solidFill>
              </a:rPr>
              <a:t>With Spock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State Based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38138" algn="just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Classical Unit Testing</a:t>
            </a:r>
          </a:p>
          <a:p>
            <a:pPr marL="1076325" indent="-341313" algn="just">
              <a:buBlip>
                <a:blip r:embed="rId2"/>
              </a:buBlip>
            </a:pPr>
            <a:r>
              <a:rPr lang="en-US" sz="3000" b="1" dirty="0" smtClean="0"/>
              <a:t>Arrange</a:t>
            </a:r>
          </a:p>
          <a:p>
            <a:pPr marL="1076325" indent="-341313" algn="just">
              <a:buBlip>
                <a:blip r:embed="rId2"/>
              </a:buBlip>
            </a:pPr>
            <a:r>
              <a:rPr lang="en-US" sz="3000" b="1" dirty="0" smtClean="0"/>
              <a:t>Act</a:t>
            </a:r>
          </a:p>
          <a:p>
            <a:pPr marL="1076325" indent="-341313" algn="just">
              <a:buBlip>
                <a:blip r:embed="rId2"/>
              </a:buBlip>
            </a:pPr>
            <a:r>
              <a:rPr lang="en-US" sz="3000" b="1" dirty="0" smtClean="0"/>
              <a:t>Assert</a:t>
            </a:r>
          </a:p>
          <a:p>
            <a:pPr marL="717550" indent="-338138" algn="just">
              <a:lnSpc>
                <a:spcPct val="200000"/>
              </a:lnSpc>
              <a:buBlip>
                <a:blip r:embed="rId2"/>
              </a:buBlip>
            </a:pPr>
            <a:r>
              <a:rPr lang="en-US" sz="3000" b="1" dirty="0" smtClean="0"/>
              <a:t>Given-When-Then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99666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The Code For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79413" indent="0" algn="just">
              <a:buNone/>
            </a:pPr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</a:rPr>
              <a:t>Account.java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public</a:t>
            </a:r>
            <a:r>
              <a:rPr lang="en-US" sz="1400" dirty="0" smtClean="0"/>
              <a:t> </a:t>
            </a:r>
            <a:r>
              <a:rPr lang="en-US" sz="1400" b="1" dirty="0">
                <a:solidFill>
                  <a:srgbClr val="002060"/>
                </a:solidFill>
              </a:rPr>
              <a:t>class</a:t>
            </a:r>
            <a:r>
              <a:rPr lang="en-US" sz="1400" dirty="0" smtClean="0"/>
              <a:t> Account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2060"/>
                </a:solidFill>
              </a:rPr>
              <a:t>private</a:t>
            </a:r>
            <a:r>
              <a:rPr lang="en-US" sz="1400" dirty="0" smtClean="0"/>
              <a:t> </a:t>
            </a:r>
            <a:r>
              <a:rPr lang="en-US" sz="1400" dirty="0" err="1" smtClean="0"/>
              <a:t>BigDecimal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balance </a:t>
            </a:r>
            <a:r>
              <a:rPr lang="en-US" sz="1400" dirty="0" smtClean="0"/>
              <a:t>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/>
              <a:t> </a:t>
            </a:r>
            <a:r>
              <a:rPr lang="en-US" sz="1400" dirty="0" err="1" smtClean="0"/>
              <a:t>BigDecimal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1400" dirty="0" smtClean="0"/>
              <a:t>);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2060"/>
                </a:solidFill>
              </a:rPr>
              <a:t>public</a:t>
            </a:r>
            <a:r>
              <a:rPr lang="en-US" sz="1400" dirty="0" smtClean="0"/>
              <a:t> Account(</a:t>
            </a:r>
            <a:r>
              <a:rPr lang="en-US" sz="1400" dirty="0" err="1" smtClean="0"/>
              <a:t>BigDecimal</a:t>
            </a:r>
            <a:r>
              <a:rPr lang="en-US" sz="1400" dirty="0" smtClean="0"/>
              <a:t> initial)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400" dirty="0" smtClean="0"/>
              <a:t> = initial;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2060"/>
                </a:solidFill>
              </a:rPr>
              <a:t>public</a:t>
            </a:r>
            <a:r>
              <a:rPr lang="en-US" sz="1400" dirty="0" smtClean="0"/>
              <a:t> </a:t>
            </a:r>
            <a:r>
              <a:rPr lang="en-US" sz="1400" dirty="0" err="1" smtClean="0"/>
              <a:t>BigDecimal</a:t>
            </a:r>
            <a:r>
              <a:rPr lang="en-US" sz="1400" dirty="0" smtClean="0"/>
              <a:t> </a:t>
            </a:r>
            <a:r>
              <a:rPr lang="en-US" sz="1400" dirty="0" err="1" smtClean="0"/>
              <a:t>getBalance</a:t>
            </a:r>
            <a:r>
              <a:rPr lang="en-US" sz="1400" dirty="0" smtClean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b="1" dirty="0">
                <a:solidFill>
                  <a:srgbClr val="00206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400" dirty="0" smtClean="0"/>
              <a:t>;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2060"/>
                </a:solidFill>
              </a:rPr>
              <a:t>public</a:t>
            </a:r>
            <a:r>
              <a:rPr lang="en-US" sz="1400" dirty="0" smtClean="0"/>
              <a:t> </a:t>
            </a:r>
            <a:r>
              <a:rPr lang="en-US" sz="1400" b="1" dirty="0">
                <a:solidFill>
                  <a:srgbClr val="002060"/>
                </a:solidFill>
              </a:rPr>
              <a:t>void</a:t>
            </a:r>
            <a:r>
              <a:rPr lang="en-US" sz="1400" dirty="0" smtClean="0"/>
              <a:t> withdraw(</a:t>
            </a:r>
            <a:r>
              <a:rPr lang="en-US" sz="1400" dirty="0" err="1" smtClean="0"/>
              <a:t>BigDecimal</a:t>
            </a:r>
            <a:r>
              <a:rPr lang="en-US" sz="1400" dirty="0" smtClean="0"/>
              <a:t> amount)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b="1" dirty="0">
                <a:solidFill>
                  <a:srgbClr val="002060"/>
                </a:solidFill>
              </a:rPr>
              <a:t>if</a:t>
            </a:r>
            <a:r>
              <a:rPr lang="en-US" sz="1400" b="1" dirty="0" smtClean="0"/>
              <a:t> </a:t>
            </a:r>
            <a:r>
              <a:rPr lang="en-US" sz="1400" dirty="0" smtClean="0"/>
              <a:t> (</a:t>
            </a:r>
            <a:r>
              <a:rPr lang="en-US" sz="1400" dirty="0" err="1" smtClean="0"/>
              <a:t>amount.compareTo</a:t>
            </a:r>
            <a:r>
              <a:rPr lang="en-US" sz="1400" dirty="0" smtClean="0"/>
              <a:t>(</a:t>
            </a:r>
            <a:r>
              <a:rPr lang="en-US" sz="1400" dirty="0" err="1" smtClean="0"/>
              <a:t>BigDecimal.</a:t>
            </a:r>
            <a:r>
              <a:rPr lang="en-US" sz="1400" i="1" dirty="0" err="1" smtClean="0">
                <a:solidFill>
                  <a:schemeClr val="accent2">
                    <a:lumMod val="50000"/>
                  </a:schemeClr>
                </a:solidFill>
              </a:rPr>
              <a:t>ZERO</a:t>
            </a:r>
            <a:r>
              <a:rPr lang="en-US" sz="1400" dirty="0" smtClean="0"/>
              <a:t>) &lt;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1400" dirty="0" smtClean="0"/>
              <a:t>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     </a:t>
            </a:r>
            <a:r>
              <a:rPr lang="en-US" sz="1400" b="1" dirty="0">
                <a:solidFill>
                  <a:srgbClr val="002060"/>
                </a:solidFill>
              </a:rPr>
              <a:t>throw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/>
              <a:t> </a:t>
            </a:r>
            <a:r>
              <a:rPr lang="en-US" sz="1400" dirty="0" err="1" smtClean="0"/>
              <a:t>NegativeAmountWithdrawnException</a:t>
            </a:r>
            <a:r>
              <a:rPr lang="en-US" sz="1400" dirty="0" smtClean="0"/>
              <a:t>(amount);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400" dirty="0" err="1" smtClean="0"/>
              <a:t>.subtract</a:t>
            </a:r>
            <a:r>
              <a:rPr lang="en-US" sz="1400" dirty="0" smtClean="0"/>
              <a:t>(amount);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274993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The Code For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79413" indent="0" algn="just">
              <a:buNone/>
            </a:pPr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</a:rPr>
              <a:t>NegativeAmountWithdrawnException.java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ru-RU" sz="1400" b="1" dirty="0" smtClean="0"/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public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class</a:t>
            </a:r>
            <a:r>
              <a:rPr lang="en-US" sz="1400" dirty="0" smtClean="0"/>
              <a:t> </a:t>
            </a:r>
            <a:r>
              <a:rPr lang="en-US" sz="1400" dirty="0" err="1" smtClean="0"/>
              <a:t>NegativeAmountWithdrawnException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extends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 smtClean="0"/>
              <a:t>RuntimeException</a:t>
            </a:r>
            <a:r>
              <a:rPr lang="en-US" sz="1400" dirty="0" smtClean="0"/>
              <a:t>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private final </a:t>
            </a:r>
            <a:r>
              <a:rPr lang="en-US" sz="1400" dirty="0" err="1" smtClean="0"/>
              <a:t>BigDecimal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amount</a:t>
            </a:r>
            <a:r>
              <a:rPr lang="en-US" sz="1400" dirty="0" smtClean="0"/>
              <a:t>;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public</a:t>
            </a:r>
            <a:r>
              <a:rPr lang="en-US" sz="1400" dirty="0" smtClean="0"/>
              <a:t> </a:t>
            </a:r>
            <a:r>
              <a:rPr lang="en-US" sz="1400" dirty="0" err="1" smtClean="0"/>
              <a:t>NegativeAmountWithdrawnException</a:t>
            </a:r>
            <a:r>
              <a:rPr lang="en-US" sz="1400" dirty="0" smtClean="0"/>
              <a:t>(</a:t>
            </a:r>
            <a:r>
              <a:rPr lang="en-US" sz="1400" dirty="0" err="1" smtClean="0"/>
              <a:t>BigDecimal</a:t>
            </a:r>
            <a:r>
              <a:rPr lang="en-US" sz="1400" dirty="0" smtClean="0"/>
              <a:t> amount)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super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339933"/>
                </a:solidFill>
              </a:rPr>
              <a:t>"cannot withdraw"</a:t>
            </a:r>
            <a:r>
              <a:rPr lang="en-US" sz="1400" dirty="0" smtClean="0"/>
              <a:t> + amount);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en-US" sz="1400" dirty="0" err="1" smtClean="0"/>
              <a:t>.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amount</a:t>
            </a:r>
            <a:r>
              <a:rPr lang="en-US" sz="1400" dirty="0" smtClean="0"/>
              <a:t> = amount;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public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 smtClean="0"/>
              <a:t>BigDecimal</a:t>
            </a:r>
            <a:r>
              <a:rPr lang="en-US" sz="1400" dirty="0" smtClean="0"/>
              <a:t> </a:t>
            </a:r>
            <a:r>
              <a:rPr lang="en-US" sz="1400" dirty="0" err="1" smtClean="0"/>
              <a:t>getAmount</a:t>
            </a:r>
            <a:r>
              <a:rPr lang="en-US" sz="1400" dirty="0" smtClean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amount</a:t>
            </a:r>
            <a:r>
              <a:rPr lang="en-US" sz="1400" dirty="0" smtClean="0"/>
              <a:t>;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790083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public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class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 smtClean="0"/>
              <a:t>AccountTest</a:t>
            </a:r>
            <a:r>
              <a:rPr lang="en-US" sz="1400" dirty="0" smtClean="0"/>
              <a:t>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@Test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2060"/>
                </a:solidFill>
              </a:rPr>
              <a:t>public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void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 smtClean="0"/>
              <a:t>withdrawSomeAmount</a:t>
            </a:r>
            <a:r>
              <a:rPr lang="en-US" sz="1400" dirty="0" smtClean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// given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Account </a:t>
            </a:r>
            <a:r>
              <a:rPr lang="en-US" sz="1400" dirty="0" err="1" smtClean="0"/>
              <a:t>account</a:t>
            </a:r>
            <a:r>
              <a:rPr lang="en-US" sz="1400" dirty="0" smtClean="0"/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/>
              <a:t> Account(</a:t>
            </a:r>
            <a:r>
              <a:rPr lang="en-US" sz="1400" dirty="0" err="1" smtClean="0"/>
              <a:t>BigDecimal.valueOf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2060"/>
                </a:solidFill>
              </a:rPr>
              <a:t>5</a:t>
            </a:r>
            <a:r>
              <a:rPr lang="en-US" sz="1400" dirty="0" smtClean="0"/>
              <a:t>));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// when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account.withdraw</a:t>
            </a:r>
            <a:r>
              <a:rPr lang="en-US" sz="1400" dirty="0" smtClean="0"/>
              <a:t>(</a:t>
            </a:r>
            <a:r>
              <a:rPr lang="en-US" sz="1400" dirty="0" err="1" smtClean="0"/>
              <a:t>BigDecimal.valueOf</a:t>
            </a:r>
            <a:r>
              <a:rPr lang="en-US" sz="1400" dirty="0" smtClean="0"/>
              <a:t>(</a:t>
            </a:r>
            <a:r>
              <a:rPr lang="en-US" sz="1400" dirty="0">
                <a:solidFill>
                  <a:srgbClr val="002060"/>
                </a:solidFill>
              </a:rPr>
              <a:t>2</a:t>
            </a:r>
            <a:r>
              <a:rPr lang="en-US" sz="1400" dirty="0" smtClean="0"/>
              <a:t>));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// then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assertEquals</a:t>
            </a:r>
            <a:r>
              <a:rPr lang="en-US" sz="1400" dirty="0" smtClean="0"/>
              <a:t>(</a:t>
            </a:r>
            <a:r>
              <a:rPr lang="en-US" sz="1400" dirty="0" err="1" smtClean="0"/>
              <a:t>BigDecimal.valueOf</a:t>
            </a:r>
            <a:r>
              <a:rPr lang="en-US" sz="1400" dirty="0" smtClean="0"/>
              <a:t>(</a:t>
            </a:r>
            <a:r>
              <a:rPr lang="en-US" sz="1400" dirty="0">
                <a:solidFill>
                  <a:srgbClr val="002060"/>
                </a:solidFill>
              </a:rPr>
              <a:t>3</a:t>
            </a:r>
            <a:r>
              <a:rPr lang="en-US" sz="1400" dirty="0" smtClean="0"/>
              <a:t>), </a:t>
            </a:r>
            <a:r>
              <a:rPr lang="en-US" sz="1400" dirty="0" err="1" smtClean="0"/>
              <a:t>account.getBalance</a:t>
            </a:r>
            <a:r>
              <a:rPr lang="en-US" sz="1400" dirty="0" smtClean="0"/>
              <a:t>());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232246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AccountSpec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"withdraw some amount"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given: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Account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Account(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BigDecimal.valueOf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 smtClean="0">
                <a:solidFill>
                  <a:srgbClr val="002060"/>
                </a:solidFill>
              </a:rPr>
              <a:t>5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));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account.withdraw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BigDecimal.valueOf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rgbClr val="002060"/>
                </a:solidFill>
              </a:rPr>
              <a:t>2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));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account.getBalance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==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BigDecimal.valueOf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rgbClr val="002060"/>
                </a:solidFill>
              </a:rPr>
              <a:t>3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);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942335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AccountSpec2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"withdraw some amount"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given: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Account(</a:t>
            </a:r>
            <a:r>
              <a:rPr lang="en-US" sz="1400" dirty="0" smtClean="0">
                <a:solidFill>
                  <a:srgbClr val="002060"/>
                </a:solidFill>
              </a:rPr>
              <a:t>5.0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account.withdraw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rgbClr val="002060"/>
                </a:solidFill>
              </a:rPr>
              <a:t>2.0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== </a:t>
            </a:r>
            <a:r>
              <a:rPr lang="en-US" sz="1400" dirty="0">
                <a:solidFill>
                  <a:srgbClr val="002060"/>
                </a:solidFill>
              </a:rPr>
              <a:t>3.0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933494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AccountSpec3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"withdraw some amount"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given: </a:t>
            </a:r>
            <a:r>
              <a:rPr lang="en-US" sz="1400" dirty="0" smtClean="0">
                <a:solidFill>
                  <a:srgbClr val="339933"/>
                </a:solidFill>
              </a:rPr>
              <a:t>"an account with a balance of five euros"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Account(</a:t>
            </a:r>
            <a:r>
              <a:rPr lang="en-US" sz="1400" dirty="0" smtClean="0">
                <a:solidFill>
                  <a:srgbClr val="002060"/>
                </a:solidFill>
              </a:rPr>
              <a:t>5.0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when: </a:t>
            </a:r>
            <a:r>
              <a:rPr lang="en-US" sz="1400" dirty="0" smtClean="0">
                <a:solidFill>
                  <a:srgbClr val="339933"/>
                </a:solidFill>
              </a:rPr>
              <a:t>"two euros are withdrawn"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account.withdraw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rgbClr val="002060"/>
                </a:solidFill>
              </a:rPr>
              <a:t>2.0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then: </a:t>
            </a:r>
            <a:r>
              <a:rPr lang="en-US" sz="1400" dirty="0" smtClean="0">
                <a:solidFill>
                  <a:srgbClr val="339933"/>
                </a:solidFill>
              </a:rPr>
              <a:t>"three euros remain in the account"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== </a:t>
            </a:r>
            <a:r>
              <a:rPr lang="en-US" sz="1400" dirty="0">
                <a:solidFill>
                  <a:srgbClr val="002060"/>
                </a:solidFill>
              </a:rPr>
              <a:t>3.0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185682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AccountSpec4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extends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"can't withdraw a negative amount"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given: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 = new Account(</a:t>
            </a:r>
            <a:r>
              <a:rPr lang="en-US" sz="1400" dirty="0" smtClean="0">
                <a:solidFill>
                  <a:srgbClr val="002060"/>
                </a:solidFill>
              </a:rPr>
              <a:t>5.0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account.withdraw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(-</a:t>
            </a:r>
            <a:r>
              <a:rPr lang="en-US" sz="1400" dirty="0">
                <a:solidFill>
                  <a:srgbClr val="002060"/>
                </a:solidFill>
              </a:rPr>
              <a:t>1.0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NegativeAmountWithdrawnException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e = thrown()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e.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amount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== -</a:t>
            </a:r>
            <a:r>
              <a:rPr lang="en-US" sz="1400" dirty="0">
                <a:solidFill>
                  <a:srgbClr val="002060"/>
                </a:solidFill>
              </a:rPr>
              <a:t>1.0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"withdrawing some amount decreases the balance by exactly that amount"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Account(</a:t>
            </a:r>
            <a:r>
              <a:rPr lang="en-US" sz="1400" dirty="0">
                <a:solidFill>
                  <a:srgbClr val="002060"/>
                </a:solidFill>
              </a:rPr>
              <a:t>5.0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account.withdraw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rgbClr val="002060"/>
                </a:solidFill>
              </a:rPr>
              <a:t>2.0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account.balance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== old(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account.balance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 - </a:t>
            </a:r>
            <a:r>
              <a:rPr lang="en-US" sz="1400" dirty="0">
                <a:solidFill>
                  <a:srgbClr val="002060"/>
                </a:solidFill>
              </a:rPr>
              <a:t>2.0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028674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SharedField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@Shared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File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"a file based test"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File(</a:t>
            </a:r>
            <a:r>
              <a:rPr lang="en-US" sz="1400" dirty="0" smtClean="0">
                <a:solidFill>
                  <a:srgbClr val="339933"/>
                </a:solidFill>
              </a:rPr>
              <a:t>"foo.txt"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.createNewFile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.exists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"by now the object is not null"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expect: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.exists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cleanup: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.delete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399607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SetupSpecSpec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File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setup()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File(</a:t>
            </a:r>
            <a:r>
              <a:rPr lang="en-US" sz="1400" dirty="0" smtClean="0">
                <a:solidFill>
                  <a:srgbClr val="339933"/>
                </a:solidFill>
              </a:rPr>
              <a:t>"foo2.txt"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"a file based test"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.createNewFile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.exists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"by now the object is not null"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expect: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.exists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cleanup: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.delete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042943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What we’ll </a:t>
            </a:r>
            <a:r>
              <a:rPr lang="en-US" sz="5000" b="1" dirty="0" smtClean="0">
                <a:solidFill>
                  <a:schemeClr val="bg1"/>
                </a:solidFill>
              </a:rPr>
              <a:t>talk about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>
                <a:solidFill>
                  <a:schemeClr val="tx1"/>
                </a:solidFill>
              </a:rPr>
              <a:t>Spock</a:t>
            </a:r>
            <a:r>
              <a:rPr lang="en-US" sz="3000" b="1" dirty="0" smtClean="0">
                <a:solidFill>
                  <a:schemeClr val="tx1"/>
                </a:solidFill>
              </a:rPr>
              <a:t>?!</a:t>
            </a:r>
            <a:endParaRPr lang="en-US" sz="3000" b="1" dirty="0">
              <a:solidFill>
                <a:schemeClr val="tx1"/>
              </a:solidFill>
            </a:endParaRP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>
                <a:solidFill>
                  <a:schemeClr val="tx1"/>
                </a:solidFill>
              </a:rPr>
              <a:t>State Based </a:t>
            </a:r>
            <a:r>
              <a:rPr lang="en-US" sz="3000" b="1" dirty="0" smtClean="0">
                <a:solidFill>
                  <a:schemeClr val="tx1"/>
                </a:solidFill>
              </a:rPr>
              <a:t>Testing</a:t>
            </a:r>
            <a:endParaRPr lang="en-US" sz="3000" b="1" dirty="0">
              <a:solidFill>
                <a:schemeClr val="tx1"/>
              </a:solidFill>
            </a:endParaRP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>
                <a:solidFill>
                  <a:schemeClr val="tx1"/>
                </a:solidFill>
              </a:rPr>
              <a:t>Data Driven </a:t>
            </a:r>
            <a:r>
              <a:rPr lang="en-US" sz="3000" b="1" dirty="0" smtClean="0">
                <a:solidFill>
                  <a:schemeClr val="tx1"/>
                </a:solidFill>
              </a:rPr>
              <a:t>Testing</a:t>
            </a:r>
            <a:endParaRPr lang="en-US" sz="3000" b="1" dirty="0">
              <a:solidFill>
                <a:schemeClr val="tx1"/>
              </a:solidFill>
            </a:endParaRP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>
                <a:solidFill>
                  <a:schemeClr val="tx1"/>
                </a:solidFill>
              </a:rPr>
              <a:t>Interaction Based </a:t>
            </a:r>
            <a:r>
              <a:rPr lang="en-US" sz="3000" b="1" dirty="0" smtClean="0">
                <a:solidFill>
                  <a:schemeClr val="tx1"/>
                </a:solidFill>
              </a:rPr>
              <a:t>Testing</a:t>
            </a:r>
            <a:endParaRPr lang="en-US" sz="3000" b="1" dirty="0">
              <a:solidFill>
                <a:schemeClr val="tx1"/>
              </a:solidFill>
            </a:endParaRP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>
                <a:solidFill>
                  <a:schemeClr val="tx1"/>
                </a:solidFill>
              </a:rPr>
              <a:t>Spock </a:t>
            </a:r>
            <a:r>
              <a:rPr lang="en-US" sz="3000" b="1" dirty="0" smtClean="0">
                <a:solidFill>
                  <a:schemeClr val="tx1"/>
                </a:solidFill>
              </a:rPr>
              <a:t>Extensions</a:t>
            </a:r>
            <a:endParaRPr lang="en-US" sz="3000" b="1" dirty="0">
              <a:solidFill>
                <a:schemeClr val="tx1"/>
              </a:solidFill>
            </a:endParaRP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>
                <a:solidFill>
                  <a:schemeClr val="tx1"/>
                </a:solidFill>
              </a:rPr>
              <a:t>More Cool Stuff</a:t>
            </a:r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Conditions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"when-then style"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x =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Math.max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rgbClr val="002060"/>
                </a:solidFill>
              </a:rPr>
              <a:t>5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400" dirty="0">
                <a:solidFill>
                  <a:srgbClr val="002060"/>
                </a:solidFill>
              </a:rPr>
              <a:t>9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then: 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x == 9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"expect style"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expect: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Math.max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rgbClr val="002060"/>
                </a:solidFill>
              </a:rPr>
              <a:t>5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400" dirty="0">
                <a:solidFill>
                  <a:srgbClr val="002060"/>
                </a:solidFill>
              </a:rPr>
              <a:t>9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 == </a:t>
            </a:r>
            <a:r>
              <a:rPr lang="en-US" sz="1400" dirty="0">
                <a:solidFill>
                  <a:srgbClr val="002060"/>
                </a:solidFill>
              </a:rPr>
              <a:t>9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"more complex conditions"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expect: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germanCarBrands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.any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{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it.size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&gt;= </a:t>
            </a:r>
            <a:r>
              <a:rPr lang="en-US" sz="1400" dirty="0">
                <a:solidFill>
                  <a:srgbClr val="002060"/>
                </a:solidFill>
              </a:rPr>
              <a:t>3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private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getGermanCarBrands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 [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err="1" smtClean="0">
                <a:solidFill>
                  <a:srgbClr val="339933"/>
                </a:solidFill>
              </a:rPr>
              <a:t>audi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err="1" smtClean="0">
                <a:solidFill>
                  <a:srgbClr val="339933"/>
                </a:solidFill>
              </a:rPr>
              <a:t>bmw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err="1" smtClean="0">
                <a:solidFill>
                  <a:srgbClr val="339933"/>
                </a:solidFill>
              </a:rPr>
              <a:t>porsche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]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537956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Recap</a:t>
            </a:r>
            <a:r>
              <a:rPr lang="en-US" sz="5000" b="1" dirty="0">
                <a:solidFill>
                  <a:schemeClr val="bg1"/>
                </a:solidFill>
              </a:rPr>
              <a:t>: State </a:t>
            </a:r>
            <a:r>
              <a:rPr lang="en-US" sz="5000" b="1" dirty="0" smtClean="0">
                <a:solidFill>
                  <a:schemeClr val="bg1"/>
                </a:solidFill>
              </a:rPr>
              <a:t>Based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9138"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Blocks</a:t>
            </a:r>
          </a:p>
          <a:p>
            <a:pPr marL="719138" indent="-1588">
              <a:spcBef>
                <a:spcPts val="0"/>
              </a:spcBef>
              <a:buNone/>
            </a:pPr>
            <a:r>
              <a:rPr lang="en-US" sz="3000" dirty="0"/>
              <a:t>setup: cleanup: expect: given: when: then:</a:t>
            </a:r>
          </a:p>
          <a:p>
            <a:pPr marL="719138" indent="-1588">
              <a:spcBef>
                <a:spcPts val="0"/>
              </a:spcBef>
              <a:buNone/>
            </a:pPr>
            <a:r>
              <a:rPr lang="en-US" sz="3000" dirty="0"/>
              <a:t>where: </a:t>
            </a:r>
            <a:r>
              <a:rPr lang="en-US" sz="3000" dirty="0" smtClean="0"/>
              <a:t>and:</a:t>
            </a:r>
          </a:p>
          <a:p>
            <a:pPr marL="719138">
              <a:spcBef>
                <a:spcPts val="0"/>
              </a:spcBef>
              <a:buNone/>
            </a:pPr>
            <a:endParaRPr lang="en-US" sz="3000" dirty="0" smtClean="0"/>
          </a:p>
          <a:p>
            <a:pPr marL="719138">
              <a:spcBef>
                <a:spcPts val="0"/>
              </a:spcBef>
              <a:buBlip>
                <a:blip r:embed="rId2"/>
              </a:buBlip>
            </a:pPr>
            <a:r>
              <a:rPr lang="en-US" sz="3000" b="1" dirty="0" smtClean="0"/>
              <a:t>Fixture Methods</a:t>
            </a:r>
          </a:p>
          <a:p>
            <a:pPr marL="719138" indent="-1588">
              <a:spcBef>
                <a:spcPts val="0"/>
              </a:spcBef>
              <a:buNone/>
            </a:pPr>
            <a:r>
              <a:rPr lang="en-US" sz="3000" dirty="0" smtClean="0"/>
              <a:t>setup</a:t>
            </a:r>
            <a:r>
              <a:rPr lang="en-US" sz="3000" dirty="0"/>
              <a:t>() cleanup() </a:t>
            </a:r>
            <a:r>
              <a:rPr lang="en-US" sz="3000" dirty="0" err="1"/>
              <a:t>setupSpec</a:t>
            </a:r>
            <a:r>
              <a:rPr lang="en-US" sz="3000" dirty="0"/>
              <a:t>() </a:t>
            </a:r>
            <a:r>
              <a:rPr lang="en-US" sz="3000" dirty="0" err="1"/>
              <a:t>cleanupSpec</a:t>
            </a:r>
            <a:r>
              <a:rPr lang="en-US" sz="3000" dirty="0" smtClean="0"/>
              <a:t>()</a:t>
            </a:r>
          </a:p>
          <a:p>
            <a:pPr marL="719138">
              <a:spcBef>
                <a:spcPts val="0"/>
              </a:spcBef>
              <a:buNone/>
            </a:pPr>
            <a:endParaRPr lang="en-US" sz="3000" dirty="0"/>
          </a:p>
          <a:p>
            <a:pPr marL="719138"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Instance and </a:t>
            </a:r>
            <a:r>
              <a:rPr lang="en-US" sz="3000" dirty="0"/>
              <a:t>@Shared </a:t>
            </a:r>
            <a:r>
              <a:rPr lang="en-US" sz="3000" b="1" dirty="0" smtClean="0"/>
              <a:t>fields</a:t>
            </a:r>
          </a:p>
          <a:p>
            <a:pPr marL="719138">
              <a:spcBef>
                <a:spcPts val="0"/>
              </a:spcBef>
              <a:buFont typeface="Wingdings" pitchFamily="2" charset="2"/>
              <a:buChar char="v"/>
            </a:pPr>
            <a:endParaRPr lang="en-US" sz="3000" b="1" dirty="0"/>
          </a:p>
          <a:p>
            <a:pPr marL="719138">
              <a:spcBef>
                <a:spcPts val="0"/>
              </a:spcBef>
              <a:buBlip>
                <a:blip r:embed="rId2"/>
              </a:buBlip>
            </a:pPr>
            <a:r>
              <a:rPr lang="en-US" sz="3000" dirty="0"/>
              <a:t>old() </a:t>
            </a:r>
            <a:r>
              <a:rPr lang="en-US" sz="3000" b="1" dirty="0"/>
              <a:t>and </a:t>
            </a:r>
            <a:r>
              <a:rPr lang="en-US" sz="3000" dirty="0"/>
              <a:t>thrown()</a:t>
            </a:r>
          </a:p>
          <a:p>
            <a:pPr marL="719138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692511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020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</a:rPr>
              <a:t>Data Driven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903133"/>
            <a:ext cx="292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9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Data Driven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38138">
              <a:lnSpc>
                <a:spcPct val="200000"/>
              </a:lnSpc>
              <a:buBlip>
                <a:blip r:embed="rId2"/>
              </a:buBlip>
              <a:tabLst>
                <a:tab pos="717550" algn="l"/>
              </a:tabLst>
            </a:pPr>
            <a:endParaRPr lang="en-US" sz="3000" dirty="0" smtClean="0"/>
          </a:p>
          <a:p>
            <a:pPr marL="717550" indent="-338138">
              <a:lnSpc>
                <a:spcPct val="200000"/>
              </a:lnSpc>
              <a:buBlip>
                <a:blip r:embed="rId2"/>
              </a:buBlip>
              <a:tabLst>
                <a:tab pos="717550" algn="l"/>
              </a:tabLst>
            </a:pPr>
            <a:r>
              <a:rPr lang="en-US" sz="3000" b="1" dirty="0" smtClean="0"/>
              <a:t>Test </a:t>
            </a:r>
            <a:r>
              <a:rPr lang="en-US" sz="3000" b="1" dirty="0"/>
              <a:t>the same behavior...</a:t>
            </a:r>
          </a:p>
          <a:p>
            <a:pPr marL="717550" indent="-338138">
              <a:lnSpc>
                <a:spcPct val="200000"/>
              </a:lnSpc>
              <a:buBlip>
                <a:blip r:embed="rId2"/>
              </a:buBlip>
              <a:tabLst>
                <a:tab pos="717550" algn="l"/>
              </a:tabLst>
            </a:pPr>
            <a:r>
              <a:rPr lang="en-US" sz="3000" b="1" dirty="0"/>
              <a:t>with varying data!</a:t>
            </a:r>
          </a:p>
        </p:txBody>
      </p:sp>
    </p:spTree>
    <p:extLst>
      <p:ext uri="{BB962C8B-B14F-4D97-AF65-F5344CB8AC3E}">
        <p14:creationId xmlns:p14="http://schemas.microsoft.com/office/powerpoint/2010/main" val="195823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/>
              <a:t>AccountSpecDataDriven</a:t>
            </a:r>
            <a:r>
              <a:rPr lang="en-US" sz="1400" dirty="0" smtClean="0"/>
              <a:t>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/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@Unroll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"withdraw some amount"</a:t>
            </a:r>
            <a:r>
              <a:rPr lang="en-US" sz="1400" dirty="0" smtClean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given: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/>
              <a:t>account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/>
              <a:t> Account(balance)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account.withdraw</a:t>
            </a:r>
            <a:r>
              <a:rPr lang="en-US" sz="1400" dirty="0" smtClean="0"/>
              <a:t>(withdrawn)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account.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400" dirty="0" smtClean="0"/>
              <a:t> == remaining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where: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balance | withdrawn | remaining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>
                <a:solidFill>
                  <a:srgbClr val="002060"/>
                </a:solidFill>
              </a:rPr>
              <a:t>5.0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2.0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      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3.0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rgbClr val="002060"/>
                </a:solidFill>
              </a:rPr>
              <a:t>4.0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sz="1400" dirty="0" smtClean="0"/>
              <a:t>| </a:t>
            </a:r>
            <a:r>
              <a:rPr lang="en-US" sz="1400" dirty="0">
                <a:solidFill>
                  <a:srgbClr val="002060"/>
                </a:solidFill>
              </a:rPr>
              <a:t>0.0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      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4.0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rgbClr val="002060"/>
                </a:solidFill>
              </a:rPr>
              <a:t>4.0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4.0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      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0.0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14177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/>
              <a:t> </a:t>
            </a:r>
            <a:r>
              <a:rPr lang="en-US" sz="1400" dirty="0" err="1" smtClean="0"/>
              <a:t>AccountSpecDataDriven</a:t>
            </a:r>
            <a:r>
              <a:rPr lang="en-US" sz="1400" dirty="0" smtClean="0"/>
              <a:t>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/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@Unroll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"withdrawing #withdrawn from account with balance #balance"</a:t>
            </a:r>
            <a:r>
              <a:rPr lang="en-US" sz="1400" dirty="0" smtClean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given: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/>
              <a:t>account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/>
              <a:t> Account(balance)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account.withdraw</a:t>
            </a:r>
            <a:r>
              <a:rPr lang="en-US" sz="1400" dirty="0" smtClean="0"/>
              <a:t>(withdrawn)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account.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400" dirty="0" smtClean="0"/>
              <a:t> == old(</a:t>
            </a:r>
            <a:r>
              <a:rPr lang="en-US" sz="1400" dirty="0" err="1" smtClean="0"/>
              <a:t>account.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400" dirty="0" smtClean="0"/>
              <a:t>) –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withdrawn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where: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balance | withdrawn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>
                <a:solidFill>
                  <a:srgbClr val="002060"/>
                </a:solidFill>
              </a:rPr>
              <a:t>5.0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2.0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rgbClr val="002060"/>
                </a:solidFill>
              </a:rPr>
              <a:t>4.0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sz="1400" dirty="0" smtClean="0"/>
              <a:t>| </a:t>
            </a:r>
            <a:r>
              <a:rPr lang="en-US" sz="1400" dirty="0">
                <a:solidFill>
                  <a:srgbClr val="002060"/>
                </a:solidFill>
              </a:rPr>
              <a:t>0.0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rgbClr val="002060"/>
                </a:solidFill>
              </a:rPr>
              <a:t>4.0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4.0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450729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2060"/>
                </a:solidFill>
              </a:rPr>
              <a:t>class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AccountSpecDatabaseDriven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>
                <a:solidFill>
                  <a:srgbClr val="002060"/>
                </a:solidFill>
              </a:rPr>
              <a:t>extends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@Shared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sql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Sql.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newInstance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200" dirty="0" smtClean="0">
                <a:solidFill>
                  <a:srgbClr val="339933"/>
                </a:solidFill>
              </a:rPr>
              <a:t>"jdbc:h2:mem:"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smtClean="0">
                <a:solidFill>
                  <a:srgbClr val="339933"/>
                </a:solidFill>
              </a:rPr>
              <a:t>"org.h2.Driver"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200" b="1" dirty="0" err="1">
                <a:solidFill>
                  <a:srgbClr val="002060"/>
                </a:solidFill>
              </a:rPr>
              <a:t>def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setupSpec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sql.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execute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200" dirty="0" smtClean="0">
                <a:solidFill>
                  <a:srgbClr val="339933"/>
                </a:solidFill>
              </a:rPr>
              <a:t>"create table </a:t>
            </a:r>
            <a:r>
              <a:rPr lang="en-US" sz="1200" dirty="0" err="1" smtClean="0">
                <a:solidFill>
                  <a:srgbClr val="339933"/>
                </a:solidFill>
              </a:rPr>
              <a:t>accountdata</a:t>
            </a:r>
            <a:r>
              <a:rPr lang="en-US" sz="1200" dirty="0" smtClean="0">
                <a:solidFill>
                  <a:srgbClr val="339933"/>
                </a:solidFill>
              </a:rPr>
              <a:t> (id </a:t>
            </a:r>
            <a:r>
              <a:rPr lang="en-US" sz="1200" dirty="0" err="1" smtClean="0">
                <a:solidFill>
                  <a:srgbClr val="339933"/>
                </a:solidFill>
              </a:rPr>
              <a:t>int</a:t>
            </a:r>
            <a:r>
              <a:rPr lang="en-US" sz="1200" dirty="0" smtClean="0">
                <a:solidFill>
                  <a:srgbClr val="339933"/>
                </a:solidFill>
              </a:rPr>
              <a:t> primary key, balance decimal, withdrawn decimal, remaining decimal)"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sql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.execute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200" dirty="0" smtClean="0">
                <a:solidFill>
                  <a:srgbClr val="339933"/>
                </a:solidFill>
              </a:rPr>
              <a:t>"insert into </a:t>
            </a:r>
            <a:r>
              <a:rPr lang="en-US" sz="1200" dirty="0" err="1" smtClean="0">
                <a:solidFill>
                  <a:srgbClr val="339933"/>
                </a:solidFill>
              </a:rPr>
              <a:t>accountdata</a:t>
            </a:r>
            <a:r>
              <a:rPr lang="en-US" sz="1200" dirty="0" smtClean="0">
                <a:solidFill>
                  <a:srgbClr val="339933"/>
                </a:solidFill>
              </a:rPr>
              <a:t> values (1, 5.0, 2.0, 3.0), (2, 4.0, 0.0, 4.0), (3, 4.0, 4.0, 0.0)"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@Unroll </a:t>
            </a:r>
            <a:r>
              <a:rPr lang="en-US" sz="1200" b="1" dirty="0" err="1">
                <a:solidFill>
                  <a:srgbClr val="002060"/>
                </a:solidFill>
              </a:rPr>
              <a:t>def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rgbClr val="339933"/>
                </a:solidFill>
              </a:rPr>
              <a:t>"withdrawing #withdrawn from account with balance #balance leaves #remaining"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given: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account =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new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Account(balance)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account.withdraw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(withdrawn)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account.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balance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== remaining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where: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[balance, withdrawn, remaining] &lt;&lt;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sql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.rows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339933"/>
                </a:solidFill>
              </a:rPr>
              <a:t>"select balance, withdrawn, remaining from </a:t>
            </a:r>
            <a:r>
              <a:rPr lang="en-US" sz="1200" dirty="0" err="1" smtClean="0">
                <a:solidFill>
                  <a:srgbClr val="339933"/>
                </a:solidFill>
              </a:rPr>
              <a:t>accountdata</a:t>
            </a:r>
            <a:r>
              <a:rPr lang="en-US" sz="1200" dirty="0" smtClean="0">
                <a:solidFill>
                  <a:srgbClr val="339933"/>
                </a:solidFill>
              </a:rPr>
              <a:t>"</a:t>
            </a:r>
            <a:r>
              <a:rPr lang="en-US" sz="12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81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Recap</a:t>
            </a:r>
            <a:r>
              <a:rPr lang="en-US" sz="5000" b="1" dirty="0">
                <a:solidFill>
                  <a:schemeClr val="bg1"/>
                </a:solidFill>
              </a:rPr>
              <a:t>: Data </a:t>
            </a:r>
            <a:r>
              <a:rPr lang="en-US" sz="5000" b="1" dirty="0" smtClean="0">
                <a:solidFill>
                  <a:schemeClr val="bg1"/>
                </a:solidFill>
              </a:rPr>
              <a:t>Driven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5963">
              <a:buFont typeface="Wingdings" pitchFamily="2" charset="2"/>
              <a:buChar char="v"/>
            </a:pPr>
            <a:endParaRPr lang="en-US" sz="3000" dirty="0" smtClean="0"/>
          </a:p>
          <a:p>
            <a:pPr marL="717550" indent="-344488">
              <a:lnSpc>
                <a:spcPct val="150000"/>
              </a:lnSpc>
              <a:buBlip>
                <a:blip r:embed="rId2"/>
              </a:buBlip>
            </a:pPr>
            <a:r>
              <a:rPr lang="en-US" sz="3000" dirty="0" smtClean="0"/>
              <a:t>where</a:t>
            </a:r>
            <a:r>
              <a:rPr lang="en-US" sz="3000" dirty="0"/>
              <a:t>: </a:t>
            </a:r>
            <a:r>
              <a:rPr lang="en-US" sz="3000" b="1" dirty="0"/>
              <a:t>block</a:t>
            </a:r>
          </a:p>
          <a:p>
            <a:pPr marL="717550" indent="-34448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/>
              <a:t>Data tables</a:t>
            </a:r>
          </a:p>
          <a:p>
            <a:pPr marL="717550" indent="-34448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/>
              <a:t>External data sources</a:t>
            </a:r>
          </a:p>
          <a:p>
            <a:pPr marL="717550" indent="-344488">
              <a:lnSpc>
                <a:spcPct val="150000"/>
              </a:lnSpc>
              <a:buBlip>
                <a:blip r:embed="rId2"/>
              </a:buBlip>
            </a:pPr>
            <a:r>
              <a:rPr lang="en-US" sz="3000" dirty="0"/>
              <a:t>@Unroll</a:t>
            </a:r>
            <a:endParaRPr lang="en-US" sz="3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669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020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</a:rPr>
              <a:t>Interaction Based </a:t>
            </a:r>
            <a:r>
              <a:rPr lang="en-US" sz="5000" b="1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99958"/>
            <a:ext cx="3759200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63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Interaction Based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5963">
              <a:spcBef>
                <a:spcPts val="0"/>
              </a:spcBef>
              <a:buFont typeface="Wingdings" pitchFamily="2" charset="2"/>
              <a:buChar char="v"/>
            </a:pPr>
            <a:endParaRPr lang="en-US" sz="3000" dirty="0" smtClean="0"/>
          </a:p>
          <a:p>
            <a:pPr marL="715963" indent="-357188">
              <a:spcBef>
                <a:spcPts val="0"/>
              </a:spcBef>
              <a:buBlip>
                <a:blip r:embed="rId2"/>
              </a:buBlip>
            </a:pPr>
            <a:r>
              <a:rPr lang="en-US" sz="3000" b="1" dirty="0" smtClean="0"/>
              <a:t>Design </a:t>
            </a:r>
            <a:r>
              <a:rPr lang="en-US" sz="3000" b="1" dirty="0"/>
              <a:t>and test how your </a:t>
            </a:r>
            <a:r>
              <a:rPr lang="en-US" sz="3000" b="1" dirty="0" smtClean="0"/>
              <a:t>objects</a:t>
            </a:r>
          </a:p>
          <a:p>
            <a:pPr marL="715963" indent="1588">
              <a:spcBef>
                <a:spcPts val="0"/>
              </a:spcBef>
              <a:buNone/>
            </a:pPr>
            <a:r>
              <a:rPr lang="en-US" sz="3000" b="1" dirty="0" smtClean="0"/>
              <a:t>communicate</a:t>
            </a:r>
          </a:p>
          <a:p>
            <a:pPr marL="715963" indent="-357188">
              <a:spcBef>
                <a:spcPts val="0"/>
              </a:spcBef>
              <a:buNone/>
            </a:pPr>
            <a:endParaRPr lang="en-US" sz="3000" b="1" dirty="0" smtClean="0"/>
          </a:p>
          <a:p>
            <a:pPr marL="715963" indent="-357188">
              <a:spcBef>
                <a:spcPts val="0"/>
              </a:spcBef>
              <a:buBlip>
                <a:blip r:embed="rId2"/>
              </a:buBlip>
            </a:pPr>
            <a:r>
              <a:rPr lang="en-US" sz="3000" b="1" dirty="0" smtClean="0"/>
              <a:t>Mocking </a:t>
            </a:r>
            <a:r>
              <a:rPr lang="en-US" sz="3000" b="1" dirty="0"/>
              <a:t>frameworks to the </a:t>
            </a:r>
            <a:r>
              <a:rPr lang="en-US" sz="3000" b="1" dirty="0" smtClean="0"/>
              <a:t>rescue</a:t>
            </a:r>
          </a:p>
          <a:p>
            <a:pPr marL="715963" indent="-357188">
              <a:spcBef>
                <a:spcPts val="0"/>
              </a:spcBef>
              <a:buFont typeface="Wingdings" pitchFamily="2" charset="2"/>
              <a:buChar char="v"/>
            </a:pPr>
            <a:endParaRPr lang="en-US" sz="3000" b="1" dirty="0"/>
          </a:p>
          <a:p>
            <a:pPr marL="715963" indent="-357188"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Spock comes with its own </a:t>
            </a:r>
            <a:r>
              <a:rPr lang="en-US" sz="3000" b="1" dirty="0" smtClean="0"/>
              <a:t>mocking </a:t>
            </a:r>
          </a:p>
          <a:p>
            <a:pPr marL="715963" indent="1588">
              <a:spcBef>
                <a:spcPts val="0"/>
              </a:spcBef>
              <a:buNone/>
            </a:pPr>
            <a:r>
              <a:rPr lang="en-US" sz="3000" b="1" dirty="0" smtClean="0"/>
              <a:t>framework</a:t>
            </a:r>
            <a:endParaRPr lang="en-US" sz="30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05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020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Spock?!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228600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18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The Code For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79413" indent="0" algn="just">
              <a:buNone/>
            </a:pPr>
            <a:r>
              <a:rPr lang="en-US" sz="1600" b="1" u="sng" dirty="0" err="1" smtClean="0">
                <a:solidFill>
                  <a:schemeClr val="accent1">
                    <a:lumMod val="75000"/>
                  </a:schemeClr>
                </a:solidFill>
              </a:rPr>
              <a:t>PublisherSubscriber.groovy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79413" indent="0" algn="just">
              <a:lnSpc>
                <a:spcPct val="200000"/>
              </a:lnSpc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interface</a:t>
            </a:r>
            <a:r>
              <a:rPr lang="en-US" sz="1400" dirty="0" smtClean="0"/>
              <a:t> Subscriber {</a:t>
            </a:r>
          </a:p>
          <a:p>
            <a:pPr marL="379413" indent="0" algn="just"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2060"/>
                </a:solidFill>
              </a:rPr>
              <a:t>void</a:t>
            </a:r>
            <a:r>
              <a:rPr lang="en-US" sz="1400" dirty="0" smtClean="0"/>
              <a:t> receive(String message)</a:t>
            </a:r>
          </a:p>
          <a:p>
            <a:pPr marL="379413" indent="0" algn="just">
              <a:buNone/>
            </a:pPr>
            <a:r>
              <a:rPr lang="en-US" sz="1400" dirty="0" smtClean="0"/>
              <a:t>}</a:t>
            </a:r>
          </a:p>
          <a:p>
            <a:pPr marL="379413" indent="0" algn="just">
              <a:buNone/>
            </a:pPr>
            <a:endParaRPr lang="en-US" sz="1400" dirty="0" smtClean="0"/>
          </a:p>
          <a:p>
            <a:pPr marL="379413" indent="0" algn="just">
              <a:buNone/>
            </a:pPr>
            <a:r>
              <a:rPr lang="en-US" sz="1400" b="1" dirty="0">
                <a:solidFill>
                  <a:srgbClr val="002060"/>
                </a:solidFill>
              </a:rPr>
              <a:t>class</a:t>
            </a:r>
            <a:r>
              <a:rPr lang="en-US" sz="1400" dirty="0" smtClean="0"/>
              <a:t> Publisher {</a:t>
            </a:r>
          </a:p>
          <a:p>
            <a:pPr marL="379413" indent="0" algn="just">
              <a:buNone/>
            </a:pPr>
            <a:r>
              <a:rPr lang="en-US" sz="1400" dirty="0" smtClean="0"/>
              <a:t>    List&lt;Subscriber&gt;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subscribers</a:t>
            </a:r>
            <a:r>
              <a:rPr lang="en-US" sz="1400" dirty="0" smtClean="0"/>
              <a:t> = []</a:t>
            </a:r>
          </a:p>
          <a:p>
            <a:pPr marL="379413" indent="0" algn="just">
              <a:buNone/>
            </a:pPr>
            <a:endParaRPr lang="en-US" sz="1400" dirty="0" smtClean="0"/>
          </a:p>
          <a:p>
            <a:pPr marL="379413" indent="0" algn="just"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2060"/>
                </a:solidFill>
              </a:rPr>
              <a:t>void</a:t>
            </a:r>
            <a:r>
              <a:rPr lang="en-US" sz="1400" dirty="0" smtClean="0"/>
              <a:t> publish(String message) {</a:t>
            </a:r>
          </a:p>
          <a:p>
            <a:pPr marL="379413" indent="0" algn="just">
              <a:buNone/>
            </a:pPr>
            <a:r>
              <a:rPr lang="en-US" sz="1400" dirty="0" smtClean="0"/>
              <a:t>        </a:t>
            </a:r>
            <a:r>
              <a:rPr lang="en-US" sz="1400" b="1" dirty="0">
                <a:solidFill>
                  <a:srgbClr val="002060"/>
                </a:solidFill>
              </a:rPr>
              <a:t>for</a:t>
            </a:r>
            <a:r>
              <a:rPr lang="en-US" sz="1400" dirty="0" smtClean="0"/>
              <a:t> (subscriber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in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subscribers</a:t>
            </a:r>
            <a:r>
              <a:rPr lang="en-US" sz="1400" dirty="0" smtClean="0"/>
              <a:t>) {</a:t>
            </a:r>
          </a:p>
          <a:p>
            <a:pPr marL="379413" indent="0" algn="just">
              <a:buNone/>
            </a:pPr>
            <a:r>
              <a:rPr lang="en-US" sz="1400" dirty="0" smtClean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try</a:t>
            </a:r>
            <a:r>
              <a:rPr lang="en-US" sz="1400" dirty="0" smtClean="0"/>
              <a:t> {</a:t>
            </a:r>
          </a:p>
          <a:p>
            <a:pPr marL="379413" indent="0" algn="just">
              <a:buNone/>
            </a:pPr>
            <a:r>
              <a:rPr lang="en-US" sz="1400" dirty="0" smtClean="0"/>
              <a:t>                 </a:t>
            </a:r>
            <a:r>
              <a:rPr lang="en-US" sz="1400" dirty="0" err="1" smtClean="0"/>
              <a:t>subscriber.receive</a:t>
            </a:r>
            <a:r>
              <a:rPr lang="en-US" sz="1400" dirty="0" smtClean="0"/>
              <a:t>(message)</a:t>
            </a:r>
          </a:p>
          <a:p>
            <a:pPr marL="379413" indent="0" algn="just">
              <a:buNone/>
            </a:pPr>
            <a:r>
              <a:rPr lang="en-US" sz="1400" dirty="0" smtClean="0"/>
              <a:t>            }  </a:t>
            </a:r>
            <a:r>
              <a:rPr lang="en-US" sz="1400" b="1" dirty="0">
                <a:solidFill>
                  <a:srgbClr val="002060"/>
                </a:solidFill>
              </a:rPr>
              <a:t>catch</a:t>
            </a:r>
            <a:r>
              <a:rPr lang="en-US" sz="1400" dirty="0" smtClean="0"/>
              <a:t>  (ignored) {}</a:t>
            </a:r>
          </a:p>
          <a:p>
            <a:pPr marL="379413" indent="0" algn="just">
              <a:buNone/>
            </a:pPr>
            <a:r>
              <a:rPr lang="en-US" sz="1400" dirty="0" smtClean="0"/>
              <a:t>        }</a:t>
            </a:r>
          </a:p>
          <a:p>
            <a:pPr marL="379413" indent="0" algn="just">
              <a:buNone/>
            </a:pPr>
            <a:r>
              <a:rPr lang="en-US" sz="1400" dirty="0" smtClean="0"/>
              <a:t>    }</a:t>
            </a:r>
          </a:p>
          <a:p>
            <a:pPr marL="379413" indent="0" algn="just">
              <a:buNone/>
            </a:pPr>
            <a:r>
              <a:rPr lang="en-US" sz="1400" dirty="0" smtClean="0"/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23485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The Code For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79413" indent="0" algn="just">
              <a:buNone/>
            </a:pPr>
            <a:r>
              <a:rPr lang="en-US" sz="1600" b="1" u="sng" dirty="0" err="1" smtClean="0">
                <a:solidFill>
                  <a:schemeClr val="accent1">
                    <a:lumMod val="75000"/>
                  </a:schemeClr>
                </a:solidFill>
              </a:rPr>
              <a:t>PublisherSubscriber.groovy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interface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/>
              <a:t>Subscriber2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2060"/>
                </a:solidFill>
              </a:rPr>
              <a:t>void</a:t>
            </a:r>
            <a:r>
              <a:rPr lang="en-US" sz="1400" dirty="0" smtClean="0"/>
              <a:t> receive(String message)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boolean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 smtClean="0"/>
              <a:t>isActive</a:t>
            </a:r>
            <a:r>
              <a:rPr lang="en-US" sz="1400" dirty="0" smtClean="0"/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2060"/>
                </a:solidFill>
              </a:rPr>
              <a:t>class</a:t>
            </a:r>
            <a:r>
              <a:rPr lang="en-US" sz="1400" dirty="0" smtClean="0"/>
              <a:t> Publisher2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List&lt;Subscriber2&gt;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subscribers</a:t>
            </a:r>
            <a:r>
              <a:rPr lang="en-US" sz="1400" dirty="0" smtClean="0"/>
              <a:t> = []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2060"/>
                </a:solidFill>
              </a:rPr>
              <a:t>void</a:t>
            </a:r>
            <a:r>
              <a:rPr lang="en-US" sz="1400" dirty="0" smtClean="0"/>
              <a:t> publish(String message)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b="1" dirty="0">
                <a:solidFill>
                  <a:srgbClr val="002060"/>
                </a:solidFill>
              </a:rPr>
              <a:t>for</a:t>
            </a:r>
            <a:r>
              <a:rPr lang="en-US" sz="1400" dirty="0" smtClean="0"/>
              <a:t> (subscriber in subscribers)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try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/>
              <a:t>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        </a:t>
            </a:r>
            <a:r>
              <a:rPr lang="en-US" sz="1400" b="1" dirty="0">
                <a:solidFill>
                  <a:srgbClr val="002060"/>
                </a:solidFill>
              </a:rPr>
              <a:t>if</a:t>
            </a:r>
            <a:r>
              <a:rPr lang="en-US" sz="1400" dirty="0" smtClean="0"/>
              <a:t> (</a:t>
            </a:r>
            <a:r>
              <a:rPr lang="en-US" sz="1400" dirty="0" err="1" smtClean="0"/>
              <a:t>subscriber.active</a:t>
            </a:r>
            <a:r>
              <a:rPr lang="en-US" sz="1400" dirty="0" smtClean="0"/>
              <a:t>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            </a:t>
            </a:r>
            <a:r>
              <a:rPr lang="en-US" sz="1400" dirty="0" err="1" smtClean="0"/>
              <a:t>subscriber.receive</a:t>
            </a:r>
            <a:r>
              <a:rPr lang="en-US" sz="1400" dirty="0" smtClean="0"/>
              <a:t>(message)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    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    } </a:t>
            </a:r>
            <a:r>
              <a:rPr lang="en-US" sz="1400" b="1" dirty="0">
                <a:solidFill>
                  <a:srgbClr val="002060"/>
                </a:solidFill>
              </a:rPr>
              <a:t>catch</a:t>
            </a:r>
            <a:r>
              <a:rPr lang="en-US" sz="1400" dirty="0" smtClean="0"/>
              <a:t> (ignored) {}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161374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PublisherSubscriberSpec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 smtClean="0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pub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Publisher()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 smtClean="0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 Mock(Subscriber)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 smtClean="0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sub2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 Mock(Subscriber)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setup()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pub.subscribers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&lt;&lt;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sub2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&lt;&lt;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rgbClr val="339933"/>
                </a:solidFill>
              </a:rPr>
              <a:t>"delivers messages to all subscribers"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pub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.publish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err="1" smtClean="0">
                <a:solidFill>
                  <a:srgbClr val="339933"/>
                </a:solidFill>
              </a:rPr>
              <a:t>msg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rgbClr val="002060"/>
                </a:solidFill>
              </a:rPr>
              <a:t>1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*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.receive(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err="1" smtClean="0">
                <a:solidFill>
                  <a:srgbClr val="339933"/>
                </a:solidFill>
              </a:rPr>
              <a:t>msg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rgbClr val="002060"/>
                </a:solidFill>
              </a:rPr>
              <a:t>1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*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sub2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.receive(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err="1" smtClean="0">
                <a:solidFill>
                  <a:srgbClr val="339933"/>
                </a:solidFill>
              </a:rPr>
              <a:t>msg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84229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/>
              <a:t> PublisherSubscriberSpec2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/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pub</a:t>
            </a:r>
            <a:r>
              <a:rPr lang="en-US" sz="1400" dirty="0" smtClean="0"/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/>
              <a:t> Publisher()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  <a:r>
              <a:rPr lang="en-US" sz="1400" dirty="0" smtClean="0"/>
              <a:t> = Mock(Subscriber)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/>
              <a:t> setup()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pub.subscribers</a:t>
            </a:r>
            <a:r>
              <a:rPr lang="en-US" sz="1400" dirty="0" smtClean="0"/>
              <a:t> &lt;&lt;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339933"/>
                </a:solidFill>
              </a:rPr>
              <a:t>"delivers messages in the order they are published"</a:t>
            </a:r>
            <a:r>
              <a:rPr lang="en-US" sz="1400" dirty="0" smtClean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pub</a:t>
            </a:r>
            <a:r>
              <a:rPr lang="en-US" sz="1400" dirty="0" err="1" smtClean="0"/>
              <a:t>.publish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339933"/>
                </a:solidFill>
              </a:rPr>
              <a:t>"msg1"</a:t>
            </a:r>
            <a:r>
              <a:rPr lang="en-US" sz="14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pub</a:t>
            </a:r>
            <a:r>
              <a:rPr lang="en-US" sz="1400" dirty="0" err="1" smtClean="0"/>
              <a:t>.publish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>
                <a:solidFill>
                  <a:srgbClr val="339933"/>
                </a:solidFill>
              </a:rPr>
              <a:t>msg2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>
                <a:solidFill>
                  <a:srgbClr val="002060"/>
                </a:solidFill>
              </a:rPr>
              <a:t>1</a:t>
            </a:r>
            <a:r>
              <a:rPr lang="en-US" sz="1400" dirty="0" smtClean="0"/>
              <a:t> *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  <a:r>
              <a:rPr lang="en-US" sz="1400" dirty="0" smtClean="0"/>
              <a:t>.receive(</a:t>
            </a:r>
            <a:r>
              <a:rPr lang="en-US" sz="1400" dirty="0" smtClean="0">
                <a:solidFill>
                  <a:srgbClr val="339933"/>
                </a:solidFill>
              </a:rPr>
              <a:t>"msg1"</a:t>
            </a:r>
            <a:r>
              <a:rPr lang="en-US" sz="14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2060"/>
                </a:solidFill>
              </a:rPr>
              <a:t>1</a:t>
            </a:r>
            <a:r>
              <a:rPr lang="en-US" sz="1400" dirty="0" smtClean="0"/>
              <a:t> *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  <a:r>
              <a:rPr lang="en-US" sz="1400" dirty="0" smtClean="0"/>
              <a:t>.receive(</a:t>
            </a:r>
            <a:r>
              <a:rPr lang="en-US" sz="1400" dirty="0" smtClean="0">
                <a:solidFill>
                  <a:srgbClr val="339933"/>
                </a:solidFill>
              </a:rPr>
              <a:t>"msg2"</a:t>
            </a:r>
            <a:r>
              <a:rPr lang="en-US" sz="14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4939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class</a:t>
            </a:r>
            <a:r>
              <a:rPr lang="en-US" sz="1400" dirty="0" smtClean="0"/>
              <a:t> PublisherSubscriber2Spec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 smtClean="0"/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pub</a:t>
            </a:r>
            <a:r>
              <a:rPr lang="en-US" sz="1400" dirty="0" smtClean="0"/>
              <a:t> = </a:t>
            </a:r>
            <a:r>
              <a:rPr lang="en-US" sz="1400" b="1" dirty="0">
                <a:solidFill>
                  <a:srgbClr val="002060"/>
                </a:solidFill>
              </a:rPr>
              <a:t>new</a:t>
            </a:r>
            <a:r>
              <a:rPr lang="en-US" sz="1400" dirty="0" smtClean="0"/>
              <a:t> Publisher2()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  <a:r>
              <a:rPr lang="en-US" sz="1400" dirty="0" smtClean="0"/>
              <a:t> = Mock(Subscriber2)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sub2</a:t>
            </a:r>
            <a:r>
              <a:rPr lang="en-US" sz="1400" dirty="0" smtClean="0"/>
              <a:t> = Mock(Subscriber2)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/>
              <a:t> setup()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pub.subscribers</a:t>
            </a:r>
            <a:r>
              <a:rPr lang="en-US" sz="1400" dirty="0" smtClean="0"/>
              <a:t> &lt;&lt;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  <a:r>
              <a:rPr lang="en-US" sz="1400" dirty="0" smtClean="0"/>
              <a:t> &lt;&lt;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sub2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339933"/>
                </a:solidFill>
              </a:rPr>
              <a:t>"delivers messages to all active subscribers"</a:t>
            </a:r>
            <a:r>
              <a:rPr lang="en-US" sz="1400" dirty="0" smtClean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  <a:r>
              <a:rPr lang="en-US" sz="1400" dirty="0" smtClean="0"/>
              <a:t>.active &gt;&gt; true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sub2</a:t>
            </a:r>
            <a:r>
              <a:rPr lang="en-US" sz="1400" dirty="0" smtClean="0"/>
              <a:t>.active &gt;&gt; false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pub</a:t>
            </a:r>
            <a:r>
              <a:rPr lang="en-US" sz="1400" dirty="0" err="1" smtClean="0"/>
              <a:t>.publish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err="1" smtClean="0">
                <a:solidFill>
                  <a:srgbClr val="339933"/>
                </a:solidFill>
              </a:rPr>
              <a:t>msg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2060"/>
                </a:solidFill>
              </a:rPr>
              <a:t>1</a:t>
            </a:r>
            <a:r>
              <a:rPr lang="en-US" sz="1400" dirty="0" smtClean="0"/>
              <a:t> *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sub1</a:t>
            </a:r>
            <a:r>
              <a:rPr lang="en-US" sz="1400" dirty="0" smtClean="0"/>
              <a:t>.receive(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err="1" smtClean="0">
                <a:solidFill>
                  <a:srgbClr val="339933"/>
                </a:solidFill>
              </a:rPr>
              <a:t>msg</a:t>
            </a:r>
            <a:r>
              <a:rPr lang="en-US" sz="1400" dirty="0" smtClean="0">
                <a:solidFill>
                  <a:srgbClr val="339933"/>
                </a:solidFill>
              </a:rPr>
              <a:t>"</a:t>
            </a:r>
            <a:r>
              <a:rPr lang="en-US" sz="14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rgbClr val="002060"/>
                </a:solidFill>
              </a:rPr>
              <a:t>0</a:t>
            </a:r>
            <a:r>
              <a:rPr lang="en-US" sz="1400" dirty="0" smtClean="0"/>
              <a:t> *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sub2</a:t>
            </a:r>
            <a:r>
              <a:rPr lang="en-US" sz="1400" dirty="0" smtClean="0"/>
              <a:t>.receive(_)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3242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Recap: Interaction Based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58775">
              <a:buBlip>
                <a:blip r:embed="rId2"/>
              </a:buBlip>
            </a:pPr>
            <a:r>
              <a:rPr lang="en-US" sz="2800" b="1" dirty="0"/>
              <a:t>Creating</a:t>
            </a:r>
          </a:p>
          <a:p>
            <a:pPr marL="715963" indent="0"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def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/>
              <a:t> = Mock(Subscriber)</a:t>
            </a:r>
          </a:p>
          <a:p>
            <a:pPr marL="715963" indent="0">
              <a:buNone/>
            </a:pPr>
            <a:r>
              <a:rPr lang="en-US" sz="2000" dirty="0" smtClean="0"/>
              <a:t>Subscriber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/>
              <a:t> = Mock</a:t>
            </a:r>
            <a:r>
              <a:rPr lang="en-US" sz="2000" dirty="0" smtClean="0"/>
              <a:t>()</a:t>
            </a:r>
          </a:p>
          <a:p>
            <a:pPr marL="715963" indent="0">
              <a:buNone/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717550" indent="-358775">
              <a:buBlip>
                <a:blip r:embed="rId2"/>
              </a:buBlip>
            </a:pPr>
            <a:r>
              <a:rPr lang="en-US" sz="2800" b="1" dirty="0"/>
              <a:t>Mocking</a:t>
            </a:r>
          </a:p>
          <a:p>
            <a:pPr marL="715963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1</a:t>
            </a:r>
            <a:r>
              <a:rPr lang="en-US" sz="2000" dirty="0"/>
              <a:t> *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 err="1"/>
              <a:t>.receive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339933"/>
                </a:solidFill>
              </a:rPr>
              <a:t>"</a:t>
            </a:r>
            <a:r>
              <a:rPr lang="en-US" sz="2000" dirty="0" err="1">
                <a:solidFill>
                  <a:srgbClr val="339933"/>
                </a:solidFill>
              </a:rPr>
              <a:t>msg</a:t>
            </a:r>
            <a:r>
              <a:rPr lang="en-US" sz="2000" dirty="0">
                <a:solidFill>
                  <a:srgbClr val="339933"/>
                </a:solidFill>
              </a:rPr>
              <a:t>"</a:t>
            </a:r>
            <a:r>
              <a:rPr lang="en-US" sz="2000" dirty="0"/>
              <a:t>)</a:t>
            </a:r>
          </a:p>
          <a:p>
            <a:pPr marL="715963" indent="0">
              <a:buNone/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002060"/>
                </a:solidFill>
              </a:rPr>
              <a:t>1.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002060"/>
                </a:solidFill>
              </a:rPr>
              <a:t>3</a:t>
            </a:r>
            <a:r>
              <a:rPr lang="en-US" sz="2000" dirty="0"/>
              <a:t>) *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 err="1"/>
              <a:t>.receive</a:t>
            </a:r>
            <a:r>
              <a:rPr lang="en-US" sz="2000" dirty="0"/>
              <a:t>(_)</a:t>
            </a:r>
          </a:p>
          <a:p>
            <a:pPr marL="715963" indent="0">
              <a:buNone/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002060"/>
                </a:solidFill>
              </a:rPr>
              <a:t>1.</a:t>
            </a:r>
            <a:r>
              <a:rPr lang="en-US" sz="2000" dirty="0"/>
              <a:t>._) *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 err="1"/>
              <a:t>.receive</a:t>
            </a:r>
            <a:r>
              <a:rPr lang="en-US" sz="2000" dirty="0"/>
              <a:t>(_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as</a:t>
            </a:r>
            <a:r>
              <a:rPr lang="en-US" sz="2000" dirty="0"/>
              <a:t> String)</a:t>
            </a:r>
          </a:p>
          <a:p>
            <a:pPr marL="715963" indent="0">
              <a:buNone/>
            </a:pPr>
            <a:r>
              <a:rPr lang="en-US" sz="2000" dirty="0"/>
              <a:t>1 *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 err="1"/>
              <a:t>.receive</a:t>
            </a:r>
            <a:r>
              <a:rPr lang="en-US" sz="2000" dirty="0"/>
              <a:t>(!</a:t>
            </a:r>
            <a:r>
              <a:rPr lang="en-US" sz="2000" dirty="0">
                <a:solidFill>
                  <a:srgbClr val="002060"/>
                </a:solidFill>
              </a:rPr>
              <a:t>null</a:t>
            </a:r>
            <a:r>
              <a:rPr lang="en-US" sz="2000" dirty="0"/>
              <a:t>)</a:t>
            </a:r>
          </a:p>
          <a:p>
            <a:pPr marL="715963" indent="0">
              <a:buNone/>
            </a:pPr>
            <a:r>
              <a:rPr lang="en-US" sz="2000" dirty="0"/>
              <a:t>1 *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 err="1"/>
              <a:t>.receive</a:t>
            </a:r>
            <a:r>
              <a:rPr lang="en-US" sz="2000" dirty="0"/>
              <a:t>({</a:t>
            </a:r>
            <a:r>
              <a:rPr lang="en-US" sz="2000" dirty="0" err="1"/>
              <a:t>it.contains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339933"/>
                </a:solidFill>
              </a:rPr>
              <a:t>"m"</a:t>
            </a:r>
            <a:r>
              <a:rPr lang="en-US" sz="2000" dirty="0"/>
              <a:t>)})</a:t>
            </a:r>
          </a:p>
          <a:p>
            <a:pPr marL="715963" indent="0">
              <a:buNone/>
            </a:pPr>
            <a:r>
              <a:rPr lang="en-US" sz="2000" dirty="0"/>
              <a:t>1 * _./rec.*/(</a:t>
            </a:r>
            <a:r>
              <a:rPr lang="en-US" sz="2000" dirty="0">
                <a:solidFill>
                  <a:srgbClr val="339933"/>
                </a:solidFill>
              </a:rPr>
              <a:t>"</a:t>
            </a:r>
            <a:r>
              <a:rPr lang="en-US" sz="2000" dirty="0" err="1">
                <a:solidFill>
                  <a:srgbClr val="339933"/>
                </a:solidFill>
              </a:rPr>
              <a:t>msg</a:t>
            </a:r>
            <a:r>
              <a:rPr lang="en-US" sz="2000" dirty="0">
                <a:solidFill>
                  <a:srgbClr val="339933"/>
                </a:solidFill>
              </a:rPr>
              <a:t>"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220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Recap: </a:t>
            </a:r>
            <a:r>
              <a:rPr lang="en-US" sz="5000" b="1" dirty="0">
                <a:solidFill>
                  <a:schemeClr val="bg1"/>
                </a:solidFill>
              </a:rPr>
              <a:t>Interaction</a:t>
            </a:r>
            <a:r>
              <a:rPr lang="en-US" sz="5000" b="1" dirty="0" smtClean="0">
                <a:solidFill>
                  <a:schemeClr val="bg1"/>
                </a:solidFill>
              </a:rPr>
              <a:t> Based Testing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58775"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Stubbing</a:t>
            </a:r>
            <a:endParaRPr lang="ru-RU" sz="3000" b="1" dirty="0"/>
          </a:p>
          <a:p>
            <a:pPr marL="715963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// now returns status code</a:t>
            </a:r>
          </a:p>
          <a:p>
            <a:pPr marL="715963" indent="0">
              <a:spcBef>
                <a:spcPts val="0"/>
              </a:spcBef>
              <a:buNone/>
            </a:pPr>
            <a:r>
              <a:rPr lang="en-US" sz="2000" dirty="0"/>
              <a:t>String receive(String </a:t>
            </a:r>
            <a:r>
              <a:rPr lang="en-US" sz="2000" dirty="0" err="1"/>
              <a:t>msg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{ ...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963" indent="0">
              <a:spcBef>
                <a:spcPts val="0"/>
              </a:spcBef>
              <a:buNone/>
            </a:pPr>
            <a:endParaRPr lang="en-US" sz="2000" dirty="0"/>
          </a:p>
          <a:p>
            <a:pPr marL="715963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 err="1"/>
              <a:t>.receive</a:t>
            </a:r>
            <a:r>
              <a:rPr lang="en-US" sz="2000" dirty="0"/>
              <a:t>(_) &gt;&gt; </a:t>
            </a:r>
            <a:r>
              <a:rPr lang="en-US" sz="2000" dirty="0">
                <a:solidFill>
                  <a:srgbClr val="339933"/>
                </a:solidFill>
              </a:rPr>
              <a:t>"ok"</a:t>
            </a:r>
          </a:p>
          <a:p>
            <a:pPr marL="715963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 err="1"/>
              <a:t>.receive</a:t>
            </a:r>
            <a:r>
              <a:rPr lang="en-US" sz="2000" dirty="0"/>
              <a:t>(_) &gt;&gt;&gt; [</a:t>
            </a:r>
            <a:r>
              <a:rPr lang="en-US" sz="2000" dirty="0">
                <a:solidFill>
                  <a:srgbClr val="339933"/>
                </a:solidFill>
              </a:rPr>
              <a:t>"ok"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339933"/>
                </a:solidFill>
              </a:rPr>
              <a:t> "ok"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339933"/>
                </a:solidFill>
              </a:rPr>
              <a:t> "fail"</a:t>
            </a:r>
            <a:r>
              <a:rPr lang="en-US" sz="2000" dirty="0"/>
              <a:t>]</a:t>
            </a:r>
          </a:p>
          <a:p>
            <a:pPr marL="715963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 err="1"/>
              <a:t>.receive</a:t>
            </a:r>
            <a:r>
              <a:rPr lang="en-US" sz="2000" dirty="0"/>
              <a:t>(_) &gt;&gt;&gt; {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sz="2000" dirty="0"/>
              <a:t> -&gt;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msg</a:t>
            </a:r>
            <a:r>
              <a:rPr lang="en-US" sz="2000" dirty="0" err="1"/>
              <a:t>.size</a:t>
            </a:r>
            <a:r>
              <a:rPr lang="en-US" sz="2000" dirty="0"/>
              <a:t>() &gt; </a:t>
            </a:r>
            <a:r>
              <a:rPr lang="en-US" sz="2000" dirty="0">
                <a:solidFill>
                  <a:srgbClr val="002060"/>
                </a:solidFill>
              </a:rPr>
              <a:t>3</a:t>
            </a:r>
            <a:r>
              <a:rPr lang="en-US" sz="2000" dirty="0"/>
              <a:t> ? </a:t>
            </a:r>
            <a:r>
              <a:rPr lang="en-US" sz="2000" dirty="0">
                <a:solidFill>
                  <a:srgbClr val="339933"/>
                </a:solidFill>
              </a:rPr>
              <a:t>"ok"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en-US" sz="2000" dirty="0">
                <a:solidFill>
                  <a:srgbClr val="339933"/>
                </a:solidFill>
              </a:rPr>
              <a:t>"fail" </a:t>
            </a:r>
            <a:r>
              <a:rPr lang="en-US" sz="2000" dirty="0" smtClean="0"/>
              <a:t>}</a:t>
            </a:r>
            <a:endParaRPr lang="ru-RU" sz="2000" dirty="0" smtClean="0"/>
          </a:p>
          <a:p>
            <a:pPr marL="715963" indent="0">
              <a:spcBef>
                <a:spcPts val="0"/>
              </a:spcBef>
              <a:buNone/>
            </a:pPr>
            <a:endParaRPr lang="en-US" sz="2000" dirty="0"/>
          </a:p>
          <a:p>
            <a:pPr marL="717550" indent="-358775"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Mocking and Stubbing</a:t>
            </a:r>
            <a:endParaRPr lang="ru-RU" sz="3000" b="1" dirty="0"/>
          </a:p>
          <a:p>
            <a:pPr marL="715963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3</a:t>
            </a:r>
            <a:r>
              <a:rPr lang="en-US" sz="2000" dirty="0" smtClean="0"/>
              <a:t> </a:t>
            </a:r>
            <a:r>
              <a:rPr lang="en-US" sz="2000" dirty="0"/>
              <a:t>*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sz="2000" dirty="0" err="1"/>
              <a:t>.receive</a:t>
            </a:r>
            <a:r>
              <a:rPr lang="en-US" sz="2000" dirty="0"/>
              <a:t>(_) &gt;&gt;&gt; [</a:t>
            </a:r>
            <a:r>
              <a:rPr lang="en-US" sz="2000" dirty="0">
                <a:solidFill>
                  <a:srgbClr val="339933"/>
                </a:solidFill>
              </a:rPr>
              <a:t>"ok"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339933"/>
                </a:solidFill>
              </a:rPr>
              <a:t>"ok"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339933"/>
                </a:solidFill>
              </a:rPr>
              <a:t>"fail"</a:t>
            </a:r>
            <a:r>
              <a:rPr lang="en-US" sz="2000" dirty="0"/>
              <a:t>]</a:t>
            </a:r>
          </a:p>
          <a:p>
            <a:pPr marL="715963" indent="-357188">
              <a:spcBef>
                <a:spcPts val="0"/>
              </a:spcBef>
              <a:buFont typeface="Wingdings" pitchFamily="2" charset="2"/>
              <a:buChar char="v"/>
            </a:pPr>
            <a:endParaRPr lang="en-US" sz="2800" b="1" dirty="0" smtClean="0"/>
          </a:p>
          <a:p>
            <a:pPr marL="717550" indent="-358775"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Impressing your friends</a:t>
            </a:r>
          </a:p>
          <a:p>
            <a:pPr marL="715963" indent="0">
              <a:spcBef>
                <a:spcPts val="0"/>
              </a:spcBef>
              <a:buNone/>
            </a:pPr>
            <a:r>
              <a:rPr lang="en-US" sz="2000" dirty="0" smtClean="0"/>
              <a:t>(_.._) </a:t>
            </a:r>
            <a:r>
              <a:rPr lang="en-US" sz="2000" dirty="0"/>
              <a:t>* _._(*_) &gt;&gt; _</a:t>
            </a:r>
          </a:p>
        </p:txBody>
      </p:sp>
    </p:spTree>
    <p:extLst>
      <p:ext uri="{BB962C8B-B14F-4D97-AF65-F5344CB8AC3E}">
        <p14:creationId xmlns:p14="http://schemas.microsoft.com/office/powerpoint/2010/main" val="8222270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020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</a:rPr>
              <a:t>Spock</a:t>
            </a:r>
            <a:r>
              <a:rPr lang="ru-RU" sz="5000" b="1" dirty="0" smtClean="0">
                <a:solidFill>
                  <a:schemeClr val="bg1"/>
                </a:solidFill>
              </a:rPr>
              <a:t> </a:t>
            </a:r>
            <a:r>
              <a:rPr lang="en-US" sz="5000" b="1" dirty="0" smtClean="0">
                <a:solidFill>
                  <a:schemeClr val="bg1"/>
                </a:solidFill>
              </a:rPr>
              <a:t>Extensions</a:t>
            </a:r>
            <a:endParaRPr lang="en-US" sz="5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86200"/>
            <a:ext cx="4038600" cy="27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04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Spock</a:t>
            </a:r>
            <a:r>
              <a:rPr lang="ru-RU" sz="5000" b="1" dirty="0" smtClean="0">
                <a:solidFill>
                  <a:schemeClr val="bg1"/>
                </a:solidFill>
              </a:rPr>
              <a:t> </a:t>
            </a:r>
            <a:r>
              <a:rPr lang="en-US" sz="5000" b="1" dirty="0" smtClean="0">
                <a:solidFill>
                  <a:schemeClr val="bg1"/>
                </a:solidFill>
              </a:rPr>
              <a:t>Extensions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41313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 smtClean="0"/>
              <a:t>Listeners</a:t>
            </a:r>
            <a:endParaRPr lang="en-US" sz="3000" b="1" dirty="0"/>
          </a:p>
          <a:p>
            <a:pPr marL="717550" indent="-341313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Interceptors</a:t>
            </a:r>
          </a:p>
          <a:p>
            <a:pPr marL="717550" indent="-341313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Annotation-driven extensions</a:t>
            </a:r>
          </a:p>
          <a:p>
            <a:pPr marL="717550" indent="-341313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Global extensions</a:t>
            </a:r>
            <a:endParaRPr lang="en-US" sz="30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66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Built-in </a:t>
            </a:r>
            <a:r>
              <a:rPr lang="en-US" sz="5000" b="1" dirty="0">
                <a:solidFill>
                  <a:schemeClr val="bg1"/>
                </a:solidFill>
              </a:rP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41313">
              <a:lnSpc>
                <a:spcPts val="45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@Ignore</a:t>
            </a:r>
          </a:p>
          <a:p>
            <a:pPr marL="717550" indent="-341313">
              <a:lnSpc>
                <a:spcPts val="45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i="1" dirty="0" smtClean="0"/>
              <a:t>@</a:t>
            </a:r>
            <a:r>
              <a:rPr lang="en-US" sz="3000" b="1" dirty="0" err="1" smtClean="0"/>
              <a:t>IgnoreRest</a:t>
            </a:r>
            <a:endParaRPr lang="en-US" sz="3000" b="1" dirty="0" smtClean="0"/>
          </a:p>
          <a:p>
            <a:pPr marL="717550" indent="-341313">
              <a:lnSpc>
                <a:spcPts val="45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 smtClean="0"/>
              <a:t>@</a:t>
            </a:r>
            <a:r>
              <a:rPr lang="en-US" sz="3000" b="1" dirty="0" err="1"/>
              <a:t>FailsWith</a:t>
            </a:r>
            <a:endParaRPr lang="en-US" sz="3000" b="1" dirty="0"/>
          </a:p>
          <a:p>
            <a:pPr marL="717550" indent="-341313">
              <a:lnSpc>
                <a:spcPts val="45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@Timeout</a:t>
            </a:r>
          </a:p>
          <a:p>
            <a:pPr marL="717550" indent="-341313">
              <a:lnSpc>
                <a:spcPts val="45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@</a:t>
            </a:r>
            <a:r>
              <a:rPr lang="en-US" sz="3000" b="1" dirty="0" err="1"/>
              <a:t>AutoCleanup</a:t>
            </a:r>
            <a:endParaRPr lang="en-US" sz="3000" b="1" dirty="0"/>
          </a:p>
          <a:p>
            <a:pPr marL="717550" indent="-341313">
              <a:lnSpc>
                <a:spcPts val="45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@Stepwise</a:t>
            </a:r>
          </a:p>
          <a:p>
            <a:pPr marL="717550" indent="-341313">
              <a:lnSpc>
                <a:spcPts val="45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@</a:t>
            </a:r>
            <a:r>
              <a:rPr lang="en-US" sz="3000" b="1" dirty="0" err="1"/>
              <a:t>RevertMetaClass</a:t>
            </a:r>
            <a:endParaRPr lang="en-US" sz="3000" b="1" dirty="0"/>
          </a:p>
          <a:p>
            <a:pPr marL="717550" indent="-341313">
              <a:lnSpc>
                <a:spcPts val="45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/>
              <a:t>@Rule</a:t>
            </a:r>
            <a:endParaRPr lang="en-US" sz="30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11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Spock is...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A developer testing framework...</a:t>
            </a: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for Groovy and Java applications...</a:t>
            </a: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based on Groovy...</a:t>
            </a: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fully compatible with </a:t>
            </a:r>
            <a:r>
              <a:rPr lang="en-US" sz="3000" b="1" dirty="0" err="1" smtClean="0"/>
              <a:t>JUnit</a:t>
            </a:r>
            <a:r>
              <a:rPr lang="en-US" sz="3000" b="1" dirty="0" smtClean="0"/>
              <a:t>...</a:t>
            </a: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but going beyond!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/>
              <a:t>JUnitRules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/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@Rule</a:t>
            </a:r>
            <a:r>
              <a:rPr lang="en-US" sz="1400" dirty="0"/>
              <a:t> </a:t>
            </a:r>
            <a:r>
              <a:rPr lang="en-US" sz="1400" dirty="0" err="1"/>
              <a:t>TemporaryFolder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tempFolder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@Shared</a:t>
            </a:r>
            <a:r>
              <a:rPr lang="en-US" sz="1400" dirty="0"/>
              <a:t> File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file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9933"/>
                </a:solidFill>
              </a:rPr>
              <a:t>"a file based test"</a:t>
            </a:r>
            <a:r>
              <a:rPr lang="en-US" sz="1400" dirty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tempFolder</a:t>
            </a:r>
            <a:r>
              <a:rPr lang="en-US" sz="1400" dirty="0" err="1"/>
              <a:t>.newFile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339933"/>
                </a:solidFill>
              </a:rPr>
              <a:t>"foo.txt"</a:t>
            </a:r>
            <a:r>
              <a:rPr lang="en-US" sz="1400" dirty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/>
              <a:t>.exists</a:t>
            </a:r>
            <a:r>
              <a:rPr lang="en-US" sz="1400" dirty="0"/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9933"/>
                </a:solidFill>
              </a:rPr>
              <a:t>"by now the file has been deleted"</a:t>
            </a:r>
            <a:r>
              <a:rPr lang="en-US" sz="1400" dirty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    expect: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    !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file</a:t>
            </a:r>
            <a:r>
              <a:rPr lang="en-US" sz="1400" dirty="0" err="1"/>
              <a:t>.exists</a:t>
            </a:r>
            <a:r>
              <a:rPr lang="en-US" sz="1400" dirty="0"/>
              <a:t>()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21874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Show me the code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@Stepwise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/>
              <a:t>StepwiseSpec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2060"/>
                </a:solidFill>
              </a:rPr>
              <a:t>extends</a:t>
            </a:r>
            <a:r>
              <a:rPr lang="en-US" sz="1400" dirty="0"/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9933"/>
                </a:solidFill>
              </a:rPr>
              <a:t>"step 1"</a:t>
            </a:r>
            <a:r>
              <a:rPr lang="en-US" sz="1400" dirty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    expect: </a:t>
            </a:r>
            <a:r>
              <a:rPr lang="en-US" sz="1400" b="1" dirty="0">
                <a:solidFill>
                  <a:srgbClr val="002060"/>
                </a:solidFill>
              </a:rPr>
              <a:t>true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9933"/>
                </a:solidFill>
              </a:rPr>
              <a:t>"step 2"</a:t>
            </a:r>
            <a:r>
              <a:rPr lang="en-US" sz="1400" dirty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    expect: </a:t>
            </a:r>
            <a:r>
              <a:rPr lang="en-US" sz="1400" b="1" dirty="0">
                <a:solidFill>
                  <a:srgbClr val="002060"/>
                </a:solidFill>
              </a:rPr>
              <a:t>true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400" dirty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b="1" dirty="0" err="1">
                <a:solidFill>
                  <a:srgbClr val="002060"/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9933"/>
                </a:solidFill>
              </a:rPr>
              <a:t>"step 3"</a:t>
            </a:r>
            <a:r>
              <a:rPr lang="en-US" sz="1400" dirty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    expect: </a:t>
            </a:r>
            <a:r>
              <a:rPr lang="en-US" sz="1400" b="1" dirty="0">
                <a:solidFill>
                  <a:srgbClr val="002060"/>
                </a:solidFill>
              </a:rPr>
              <a:t>true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3679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External </a:t>
            </a:r>
            <a:r>
              <a:rPr lang="en-US" sz="5000" b="1" dirty="0">
                <a:solidFill>
                  <a:schemeClr val="bg1"/>
                </a:solidFill>
              </a:rP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41313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spock-grails</a:t>
            </a:r>
          </a:p>
          <a:p>
            <a:pPr marL="717550" indent="-341313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spock-spring</a:t>
            </a:r>
          </a:p>
          <a:p>
            <a:pPr marL="717550" indent="-341313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spock-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guice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717550" indent="-341313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spock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-tapestry</a:t>
            </a:r>
          </a:p>
          <a:p>
            <a:pPr marL="717550" indent="-341313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spock-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</a:rPr>
              <a:t>unitils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76237" indent="0">
              <a:spcBef>
                <a:spcPts val="0"/>
              </a:spcBef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717550" indent="-341313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spock-griffon</a:t>
            </a:r>
          </a:p>
          <a:p>
            <a:pPr marL="717550" indent="-341313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spock-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arquillian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717550" indent="-341313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spock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-extensions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http://github.com/robfletcher/spock-extensions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04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Grails </a:t>
            </a:r>
            <a:r>
              <a:rPr lang="en-US" sz="5000" b="1" dirty="0">
                <a:solidFill>
                  <a:schemeClr val="bg1"/>
                </a:solidFill>
              </a:rP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41313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http://grails.org/plugin/spock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17550" indent="-341313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github.com/spockframework/spock-grails</a:t>
            </a:r>
            <a:endParaRPr lang="en-US" sz="2400" dirty="0" smtClean="0"/>
          </a:p>
          <a:p>
            <a:pPr marL="717550" indent="-341313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grails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install plugin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spock</a:t>
            </a: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smtClean="0">
                <a:solidFill>
                  <a:schemeClr val="tx2">
                    <a:lumMod val="50000"/>
                  </a:schemeClr>
                </a:solidFill>
              </a:rPr>
              <a:t>0.6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717550" indent="-341313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grails test-app</a:t>
            </a:r>
          </a:p>
          <a:p>
            <a:pPr marL="717550" indent="-341313">
              <a:lnSpc>
                <a:spcPct val="2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grails test-app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</a:rPr>
              <a:t>unit:TestSpec</a:t>
            </a:r>
            <a:endParaRPr lang="en-US" sz="1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660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Grails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en-US" sz="1300" dirty="0" err="1" smtClean="0">
                <a:solidFill>
                  <a:schemeClr val="bg2">
                    <a:lumMod val="50000"/>
                  </a:schemeClr>
                </a:solidFill>
              </a:rPr>
              <a:t>TestFor</a:t>
            </a:r>
            <a:r>
              <a:rPr lang="en-US" sz="1300" dirty="0" smtClean="0"/>
              <a:t>(</a:t>
            </a:r>
            <a:r>
              <a:rPr lang="en-US" sz="1300" dirty="0" err="1" smtClean="0"/>
              <a:t>MouthService</a:t>
            </a:r>
            <a:r>
              <a:rPr lang="en-US" sz="1300" dirty="0" smtClean="0"/>
              <a:t>) 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</a:rPr>
              <a:t>Mock</a:t>
            </a:r>
            <a:r>
              <a:rPr lang="en-US" sz="1300" dirty="0" smtClean="0"/>
              <a:t>([Patient, </a:t>
            </a:r>
            <a:r>
              <a:rPr lang="en-US" sz="1300" dirty="0" err="1" smtClean="0"/>
              <a:t>PatientMouth</a:t>
            </a:r>
            <a:r>
              <a:rPr lang="en-US" sz="1300" dirty="0" smtClean="0"/>
              <a:t>, </a:t>
            </a:r>
            <a:r>
              <a:rPr lang="en-US" sz="1300" dirty="0" err="1" smtClean="0"/>
              <a:t>PatientTooth</a:t>
            </a:r>
            <a:r>
              <a:rPr lang="en-US" sz="1300" dirty="0" smtClean="0"/>
              <a:t>])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b="1" dirty="0" smtClean="0">
                <a:solidFill>
                  <a:srgbClr val="002060"/>
                </a:solidFill>
              </a:rPr>
              <a:t>class</a:t>
            </a:r>
            <a:r>
              <a:rPr lang="en-US" sz="1300" dirty="0" smtClean="0"/>
              <a:t> </a:t>
            </a:r>
            <a:r>
              <a:rPr lang="en-US" sz="1300" dirty="0" err="1" smtClean="0"/>
              <a:t>MouthServiceSpec</a:t>
            </a:r>
            <a:r>
              <a:rPr lang="en-US" sz="1300" dirty="0" smtClean="0"/>
              <a:t> </a:t>
            </a:r>
            <a:r>
              <a:rPr lang="en-US" sz="1300" b="1" dirty="0">
                <a:solidFill>
                  <a:srgbClr val="002060"/>
                </a:solidFill>
              </a:rPr>
              <a:t>extends</a:t>
            </a:r>
            <a:r>
              <a:rPr lang="en-US" sz="1300" dirty="0" smtClean="0"/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</a:t>
            </a:r>
            <a:r>
              <a:rPr lang="en-US" sz="1300" b="1" dirty="0" err="1" smtClean="0">
                <a:solidFill>
                  <a:srgbClr val="002060"/>
                </a:solidFill>
              </a:rPr>
              <a:t>def</a:t>
            </a:r>
            <a:r>
              <a:rPr lang="en-US" sz="1300" dirty="0" smtClean="0"/>
              <a:t> </a:t>
            </a:r>
            <a:r>
              <a:rPr lang="en-US" sz="1300" dirty="0">
                <a:solidFill>
                  <a:srgbClr val="339933"/>
                </a:solidFill>
              </a:rPr>
              <a:t>"Get patient tooth by index"</a:t>
            </a:r>
            <a:r>
              <a:rPr lang="en-US" sz="1300" dirty="0" smtClean="0"/>
              <a:t>()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setup: </a:t>
            </a:r>
            <a:r>
              <a:rPr lang="en-US" sz="1300" dirty="0" smtClean="0">
                <a:solidFill>
                  <a:srgbClr val="339933"/>
                </a:solidFill>
              </a:rPr>
              <a:t>"Create domain mocks"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    </a:t>
            </a:r>
            <a:r>
              <a:rPr lang="en-US" sz="1300" b="1" dirty="0" err="1" smtClean="0">
                <a:solidFill>
                  <a:srgbClr val="002060"/>
                </a:solidFill>
              </a:rPr>
              <a:t>def</a:t>
            </a:r>
            <a:r>
              <a:rPr lang="en-US" sz="1300" dirty="0" smtClean="0"/>
              <a:t> patient = </a:t>
            </a:r>
            <a:r>
              <a:rPr lang="en-US" sz="1300" b="1" dirty="0" smtClean="0">
                <a:solidFill>
                  <a:srgbClr val="002060"/>
                </a:solidFill>
              </a:rPr>
              <a:t>new</a:t>
            </a:r>
            <a:r>
              <a:rPr lang="en-US" sz="1300" dirty="0" smtClean="0"/>
              <a:t> Patient(</a:t>
            </a:r>
            <a:r>
              <a:rPr lang="en-US" sz="1300" dirty="0" err="1" smtClean="0">
                <a:solidFill>
                  <a:srgbClr val="339933"/>
                </a:solidFill>
              </a:rPr>
              <a:t>dateOfBirth</a:t>
            </a:r>
            <a:r>
              <a:rPr lang="en-US" sz="1300" dirty="0" smtClean="0"/>
              <a:t>: </a:t>
            </a:r>
            <a:r>
              <a:rPr lang="en-US" sz="1300" b="1" dirty="0" smtClean="0">
                <a:solidFill>
                  <a:srgbClr val="002060"/>
                </a:solidFill>
              </a:rPr>
              <a:t>new</a:t>
            </a:r>
            <a:r>
              <a:rPr lang="en-US" sz="1300" dirty="0" smtClean="0"/>
              <a:t> Date('05/03/1984')).save(</a:t>
            </a:r>
            <a:r>
              <a:rPr lang="en-US" sz="1300" b="1" dirty="0" smtClean="0">
                <a:solidFill>
                  <a:srgbClr val="002060"/>
                </a:solidFill>
              </a:rPr>
              <a:t>false</a:t>
            </a:r>
            <a:r>
              <a:rPr lang="en-US" sz="13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    </a:t>
            </a:r>
            <a:r>
              <a:rPr lang="en-US" sz="1300" b="1" dirty="0" err="1" smtClean="0">
                <a:solidFill>
                  <a:srgbClr val="002060"/>
                </a:solidFill>
              </a:rPr>
              <a:t>def</a:t>
            </a:r>
            <a:r>
              <a:rPr lang="en-US" sz="1300" dirty="0" smtClean="0"/>
              <a:t> </a:t>
            </a:r>
            <a:r>
              <a:rPr lang="en-US" sz="1300" dirty="0" err="1" smtClean="0"/>
              <a:t>patientTooth</a:t>
            </a:r>
            <a:r>
              <a:rPr lang="en-US" sz="1300" dirty="0" smtClean="0"/>
              <a:t> = </a:t>
            </a:r>
            <a:r>
              <a:rPr lang="en-US" sz="1300" b="1" dirty="0" smtClean="0">
                <a:solidFill>
                  <a:srgbClr val="002060"/>
                </a:solidFill>
              </a:rPr>
              <a:t>new</a:t>
            </a:r>
            <a:r>
              <a:rPr lang="en-US" sz="1300" dirty="0" smtClean="0"/>
              <a:t> </a:t>
            </a:r>
            <a:r>
              <a:rPr lang="en-US" sz="1300" dirty="0" err="1" smtClean="0"/>
              <a:t>PatientTooth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339933"/>
                </a:solidFill>
              </a:rPr>
              <a:t>index</a:t>
            </a:r>
            <a:r>
              <a:rPr lang="en-US" sz="1300" dirty="0" smtClean="0"/>
              <a:t>: 10, </a:t>
            </a:r>
            <a:r>
              <a:rPr lang="en-US" sz="1300" dirty="0" err="1" smtClean="0">
                <a:solidFill>
                  <a:srgbClr val="339933"/>
                </a:solidFill>
              </a:rPr>
              <a:t>toothCode</a:t>
            </a:r>
            <a:r>
              <a:rPr lang="en-US" sz="1300" dirty="0" smtClean="0"/>
              <a:t>: </a:t>
            </a:r>
            <a:r>
              <a:rPr lang="en-US" sz="1300" dirty="0" smtClean="0">
                <a:solidFill>
                  <a:srgbClr val="339933"/>
                </a:solidFill>
              </a:rPr>
              <a:t>"10"</a:t>
            </a:r>
            <a:r>
              <a:rPr lang="en-US" sz="1300" dirty="0" smtClean="0"/>
              <a:t>).save(</a:t>
            </a:r>
            <a:r>
              <a:rPr lang="en-US" sz="1300" b="1" dirty="0" smtClean="0">
                <a:solidFill>
                  <a:srgbClr val="002060"/>
                </a:solidFill>
              </a:rPr>
              <a:t>false</a:t>
            </a:r>
            <a:r>
              <a:rPr lang="en-US" sz="13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    </a:t>
            </a:r>
            <a:r>
              <a:rPr lang="en-US" sz="1300" b="1" dirty="0" err="1" smtClean="0">
                <a:solidFill>
                  <a:srgbClr val="002060"/>
                </a:solidFill>
              </a:rPr>
              <a:t>def</a:t>
            </a:r>
            <a:r>
              <a:rPr lang="en-US" sz="1300" dirty="0" smtClean="0"/>
              <a:t> </a:t>
            </a:r>
            <a:r>
              <a:rPr lang="en-US" sz="1300" dirty="0" err="1" smtClean="0"/>
              <a:t>patientMouth</a:t>
            </a:r>
            <a:r>
              <a:rPr lang="en-US" sz="1300" dirty="0" smtClean="0"/>
              <a:t> = </a:t>
            </a:r>
            <a:r>
              <a:rPr lang="en-US" sz="1300" b="1" dirty="0" smtClean="0">
                <a:solidFill>
                  <a:srgbClr val="002060"/>
                </a:solidFill>
              </a:rPr>
              <a:t>new</a:t>
            </a:r>
            <a:r>
              <a:rPr lang="en-US" sz="1300" dirty="0" smtClean="0"/>
              <a:t> </a:t>
            </a:r>
            <a:r>
              <a:rPr lang="en-US" sz="1300" dirty="0" err="1" smtClean="0"/>
              <a:t>PatientMouth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339933"/>
                </a:solidFill>
              </a:rPr>
              <a:t>patient</a:t>
            </a:r>
            <a:r>
              <a:rPr lang="en-US" sz="1300" dirty="0" smtClean="0"/>
              <a:t>: patient, </a:t>
            </a:r>
            <a:r>
              <a:rPr lang="en-US" sz="1300" dirty="0" err="1" smtClean="0">
                <a:solidFill>
                  <a:srgbClr val="339933"/>
                </a:solidFill>
              </a:rPr>
              <a:t>patientTeeth</a:t>
            </a:r>
            <a:r>
              <a:rPr lang="en-US" sz="1300" dirty="0" smtClean="0"/>
              <a:t>: [</a:t>
            </a:r>
            <a:r>
              <a:rPr lang="en-US" sz="1300" dirty="0" err="1" smtClean="0"/>
              <a:t>patientTooth</a:t>
            </a:r>
            <a:r>
              <a:rPr lang="en-US" sz="1300" dirty="0" smtClean="0"/>
              <a:t>]).save(</a:t>
            </a:r>
            <a:r>
              <a:rPr lang="en-US" sz="1300" b="1" dirty="0" smtClean="0">
                <a:solidFill>
                  <a:srgbClr val="002060"/>
                </a:solidFill>
              </a:rPr>
              <a:t>false</a:t>
            </a:r>
            <a:r>
              <a:rPr lang="en-US" sz="13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3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when: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    </a:t>
            </a:r>
            <a:r>
              <a:rPr lang="en-US" sz="1300" dirty="0" err="1" smtClean="0"/>
              <a:t>patientTooth</a:t>
            </a:r>
            <a:r>
              <a:rPr lang="en-US" sz="1300" dirty="0" smtClean="0"/>
              <a:t> =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sz="1300" dirty="0" err="1" smtClean="0"/>
              <a:t>.getPatientToothByIndex</a:t>
            </a:r>
            <a:r>
              <a:rPr lang="en-US" sz="1300" dirty="0" smtClean="0"/>
              <a:t>(</a:t>
            </a:r>
            <a:r>
              <a:rPr lang="en-US" sz="1300" dirty="0" err="1" smtClean="0"/>
              <a:t>patientMouth</a:t>
            </a:r>
            <a:r>
              <a:rPr lang="en-US" sz="1300" dirty="0" smtClean="0"/>
              <a:t>, index)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3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then: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    </a:t>
            </a:r>
            <a:r>
              <a:rPr lang="en-US" sz="1300" dirty="0" err="1" smtClean="0"/>
              <a:t>patientTooth.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toothCode</a:t>
            </a:r>
            <a:r>
              <a:rPr lang="en-US" sz="1300" dirty="0" smtClean="0"/>
              <a:t> == tooth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    </a:t>
            </a:r>
            <a:r>
              <a:rPr lang="en-US" sz="1300" dirty="0" err="1" smtClean="0"/>
              <a:t>patientMouth.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patientTeeth</a:t>
            </a:r>
            <a:r>
              <a:rPr lang="en-US" sz="1300" dirty="0" err="1" smtClean="0"/>
              <a:t>.contains</a:t>
            </a:r>
            <a:r>
              <a:rPr lang="en-US" sz="1300" dirty="0" smtClean="0"/>
              <a:t>(</a:t>
            </a:r>
            <a:r>
              <a:rPr lang="en-US" sz="1300" dirty="0" err="1" smtClean="0"/>
              <a:t>patientTooth</a:t>
            </a:r>
            <a:r>
              <a:rPr lang="en-US" sz="1300" dirty="0" smtClean="0"/>
              <a:t>)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3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where: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     index | tooth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     10      | </a:t>
            </a:r>
            <a:r>
              <a:rPr lang="en-US" sz="1300" dirty="0" smtClean="0">
                <a:solidFill>
                  <a:srgbClr val="339933"/>
                </a:solidFill>
              </a:rPr>
              <a:t>"10"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         20      | </a:t>
            </a:r>
            <a:r>
              <a:rPr lang="en-US" sz="1300" b="1" dirty="0" smtClean="0">
                <a:solidFill>
                  <a:srgbClr val="002060"/>
                </a:solidFill>
              </a:rPr>
              <a:t>null</a:t>
            </a:r>
            <a:endParaRPr lang="en-US" sz="1300" dirty="0" smtClean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    }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 marL="400050" lvl="1" indent="0" algn="just">
              <a:spcBef>
                <a:spcPts val="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744594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Spring</a:t>
            </a:r>
            <a:r>
              <a:rPr lang="en-US" sz="5400" dirty="0" smtClean="0"/>
              <a:t> </a:t>
            </a:r>
            <a:r>
              <a:rPr lang="en-US" sz="5000" b="1" dirty="0">
                <a:solidFill>
                  <a:schemeClr val="bg1"/>
                </a:solidFill>
              </a:rPr>
              <a:t>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endParaRPr lang="en-US" sz="1600" b="1" dirty="0" smtClean="0">
              <a:solidFill>
                <a:srgbClr val="002060"/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class</a:t>
            </a:r>
            <a:r>
              <a:rPr lang="en-US" sz="1600" dirty="0" smtClean="0"/>
              <a:t> </a:t>
            </a:r>
            <a:r>
              <a:rPr lang="en-US" sz="1600" dirty="0" err="1"/>
              <a:t>InjectionExamples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2060"/>
                </a:solidFill>
              </a:rPr>
              <a:t>extends</a:t>
            </a:r>
            <a:r>
              <a:rPr lang="en-US" sz="1600" dirty="0"/>
              <a:t> Specification {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 @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Autowired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600" dirty="0" smtClean="0"/>
              <a:t>     Service1 </a:t>
            </a:r>
            <a:r>
              <a:rPr lang="en-US" sz="1600" dirty="0" err="1"/>
              <a:t>byType</a:t>
            </a:r>
            <a:endParaRPr lang="en-US" sz="1600" dirty="0"/>
          </a:p>
          <a:p>
            <a:pPr marL="400050" lvl="1" indent="0" algn="just">
              <a:spcBef>
                <a:spcPts val="0"/>
              </a:spcBef>
              <a:buNone/>
            </a:pPr>
            <a:endParaRPr lang="en-US" sz="1600" dirty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 @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Resource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600" dirty="0" smtClean="0"/>
              <a:t>     Service1 </a:t>
            </a:r>
            <a:r>
              <a:rPr lang="en-US" sz="1600" dirty="0" err="1"/>
              <a:t>byName</a:t>
            </a:r>
            <a:endParaRPr lang="en-US" sz="1600" dirty="0"/>
          </a:p>
          <a:p>
            <a:pPr marL="400050" lvl="1" indent="0" algn="just">
              <a:spcBef>
                <a:spcPts val="0"/>
              </a:spcBef>
              <a:buNone/>
            </a:pPr>
            <a:endParaRPr lang="en-US" sz="1600" dirty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 @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Autowired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ApplicationContext</a:t>
            </a:r>
            <a:r>
              <a:rPr lang="en-US" sz="1600" dirty="0" smtClean="0"/>
              <a:t> context</a:t>
            </a:r>
            <a:endParaRPr lang="en-US" sz="1600" dirty="0"/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3807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020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</a:rPr>
              <a:t>Other Cool Stuff</a:t>
            </a:r>
            <a:endParaRPr lang="en-US" sz="5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901532"/>
            <a:ext cx="3771543" cy="27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2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Configuring </a:t>
            </a:r>
            <a:r>
              <a:rPr lang="en-US" sz="5000" b="1" dirty="0">
                <a:solidFill>
                  <a:schemeClr val="bg1"/>
                </a:solidFill>
              </a:rPr>
              <a:t>Spock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buNone/>
            </a:pPr>
            <a:r>
              <a:rPr lang="en-US" sz="1800" b="1" dirty="0"/>
              <a:t>~/.</a:t>
            </a:r>
            <a:r>
              <a:rPr lang="en-US" sz="1800" b="1" dirty="0" err="1"/>
              <a:t>spock</a:t>
            </a:r>
            <a:r>
              <a:rPr lang="en-US" sz="1800" b="1" dirty="0"/>
              <a:t>/</a:t>
            </a:r>
            <a:r>
              <a:rPr lang="en-US" sz="1800" b="1" dirty="0" err="1"/>
              <a:t>SpockConfig.groovy</a:t>
            </a:r>
            <a:r>
              <a:rPr lang="en-US" sz="1800" b="1" dirty="0"/>
              <a:t>, or on class path</a:t>
            </a:r>
            <a:r>
              <a:rPr lang="en-US" sz="1800" b="1" dirty="0" smtClean="0"/>
              <a:t>, or </a:t>
            </a:r>
            <a:r>
              <a:rPr lang="en-US" sz="1800" b="1" dirty="0"/>
              <a:t>with -</a:t>
            </a:r>
            <a:r>
              <a:rPr lang="en-US" sz="1800" b="1" dirty="0" err="1" smtClean="0"/>
              <a:t>Dspock.configuration</a:t>
            </a:r>
            <a:endParaRPr lang="en-US" sz="1800" b="1" dirty="0" smtClean="0"/>
          </a:p>
          <a:p>
            <a:pPr marL="400050" lvl="1" indent="0" algn="just">
              <a:spcBef>
                <a:spcPts val="0"/>
              </a:spcBef>
              <a:buNone/>
            </a:pPr>
            <a:endParaRPr lang="en-US" sz="1800" b="1" dirty="0"/>
          </a:p>
          <a:p>
            <a:pPr marL="717550" indent="-358775">
              <a:spcBef>
                <a:spcPts val="0"/>
              </a:spcBef>
              <a:buNone/>
            </a:pPr>
            <a:r>
              <a:rPr lang="en-US" sz="1600" dirty="0"/>
              <a:t>runner {</a:t>
            </a:r>
          </a:p>
          <a:p>
            <a:pPr marL="717550" indent="-358775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filterStackTrace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339933"/>
                </a:solidFill>
              </a:rPr>
              <a:t>false</a:t>
            </a:r>
          </a:p>
          <a:p>
            <a:pPr marL="717550" indent="-358775">
              <a:spcBef>
                <a:spcPts val="0"/>
              </a:spcBef>
              <a:buNone/>
            </a:pPr>
            <a:r>
              <a:rPr lang="en-US" sz="1600" dirty="0" smtClean="0"/>
              <a:t>	include </a:t>
            </a:r>
            <a:r>
              <a:rPr lang="en-US" sz="1600" dirty="0"/>
              <a:t>Fast</a:t>
            </a:r>
          </a:p>
          <a:p>
            <a:pPr marL="717550" indent="-358775">
              <a:spcBef>
                <a:spcPts val="0"/>
              </a:spcBef>
              <a:buNone/>
            </a:pPr>
            <a:r>
              <a:rPr lang="en-US" sz="1600" dirty="0" smtClean="0"/>
              <a:t>	exclude </a:t>
            </a:r>
            <a:r>
              <a:rPr lang="en-US" sz="1600" dirty="0"/>
              <a:t>Slow</a:t>
            </a:r>
          </a:p>
          <a:p>
            <a:pPr marL="717550" indent="-358775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optimizeRunOrder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339933"/>
                </a:solidFill>
              </a:rPr>
              <a:t>true</a:t>
            </a:r>
          </a:p>
          <a:p>
            <a:pPr marL="717550" indent="-358775"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 marL="717550" indent="-358775">
              <a:buNone/>
            </a:pPr>
            <a:endParaRPr lang="en-US" sz="1600" b="1" dirty="0"/>
          </a:p>
          <a:p>
            <a:pPr marL="717550" indent="-358775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@Fast</a:t>
            </a:r>
          </a:p>
          <a:p>
            <a:pPr marL="717550" indent="-358775">
              <a:buNone/>
            </a:pPr>
            <a:r>
              <a:rPr lang="en-US" sz="1600" b="1" dirty="0">
                <a:solidFill>
                  <a:srgbClr val="00206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 err="1"/>
              <a:t>MyFastSpec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2060"/>
                </a:solidFill>
              </a:rPr>
              <a:t>extends</a:t>
            </a:r>
            <a:r>
              <a:rPr lang="en-US" sz="1600" dirty="0"/>
              <a:t> Specification {</a:t>
            </a:r>
          </a:p>
          <a:p>
            <a:pPr marL="717550" indent="-358775"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	</a:t>
            </a:r>
            <a:r>
              <a:rPr lang="en-US" sz="1600" b="1" dirty="0" err="1" smtClean="0">
                <a:solidFill>
                  <a:srgbClr val="002060"/>
                </a:solidFill>
              </a:rPr>
              <a:t>def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339933"/>
                </a:solidFill>
              </a:rPr>
              <a:t>"I’m fast as hell!"</a:t>
            </a:r>
            <a:r>
              <a:rPr lang="en-US" sz="1600" dirty="0"/>
              <a:t>() { expect: true }</a:t>
            </a:r>
          </a:p>
          <a:p>
            <a:pPr marL="717550" indent="-358775">
              <a:buNone/>
            </a:pPr>
            <a:endParaRPr lang="en-US" sz="1600" dirty="0" smtClean="0"/>
          </a:p>
          <a:p>
            <a:pPr marL="717550" indent="-358775"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	@Slow </a:t>
            </a:r>
          </a:p>
          <a:p>
            <a:pPr marL="717550" indent="-358775">
              <a:buNone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600" b="1" dirty="0" err="1" smtClean="0">
                <a:solidFill>
                  <a:srgbClr val="002060"/>
                </a:solidFill>
              </a:rPr>
              <a:t>def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339933"/>
                </a:solidFill>
              </a:rPr>
              <a:t>“Sorry</a:t>
            </a:r>
            <a:r>
              <a:rPr lang="en-US" sz="1600" dirty="0">
                <a:solidFill>
                  <a:srgbClr val="339933"/>
                </a:solidFill>
              </a:rPr>
              <a:t>, can’t keep up..."</a:t>
            </a:r>
            <a:r>
              <a:rPr lang="en-US" sz="1600" dirty="0"/>
              <a:t>() </a:t>
            </a:r>
            <a:r>
              <a:rPr lang="en-US" sz="1600" dirty="0" smtClean="0"/>
              <a:t>{expect</a:t>
            </a:r>
            <a:r>
              <a:rPr lang="en-US" sz="1600" dirty="0"/>
              <a:t>: false }</a:t>
            </a:r>
          </a:p>
          <a:p>
            <a:pPr marL="717550" indent="-358775">
              <a:buNone/>
            </a:pPr>
            <a:r>
              <a:rPr lang="en-US" sz="1600" dirty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028533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Tooling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9138">
              <a:lnSpc>
                <a:spcPct val="200000"/>
              </a:lnSpc>
              <a:buBlip>
                <a:blip r:embed="rId2"/>
              </a:buBlip>
            </a:pPr>
            <a:r>
              <a:rPr lang="en-US" sz="3000" b="1" dirty="0"/>
              <a:t>Eclipse, IDEA</a:t>
            </a:r>
          </a:p>
          <a:p>
            <a:pPr marL="719138">
              <a:lnSpc>
                <a:spcPct val="200000"/>
              </a:lnSpc>
              <a:buBlip>
                <a:blip r:embed="rId2"/>
              </a:buBlip>
            </a:pPr>
            <a:r>
              <a:rPr lang="en-US" sz="3000" b="1" dirty="0"/>
              <a:t>Ant, Maven, </a:t>
            </a:r>
            <a:r>
              <a:rPr lang="en-US" sz="3000" b="1" dirty="0" err="1"/>
              <a:t>Gradle</a:t>
            </a:r>
            <a:endParaRPr lang="en-US" sz="3000" b="1" dirty="0"/>
          </a:p>
          <a:p>
            <a:pPr marL="719138">
              <a:lnSpc>
                <a:spcPct val="200000"/>
              </a:lnSpc>
              <a:buBlip>
                <a:blip r:embed="rId2"/>
              </a:buBlip>
            </a:pPr>
            <a:r>
              <a:rPr lang="en-US" sz="3000" b="1" dirty="0"/>
              <a:t>Jenkins, Bamboo, </a:t>
            </a:r>
            <a:r>
              <a:rPr lang="en-US" sz="3000" b="1" dirty="0" err="1"/>
              <a:t>TeamCity</a:t>
            </a:r>
            <a:endParaRPr lang="en-US" sz="3000" b="1" dirty="0"/>
          </a:p>
          <a:p>
            <a:pPr marL="719138">
              <a:lnSpc>
                <a:spcPct val="200000"/>
              </a:lnSpc>
              <a:buBlip>
                <a:blip r:embed="rId2"/>
              </a:buBlip>
            </a:pPr>
            <a:r>
              <a:rPr lang="en-US" sz="3000" b="1" dirty="0"/>
              <a:t>Spock runs everywhere </a:t>
            </a:r>
            <a:r>
              <a:rPr lang="en-US" sz="3000" b="1" dirty="0" err="1"/>
              <a:t>JUnit</a:t>
            </a:r>
            <a:r>
              <a:rPr lang="en-US" sz="3000" b="1" dirty="0"/>
              <a:t> and </a:t>
            </a:r>
            <a:r>
              <a:rPr lang="en-US" sz="3000" b="1" dirty="0" smtClean="0"/>
              <a:t>Groovy run</a:t>
            </a:r>
            <a:r>
              <a:rPr lang="en-US" sz="3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887463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Spock </a:t>
            </a:r>
            <a:r>
              <a:rPr lang="en-US" sz="5000" b="1" dirty="0">
                <a:solidFill>
                  <a:schemeClr val="bg1"/>
                </a:solidFill>
              </a:rPr>
              <a:t>Under </a:t>
            </a:r>
            <a:r>
              <a:rPr lang="en-US" sz="5000" b="1" dirty="0" smtClean="0">
                <a:solidFill>
                  <a:schemeClr val="bg1"/>
                </a:solidFill>
              </a:rPr>
              <a:t>The Hood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9138">
              <a:spcBef>
                <a:spcPts val="0"/>
              </a:spcBef>
              <a:buBlip>
                <a:blip r:embed="rId2"/>
              </a:buBlip>
            </a:pPr>
            <a:r>
              <a:rPr lang="en-US" sz="3000" dirty="0"/>
              <a:t>You write</a:t>
            </a:r>
            <a:r>
              <a:rPr lang="en-US" sz="3000" dirty="0" smtClean="0"/>
              <a:t>...</a:t>
            </a:r>
            <a:endParaRPr lang="en-US" sz="3000" b="1" dirty="0"/>
          </a:p>
          <a:p>
            <a:pPr marL="717550" indent="0">
              <a:spcBef>
                <a:spcPts val="0"/>
              </a:spcBef>
              <a:buNone/>
            </a:pPr>
            <a:r>
              <a:rPr lang="en-US" sz="1600" dirty="0"/>
              <a:t>a = </a:t>
            </a:r>
            <a:r>
              <a:rPr lang="en-US" sz="1600" dirty="0">
                <a:solidFill>
                  <a:srgbClr val="339933"/>
                </a:solidFill>
              </a:rPr>
              <a:t>1</a:t>
            </a:r>
            <a:r>
              <a:rPr lang="en-US" sz="1600" dirty="0"/>
              <a:t>; b = </a:t>
            </a:r>
            <a:r>
              <a:rPr lang="en-US" sz="1600" dirty="0">
                <a:solidFill>
                  <a:srgbClr val="339933"/>
                </a:solidFill>
              </a:rPr>
              <a:t>2</a:t>
            </a:r>
            <a:r>
              <a:rPr lang="en-US" sz="1600" dirty="0"/>
              <a:t>; c = </a:t>
            </a:r>
            <a:r>
              <a:rPr lang="en-US" sz="1600" dirty="0">
                <a:solidFill>
                  <a:srgbClr val="339933"/>
                </a:solidFill>
              </a:rPr>
              <a:t>4</a:t>
            </a:r>
          </a:p>
          <a:p>
            <a:pPr marL="717550" indent="0">
              <a:spcBef>
                <a:spcPts val="0"/>
              </a:spcBef>
              <a:buNone/>
            </a:pPr>
            <a:r>
              <a:rPr lang="en-US" sz="1600" dirty="0"/>
              <a:t>expect: sum(a, b) == </a:t>
            </a:r>
            <a:r>
              <a:rPr lang="en-US" sz="1600" dirty="0" smtClean="0"/>
              <a:t>c</a:t>
            </a:r>
          </a:p>
          <a:p>
            <a:pPr marL="71755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720725" indent="-361950">
              <a:spcBef>
                <a:spcPts val="0"/>
              </a:spcBef>
              <a:buBlip>
                <a:blip r:embed="rId2"/>
              </a:buBlip>
            </a:pPr>
            <a:r>
              <a:rPr lang="en-US" sz="3000" dirty="0"/>
              <a:t>Spock generates</a:t>
            </a:r>
            <a:r>
              <a:rPr lang="en-US" sz="3000" dirty="0" smtClean="0"/>
              <a:t>...</a:t>
            </a:r>
          </a:p>
          <a:p>
            <a:pPr marL="717550" indent="0">
              <a:buNone/>
            </a:pPr>
            <a:r>
              <a:rPr lang="en-US" sz="1600" b="1" dirty="0" err="1">
                <a:solidFill>
                  <a:srgbClr val="002060"/>
                </a:solidFill>
              </a:rPr>
              <a:t>def</a:t>
            </a:r>
            <a:r>
              <a:rPr lang="en-US" sz="1600" dirty="0"/>
              <a:t> rec = </a:t>
            </a:r>
            <a:r>
              <a:rPr lang="en-US" sz="1600" b="1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 err="1"/>
              <a:t>ValueRecorder</a:t>
            </a:r>
            <a:r>
              <a:rPr lang="en-US" sz="1600" dirty="0"/>
              <a:t>()</a:t>
            </a:r>
          </a:p>
          <a:p>
            <a:pPr marL="717550" indent="0">
              <a:buNone/>
            </a:pPr>
            <a:r>
              <a:rPr lang="en-US" sz="1600" dirty="0" err="1"/>
              <a:t>verifier.expect</a:t>
            </a:r>
            <a:r>
              <a:rPr lang="en-US" sz="1600" dirty="0"/>
              <a:t>(</a:t>
            </a:r>
          </a:p>
          <a:p>
            <a:pPr marL="71755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rec.record</a:t>
            </a:r>
            <a:r>
              <a:rPr lang="en-US" sz="1600" dirty="0" smtClean="0"/>
              <a:t>(</a:t>
            </a:r>
            <a:r>
              <a:rPr lang="en-US" sz="1600" dirty="0" err="1" smtClean="0"/>
              <a:t>rec.record</a:t>
            </a:r>
            <a:r>
              <a:rPr lang="en-US" sz="1600" dirty="0" smtClean="0"/>
              <a:t>(sum(</a:t>
            </a:r>
            <a:r>
              <a:rPr lang="en-US" sz="1600" dirty="0" err="1" smtClean="0"/>
              <a:t>rec.record</a:t>
            </a:r>
            <a:r>
              <a:rPr lang="en-US" sz="1600" dirty="0" smtClean="0"/>
              <a:t>(a</a:t>
            </a:r>
            <a:r>
              <a:rPr lang="en-US" sz="1600" dirty="0"/>
              <a:t>),</a:t>
            </a:r>
          </a:p>
          <a:p>
            <a:pPr marL="71755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rec.record</a:t>
            </a:r>
            <a:r>
              <a:rPr lang="en-US" sz="1600" dirty="0" smtClean="0"/>
              <a:t>(b</a:t>
            </a:r>
            <a:r>
              <a:rPr lang="en-US" sz="1600" dirty="0"/>
              <a:t>)) == </a:t>
            </a:r>
            <a:r>
              <a:rPr lang="en-US" sz="1600" dirty="0" err="1"/>
              <a:t>rec.record</a:t>
            </a:r>
            <a:r>
              <a:rPr lang="en-US" sz="1600" dirty="0"/>
              <a:t>(c</a:t>
            </a:r>
            <a:r>
              <a:rPr lang="en-US" sz="1600" dirty="0" smtClean="0"/>
              <a:t>)))</a:t>
            </a:r>
          </a:p>
          <a:p>
            <a:pPr marL="815975" indent="-457200">
              <a:buBlip>
                <a:blip r:embed="rId2"/>
              </a:buBlip>
            </a:pPr>
            <a:r>
              <a:rPr lang="en-US" sz="3000" dirty="0"/>
              <a:t>You see</a:t>
            </a:r>
            <a:r>
              <a:rPr lang="en-US" sz="3000" dirty="0" smtClean="0"/>
              <a:t>...</a:t>
            </a:r>
          </a:p>
          <a:p>
            <a:pPr marL="0" indent="0">
              <a:buNone/>
            </a:pPr>
            <a:r>
              <a:rPr lang="en-US" sz="1600" dirty="0" smtClean="0"/>
              <a:t>	sum (a</a:t>
            </a:r>
            <a:r>
              <a:rPr lang="en-US" sz="1600" dirty="0"/>
              <a:t>, b</a:t>
            </a:r>
            <a:r>
              <a:rPr lang="en-US" sz="1600" dirty="0" smtClean="0"/>
              <a:t>)  </a:t>
            </a:r>
            <a:r>
              <a:rPr lang="en-US" sz="1600" dirty="0"/>
              <a:t>== </a:t>
            </a:r>
            <a:r>
              <a:rPr lang="en-US" sz="1600" dirty="0" smtClean="0"/>
              <a:t> 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|        |  |    |    |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339933"/>
                </a:solidFill>
              </a:rPr>
              <a:t>3</a:t>
            </a: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rgbClr val="339933"/>
                </a:solidFill>
              </a:rPr>
              <a:t>1 2</a:t>
            </a:r>
            <a:r>
              <a:rPr lang="en-US" sz="1600" dirty="0" smtClean="0"/>
              <a:t>     |  </a:t>
            </a:r>
            <a:r>
              <a:rPr lang="en-US" sz="1600" dirty="0" smtClean="0">
                <a:solidFill>
                  <a:srgbClr val="339933"/>
                </a:solidFill>
              </a:rPr>
              <a:t> 4</a:t>
            </a:r>
            <a:endParaRPr lang="en-US" sz="1600" dirty="0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	                  </a:t>
            </a:r>
            <a:r>
              <a:rPr lang="en-US" sz="1600" dirty="0" smtClean="0">
                <a:solidFill>
                  <a:srgbClr val="339933"/>
                </a:solidFill>
              </a:rPr>
              <a:t>false</a:t>
            </a:r>
            <a:endParaRPr lang="en-US" sz="16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335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Spock Can...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Reduce the lines of test code</a:t>
            </a: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Make tests more readable</a:t>
            </a: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Turn tests into specifications</a:t>
            </a: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Be extended in powerful ways</a:t>
            </a:r>
          </a:p>
          <a:p>
            <a:pPr marL="717550" indent="-338138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Bring back the fun to testing!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456014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Q&amp;A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7550" indent="-358775">
              <a:buBlip>
                <a:blip r:embed="rId2"/>
              </a:buBlip>
            </a:pPr>
            <a:r>
              <a:rPr lang="en-US" sz="3000" b="1" dirty="0"/>
              <a:t>Homepage</a:t>
            </a:r>
          </a:p>
          <a:p>
            <a:pPr marL="71755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spockframework.org</a:t>
            </a:r>
            <a:endParaRPr lang="en-US" sz="1600" dirty="0" smtClean="0"/>
          </a:p>
          <a:p>
            <a:pPr marL="717550" indent="0">
              <a:buNone/>
            </a:pPr>
            <a:endParaRPr lang="en-US" sz="1600" dirty="0"/>
          </a:p>
          <a:p>
            <a:pPr marL="717550" indent="-358775">
              <a:buBlip>
                <a:blip r:embed="rId2"/>
              </a:buBlip>
            </a:pPr>
            <a:r>
              <a:rPr lang="en-US" sz="3000" b="1" dirty="0"/>
              <a:t>Source Code</a:t>
            </a:r>
          </a:p>
          <a:p>
            <a:pPr marL="717550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github.com/spockframework/spock</a:t>
            </a:r>
            <a:endParaRPr lang="en-US" sz="1600" dirty="0" smtClean="0"/>
          </a:p>
          <a:p>
            <a:pPr marL="717550" indent="0">
              <a:buNone/>
            </a:pPr>
            <a:endParaRPr lang="en-US" sz="1600" dirty="0"/>
          </a:p>
          <a:p>
            <a:pPr marL="717550" indent="-358775">
              <a:buBlip>
                <a:blip r:embed="rId2"/>
              </a:buBlip>
            </a:pPr>
            <a:r>
              <a:rPr lang="en-US" sz="3000" b="1" dirty="0"/>
              <a:t>Spock Web Console</a:t>
            </a:r>
          </a:p>
          <a:p>
            <a:pPr marL="717550" indent="0">
              <a:buNone/>
            </a:pP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meet.spockframework.org</a:t>
            </a:r>
            <a:endParaRPr lang="en-US" sz="1600" dirty="0" smtClean="0"/>
          </a:p>
          <a:p>
            <a:pPr marL="717550" indent="0">
              <a:buNone/>
            </a:pPr>
            <a:endParaRPr lang="en-US" sz="1600" dirty="0"/>
          </a:p>
          <a:p>
            <a:pPr marL="717550" indent="-358775">
              <a:buBlip>
                <a:blip r:embed="rId2"/>
              </a:buBlip>
            </a:pPr>
            <a:r>
              <a:rPr lang="en-US" sz="3000" b="1" dirty="0"/>
              <a:t>Spock Example Project</a:t>
            </a:r>
          </a:p>
          <a:p>
            <a:pPr marL="717550" indent="0">
              <a:buNone/>
            </a:pPr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downloads.spockframework.org</a:t>
            </a:r>
            <a:endParaRPr lang="en-US" sz="1600" dirty="0"/>
          </a:p>
          <a:p>
            <a:pPr marL="717550" indent="0">
              <a:buNone/>
            </a:pPr>
            <a:r>
              <a:rPr lang="en-US" sz="1600" dirty="0" smtClean="0">
                <a:hlinkClick r:id="rId7"/>
              </a:rPr>
              <a:t>https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github.com/spockframework/spock/tree/groovy-1.8/spock-example</a:t>
            </a:r>
            <a:endParaRPr lang="en-US" sz="1600" dirty="0" smtClean="0"/>
          </a:p>
          <a:p>
            <a:pPr marL="717550" indent="0">
              <a:buNone/>
            </a:pPr>
            <a:endParaRPr lang="en-US" sz="16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226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Getting Started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Autofit/>
          </a:bodyPr>
          <a:lstStyle/>
          <a:p>
            <a:pPr marL="722313">
              <a:buBlip>
                <a:blip r:embed="rId2"/>
              </a:buBlip>
            </a:pPr>
            <a:r>
              <a:rPr lang="en-US" sz="3000" b="1" dirty="0" smtClean="0"/>
              <a:t>Homepage</a:t>
            </a:r>
            <a:r>
              <a:rPr lang="en-US" sz="3000" dirty="0" smtClean="0"/>
              <a:t> </a:t>
            </a:r>
            <a:endParaRPr lang="ru-RU" sz="3000" dirty="0" smtClean="0"/>
          </a:p>
          <a:p>
            <a:pPr marL="717550" indent="0">
              <a:spcBef>
                <a:spcPts val="0"/>
              </a:spcBef>
              <a:buNone/>
              <a:tabLst>
                <a:tab pos="803275" algn="l"/>
              </a:tabLst>
            </a:pPr>
            <a:r>
              <a:rPr lang="en-US" sz="2000" dirty="0" smtClean="0">
                <a:hlinkClick r:id="rId3"/>
              </a:rPr>
              <a:t>http://spockframework.org</a:t>
            </a:r>
            <a:endParaRPr lang="en-US" sz="2000" dirty="0" smtClean="0"/>
          </a:p>
          <a:p>
            <a:pPr marL="717550" indent="-338138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 smtClean="0"/>
              <a:t>Source Code </a:t>
            </a:r>
            <a:endParaRPr lang="ru-RU" sz="3000" b="1" dirty="0" smtClean="0"/>
          </a:p>
          <a:p>
            <a:pPr marL="720725" indent="0">
              <a:spcBef>
                <a:spcPts val="0"/>
              </a:spcBef>
              <a:buNone/>
            </a:pPr>
            <a:r>
              <a:rPr lang="en-US" sz="2000" dirty="0" smtClean="0">
                <a:hlinkClick r:id="rId4"/>
              </a:rPr>
              <a:t>https://github.com/spockframework/spock</a:t>
            </a:r>
            <a:endParaRPr lang="en-US" sz="2000" dirty="0" smtClean="0"/>
          </a:p>
          <a:p>
            <a:pPr marL="722313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3000" b="1" dirty="0" smtClean="0"/>
              <a:t>Spock Web Console </a:t>
            </a:r>
            <a:endParaRPr lang="ru-RU" sz="3000" b="1" dirty="0" smtClean="0"/>
          </a:p>
          <a:p>
            <a:pPr marL="720725" indent="0">
              <a:spcBef>
                <a:spcPts val="0"/>
              </a:spcBef>
              <a:buNone/>
            </a:pPr>
            <a:r>
              <a:rPr lang="en-US" sz="2000" dirty="0" smtClean="0">
                <a:hlinkClick r:id="rId5"/>
              </a:rPr>
              <a:t>http://meet.spockframework.org</a:t>
            </a:r>
            <a:endParaRPr lang="en-US" sz="2000" dirty="0" smtClean="0"/>
          </a:p>
          <a:p>
            <a:pPr marL="722313">
              <a:lnSpc>
                <a:spcPct val="150000"/>
              </a:lnSpc>
              <a:buBlip>
                <a:blip r:embed="rId2"/>
              </a:buBlip>
            </a:pPr>
            <a:r>
              <a:rPr lang="en-US" sz="3000" b="1" dirty="0" smtClean="0"/>
              <a:t>Spock Example Project  </a:t>
            </a:r>
          </a:p>
          <a:p>
            <a:pPr marL="717550" indent="0">
              <a:spcBef>
                <a:spcPts val="0"/>
              </a:spcBef>
              <a:buNone/>
            </a:pPr>
            <a:r>
              <a:rPr lang="en-US" sz="2000" dirty="0" smtClean="0">
                <a:hlinkClick r:id="rId6"/>
              </a:rPr>
              <a:t>http://downloads.spockframework.org</a:t>
            </a:r>
            <a:endParaRPr lang="en-US" sz="2000" dirty="0" smtClean="0"/>
          </a:p>
          <a:p>
            <a:pPr marL="717550" indent="0">
              <a:buNone/>
            </a:pPr>
            <a:r>
              <a:rPr lang="en-US" sz="2000" dirty="0" smtClean="0">
                <a:hlinkClick r:id="rId7"/>
              </a:rPr>
              <a:t>https://github.com/spockframework/spock/tree/groovy-1.8/spock-example</a:t>
            </a:r>
            <a:endParaRPr lang="en-US" sz="2000" dirty="0" smtClean="0"/>
          </a:p>
          <a:p>
            <a:pPr marL="379413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051239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Who’s Using Spock?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 err="1" smtClean="0"/>
              <a:t>Gradle</a:t>
            </a:r>
            <a:r>
              <a:rPr lang="en-US" sz="3000" b="1" dirty="0"/>
              <a:t>	</a:t>
            </a:r>
            <a:r>
              <a:rPr lang="en-US" sz="3000" b="1" dirty="0" err="1" smtClean="0"/>
              <a:t>GPars</a:t>
            </a:r>
            <a:endParaRPr lang="en-US" sz="3000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000" b="1" dirty="0" smtClean="0"/>
              <a:t>Grails			</a:t>
            </a:r>
            <a:r>
              <a:rPr lang="en-US" sz="3000" b="1" dirty="0" err="1" smtClean="0"/>
              <a:t>Geb</a:t>
            </a:r>
            <a:endParaRPr lang="en-US" sz="3000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000" b="1" dirty="0" smtClean="0"/>
              <a:t>Grails Plugin Collective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000" b="1" dirty="0" smtClean="0"/>
              <a:t>Apache Tapestry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000" b="1" dirty="0" smtClean="0"/>
              <a:t>Griffon	Spock</a:t>
            </a:r>
          </a:p>
          <a:p>
            <a:pPr marL="0" indent="0" algn="ctr">
              <a:buNone/>
            </a:pPr>
            <a:r>
              <a:rPr lang="en-US" sz="3000" b="1" dirty="0" smtClean="0"/>
              <a:t>Spring?</a:t>
            </a:r>
          </a:p>
        </p:txBody>
      </p:sp>
    </p:spTree>
    <p:extLst>
      <p:ext uri="{BB962C8B-B14F-4D97-AF65-F5344CB8AC3E}">
        <p14:creationId xmlns:p14="http://schemas.microsoft.com/office/powerpoint/2010/main" val="2478013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Who’s Using Spock</a:t>
            </a:r>
            <a:r>
              <a:rPr lang="en-US" sz="5000" b="1" dirty="0" smtClean="0">
                <a:solidFill>
                  <a:schemeClr val="bg1"/>
                </a:solidFill>
              </a:rPr>
              <a:t>? 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b="1" dirty="0" err="1" smtClean="0"/>
              <a:t>Betfair</a:t>
            </a:r>
            <a:r>
              <a:rPr lang="en-US" sz="2500" b="1" dirty="0" smtClean="0"/>
              <a:t> 		be2 </a:t>
            </a:r>
          </a:p>
          <a:p>
            <a:pPr marL="0" indent="0" algn="ctr">
              <a:buNone/>
            </a:pPr>
            <a:r>
              <a:rPr lang="en-US" sz="2500" b="1" dirty="0" err="1" smtClean="0"/>
              <a:t>bemoko</a:t>
            </a:r>
            <a:r>
              <a:rPr lang="en-US" sz="2500" b="1" dirty="0" smtClean="0"/>
              <a:t> 	</a:t>
            </a:r>
            <a:r>
              <a:rPr lang="en-US" sz="2500" b="1" dirty="0" err="1" smtClean="0"/>
              <a:t>BSkyB</a:t>
            </a:r>
            <a:r>
              <a:rPr lang="en-US" sz="2500" b="1" dirty="0" smtClean="0"/>
              <a:t>		CTI Digital</a:t>
            </a:r>
          </a:p>
          <a:p>
            <a:pPr marL="0" indent="0" algn="ctr">
              <a:buNone/>
            </a:pPr>
            <a:r>
              <a:rPr lang="en-US" sz="2500" b="1" dirty="0" err="1" smtClean="0"/>
              <a:t>Donewtech</a:t>
            </a:r>
            <a:r>
              <a:rPr lang="en-US" sz="2500" b="1" dirty="0" smtClean="0"/>
              <a:t>		Solutions</a:t>
            </a:r>
            <a:r>
              <a:rPr lang="en-US" sz="2500" b="1" dirty="0"/>
              <a:t>	</a:t>
            </a:r>
            <a:endParaRPr lang="en-US" sz="2500" b="1" dirty="0" smtClean="0"/>
          </a:p>
          <a:p>
            <a:pPr marL="0" indent="0" algn="ctr">
              <a:buNone/>
            </a:pPr>
            <a:r>
              <a:rPr lang="en-US" sz="2500" b="1" dirty="0" smtClean="0"/>
              <a:t>eHarmony 	</a:t>
            </a:r>
          </a:p>
          <a:p>
            <a:pPr marL="0" indent="0" algn="ctr">
              <a:buNone/>
            </a:pPr>
            <a:r>
              <a:rPr lang="en-US" sz="2500" b="1" dirty="0" smtClean="0"/>
              <a:t>Energized Work 		</a:t>
            </a:r>
            <a:r>
              <a:rPr lang="en-US" sz="2500" b="1" dirty="0" err="1" smtClean="0"/>
              <a:t>Gennemtænkt</a:t>
            </a:r>
            <a:r>
              <a:rPr lang="en-US" sz="2500" b="1" dirty="0" smtClean="0"/>
              <a:t> IT 	</a:t>
            </a:r>
          </a:p>
          <a:p>
            <a:pPr marL="0" indent="0" algn="ctr">
              <a:buNone/>
            </a:pPr>
            <a:r>
              <a:rPr lang="en-US" sz="2500" b="1" dirty="0" err="1" smtClean="0"/>
              <a:t>IntelliGrape</a:t>
            </a:r>
            <a:r>
              <a:rPr lang="en-US" sz="2500" b="1" dirty="0" smtClean="0"/>
              <a:t> Software 		Netflix</a:t>
            </a:r>
            <a:endParaRPr lang="en-US" sz="2500" b="1" dirty="0"/>
          </a:p>
          <a:p>
            <a:pPr marL="0" indent="0" algn="ctr">
              <a:buNone/>
            </a:pPr>
            <a:r>
              <a:rPr lang="en-US" sz="2500" b="1" dirty="0"/>
              <a:t>Smarter </a:t>
            </a:r>
            <a:r>
              <a:rPr lang="en-US" sz="2500" b="1" dirty="0" smtClean="0"/>
              <a:t>Ecommerce 		STERMEDIA </a:t>
            </a:r>
            <a:r>
              <a:rPr lang="en-US" sz="2500" b="1" dirty="0"/>
              <a:t>Sp. z </a:t>
            </a:r>
            <a:r>
              <a:rPr lang="en-US" sz="2500" b="1" dirty="0" err="1"/>
              <a:t>o.o</a:t>
            </a:r>
            <a:r>
              <a:rPr lang="en-US" sz="2500" b="1" dirty="0"/>
              <a:t>.</a:t>
            </a:r>
          </a:p>
          <a:p>
            <a:pPr marL="0" indent="0" algn="ctr">
              <a:buNone/>
            </a:pPr>
            <a:r>
              <a:rPr lang="en-US" sz="2500" b="1" dirty="0"/>
              <a:t>Software </a:t>
            </a:r>
            <a:r>
              <a:rPr lang="en-US" sz="2500" b="1" dirty="0" smtClean="0"/>
              <a:t>Projects 	Spot </a:t>
            </a:r>
            <a:r>
              <a:rPr lang="en-US" sz="2500" b="1" dirty="0"/>
              <a:t>Diving</a:t>
            </a:r>
          </a:p>
          <a:p>
            <a:pPr marL="0" indent="0" algn="ctr">
              <a:buNone/>
            </a:pPr>
            <a:r>
              <a:rPr lang="en-US" sz="2500" b="1" dirty="0" err="1" smtClean="0"/>
              <a:t>SystemsForge</a:t>
            </a:r>
            <a:r>
              <a:rPr lang="en-US" sz="2500" b="1" dirty="0" smtClean="0"/>
              <a:t>  	</a:t>
            </a:r>
            <a:r>
              <a:rPr lang="en-US" sz="2500" b="1" dirty="0" err="1" smtClean="0"/>
              <a:t>TouK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0517407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020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State Based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05250"/>
            <a:ext cx="31242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62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17621</TotalTime>
  <Words>2132</Words>
  <Application>Microsoft Office PowerPoint</Application>
  <PresentationFormat>On-screen Show (4:3)</PresentationFormat>
  <Paragraphs>609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What we’ll talk about</vt:lpstr>
      <vt:lpstr>PowerPoint Presentation</vt:lpstr>
      <vt:lpstr>Spock is...</vt:lpstr>
      <vt:lpstr>Spock Can...</vt:lpstr>
      <vt:lpstr>Getting Started</vt:lpstr>
      <vt:lpstr>Who’s Using Spock?</vt:lpstr>
      <vt:lpstr>Who’s Using Spock? </vt:lpstr>
      <vt:lpstr>PowerPoint Presentation</vt:lpstr>
      <vt:lpstr>State Based Testing</vt:lpstr>
      <vt:lpstr>The Code For Testing</vt:lpstr>
      <vt:lpstr>The Code For Testing</vt:lpstr>
      <vt:lpstr>Show me the code</vt:lpstr>
      <vt:lpstr>Show me the code</vt:lpstr>
      <vt:lpstr>Show me the code</vt:lpstr>
      <vt:lpstr>Show me the code</vt:lpstr>
      <vt:lpstr>Show me the code</vt:lpstr>
      <vt:lpstr>Show me the code</vt:lpstr>
      <vt:lpstr>Show me the code</vt:lpstr>
      <vt:lpstr>Show me the code</vt:lpstr>
      <vt:lpstr>Recap: State Based Testing</vt:lpstr>
      <vt:lpstr>PowerPoint Presentation</vt:lpstr>
      <vt:lpstr>Data Driven Testing</vt:lpstr>
      <vt:lpstr>Show me the code</vt:lpstr>
      <vt:lpstr>Show me the code</vt:lpstr>
      <vt:lpstr>Show me the code</vt:lpstr>
      <vt:lpstr>Recap: Data Driven Testing</vt:lpstr>
      <vt:lpstr>PowerPoint Presentation</vt:lpstr>
      <vt:lpstr>Interaction Based Testing</vt:lpstr>
      <vt:lpstr>The Code For Testing</vt:lpstr>
      <vt:lpstr>The Code For Testing</vt:lpstr>
      <vt:lpstr>Show me the code</vt:lpstr>
      <vt:lpstr>Show me the code</vt:lpstr>
      <vt:lpstr>Show me the code</vt:lpstr>
      <vt:lpstr>Recap: Interaction Based Testing</vt:lpstr>
      <vt:lpstr>Recap: Interaction Based Testing</vt:lpstr>
      <vt:lpstr>PowerPoint Presentation</vt:lpstr>
      <vt:lpstr>Spock Extensions</vt:lpstr>
      <vt:lpstr>Built-in Extensions</vt:lpstr>
      <vt:lpstr>Show me the code</vt:lpstr>
      <vt:lpstr>Show me the code</vt:lpstr>
      <vt:lpstr>External Extensions</vt:lpstr>
      <vt:lpstr>Grails Extensions</vt:lpstr>
      <vt:lpstr>Grails Extensions</vt:lpstr>
      <vt:lpstr>Spring Extension</vt:lpstr>
      <vt:lpstr>PowerPoint Presentation</vt:lpstr>
      <vt:lpstr>Configuring Spock</vt:lpstr>
      <vt:lpstr>Tooling</vt:lpstr>
      <vt:lpstr>Spock Under The Hood</vt:lpstr>
      <vt:lpstr>Q&amp;A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Dmytro Voloshko</cp:lastModifiedBy>
  <cp:revision>293</cp:revision>
  <dcterms:created xsi:type="dcterms:W3CDTF">2010-08-18T17:56:28Z</dcterms:created>
  <dcterms:modified xsi:type="dcterms:W3CDTF">2012-08-02T14:07:55Z</dcterms:modified>
</cp:coreProperties>
</file>