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82" r:id="rId22"/>
    <p:sldId id="283" r:id="rId23"/>
    <p:sldId id="284" r:id="rId24"/>
    <p:sldId id="262" r:id="rId25"/>
    <p:sldId id="263" r:id="rId26"/>
    <p:sldId id="264" r:id="rId27"/>
    <p:sldId id="265" r:id="rId28"/>
    <p:sldId id="266" r:id="rId29"/>
    <p:sldId id="267" r:id="rId30"/>
    <p:sldId id="268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62900"/>
    <a:srgbClr val="0092BE"/>
    <a:srgbClr val="5DFC04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5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8EEBB-2709-4E62-9B8C-88B7DED3F148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8D51D-F156-46D5-A8CC-71569F194A5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407D1-630B-4C62-8E0A-2B1F8D1D11CE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C7A32-0E8B-4FCC-937F-EF70A3A5357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A28A9-44D0-48F8-91D9-A3CA93910BA9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C8AD1-DF1B-4A9B-847D-B4500479782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C8F5C-D8EE-4A03-B417-6FB52FFFB381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1F238-29CC-40CC-9DD6-281C2B69666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461C-707C-4767-B1E4-1A1D98595B01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FEE3C-3CCE-44B7-909F-3425322FA6E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D3B6D-3E09-4927-959B-EED2F189B61C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E5EF7-785B-40F2-93E1-A03DC17B1B8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D785E-A9C6-471C-9602-A094371B11F1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4AE0-824E-4F80-A137-494A9F97B35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48BF0-A2F5-4AF8-B12E-3D189AD9BAB8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EBFF-6159-454E-A995-02D3C8A0B63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09FD0-9845-449D-B8E6-8E50995FEC2C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4BC90-3E0F-493E-822B-85DF6348B17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F1583-10D3-416F-966A-BF02D2362E67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A3FB5-8EF3-424F-B3F1-87CE4CBFCC5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C8A90-A081-47E4-BE79-A72386D481AB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4115-0E5D-4AFA-9052-FC6C3DACD7D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8E2381-7D37-48BC-AB2C-227376A0E67A}" type="datetimeFigureOut">
              <a:rPr lang="ru-RU"/>
              <a:pPr>
                <a:defRPr/>
              </a:pPr>
              <a:t>07.04.2012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351F76-8124-4705-A787-C545E8C615C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5" descr="bdMai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Рисунок 9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Рисунок 10" descr="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Рисунок 11" descr="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4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ba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Рисунок 7" descr="s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1725" y="404813"/>
            <a:ext cx="13255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Рисунок 5" descr="3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Прямоугольник 6"/>
          <p:cNvSpPr>
            <a:spLocks noChangeArrowheads="1"/>
          </p:cNvSpPr>
          <p:nvPr/>
        </p:nvSpPr>
        <p:spPr bwMode="auto">
          <a:xfrm>
            <a:off x="785813" y="4143375"/>
            <a:ext cx="77152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latin typeface="Calibri" pitchFamily="34" charset="0"/>
              </a:rPr>
              <a:t>extend</a:t>
            </a:r>
            <a:r>
              <a:rPr lang="en-US" sz="2200">
                <a:latin typeface="Calibri" pitchFamily="34" charset="0"/>
              </a:rPr>
              <a:t> correctly sets up the prototype chain, so subclasses created with </a:t>
            </a:r>
            <a:r>
              <a:rPr lang="en-US" sz="2200" b="1">
                <a:latin typeface="Calibri" pitchFamily="34" charset="0"/>
              </a:rPr>
              <a:t>extend</a:t>
            </a:r>
            <a:r>
              <a:rPr lang="en-US" sz="2200">
                <a:latin typeface="Calibri" pitchFamily="34" charset="0"/>
              </a:rPr>
              <a:t> can be further extended and subclassed as far as you like.</a:t>
            </a:r>
          </a:p>
        </p:txBody>
      </p:sp>
      <p:sp>
        <p:nvSpPr>
          <p:cNvPr id="10" name="Rounded Rectangle 21"/>
          <p:cNvSpPr/>
          <p:nvPr/>
        </p:nvSpPr>
        <p:spPr>
          <a:xfrm>
            <a:off x="483659" y="1470088"/>
            <a:ext cx="8136904" cy="2398256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 w="6350">
            <a:gradFill flip="none" rotWithShape="1">
              <a:gsLst>
                <a:gs pos="45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  <a:alpha val="83000"/>
                  </a:schemeClr>
                </a:gs>
                <a:gs pos="3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anchor="ctr"/>
          <a:lstStyle/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272" name="TextBox 10"/>
          <p:cNvSpPr txBox="1">
            <a:spLocks noChangeArrowheads="1"/>
          </p:cNvSpPr>
          <p:nvPr/>
        </p:nvSpPr>
        <p:spPr bwMode="auto">
          <a:xfrm>
            <a:off x="771525" y="1700213"/>
            <a:ext cx="7515225" cy="163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rdia New" pitchFamily="34" charset="-34"/>
                <a:cs typeface="Cordia New" pitchFamily="34" charset="-34"/>
              </a:rPr>
              <a:t>var ModelExample  =  Backbone.Model.extend({</a:t>
            </a:r>
          </a:p>
          <a:p>
            <a:r>
              <a:rPr lang="en-US" sz="2000">
                <a:latin typeface="Cordia New" pitchFamily="34" charset="-34"/>
                <a:cs typeface="Cordia New" pitchFamily="34" charset="-34"/>
              </a:rPr>
              <a:t>     getName  :  function ()  {</a:t>
            </a:r>
          </a:p>
          <a:p>
            <a:r>
              <a:rPr lang="en-US" sz="2000">
                <a:latin typeface="Cordia New" pitchFamily="34" charset="-34"/>
                <a:cs typeface="Cordia New" pitchFamily="34" charset="-34"/>
              </a:rPr>
              <a:t>          return   ‘Example’;</a:t>
            </a:r>
          </a:p>
          <a:p>
            <a:r>
              <a:rPr lang="en-US" sz="2000">
                <a:latin typeface="Cordia New" pitchFamily="34" charset="-34"/>
                <a:cs typeface="Cordia New" pitchFamily="34" charset="-34"/>
              </a:rPr>
              <a:t>     }</a:t>
            </a:r>
          </a:p>
          <a:p>
            <a:r>
              <a:rPr lang="en-US" sz="2000">
                <a:latin typeface="Cordia New" pitchFamily="34" charset="-34"/>
                <a:cs typeface="Cordia New" pitchFamily="34" charset="-34"/>
              </a:rPr>
              <a:t>})</a:t>
            </a:r>
            <a:endParaRPr lang="uk-UA" sz="2000">
              <a:latin typeface="Calibri" pitchFamily="34" charset="0"/>
              <a:cs typeface="Cordia New" pitchFamily="34" charset="-3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Рисунок 8" descr="4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Прямоугольник 6"/>
          <p:cNvSpPr>
            <a:spLocks noChangeArrowheads="1"/>
          </p:cNvSpPr>
          <p:nvPr/>
        </p:nvSpPr>
        <p:spPr bwMode="auto">
          <a:xfrm>
            <a:off x="785813" y="2000250"/>
            <a:ext cx="77152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Events</a:t>
            </a:r>
            <a:r>
              <a:rPr lang="en-US" sz="2800">
                <a:latin typeface="Calibri" pitchFamily="34" charset="0"/>
              </a:rPr>
              <a:t> - is a module that can be mixed in to any object, giving the object the ability to bind and trigger custom named events.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Рисунок 4" descr="5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319713" y="4192588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</a:t>
            </a:r>
            <a:endParaRPr lang="uk-UA" dirty="0"/>
          </a:p>
        </p:txBody>
      </p:sp>
      <p:sp>
        <p:nvSpPr>
          <p:cNvPr id="8" name="Oval 6"/>
          <p:cNvSpPr/>
          <p:nvPr/>
        </p:nvSpPr>
        <p:spPr>
          <a:xfrm>
            <a:off x="1452563" y="4167188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View</a:t>
            </a:r>
            <a:endParaRPr lang="uk-UA" dirty="0"/>
          </a:p>
        </p:txBody>
      </p:sp>
      <p:sp>
        <p:nvSpPr>
          <p:cNvPr id="10" name="Oval 7"/>
          <p:cNvSpPr/>
          <p:nvPr/>
        </p:nvSpPr>
        <p:spPr>
          <a:xfrm>
            <a:off x="3370263" y="2000250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Controller</a:t>
            </a:r>
            <a:endParaRPr lang="uk-UA" dirty="0"/>
          </a:p>
        </p:txBody>
      </p:sp>
      <p:cxnSp>
        <p:nvCxnSpPr>
          <p:cNvPr id="11" name="Straight Arrow Connector 8"/>
          <p:cNvCxnSpPr/>
          <p:nvPr/>
        </p:nvCxnSpPr>
        <p:spPr>
          <a:xfrm>
            <a:off x="3586163" y="4573588"/>
            <a:ext cx="1733550" cy="0"/>
          </a:xfrm>
          <a:prstGeom prst="straightConnector1">
            <a:avLst/>
          </a:prstGeom>
          <a:ln>
            <a:solidFill>
              <a:srgbClr val="5DFC04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9"/>
          <p:cNvCxnSpPr>
            <a:stCxn id="10" idx="3"/>
            <a:endCxn id="8" idx="0"/>
          </p:cNvCxnSpPr>
          <p:nvPr/>
        </p:nvCxnSpPr>
        <p:spPr>
          <a:xfrm flipH="1">
            <a:off x="2519363" y="2911475"/>
            <a:ext cx="1163637" cy="1255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0"/>
          <p:cNvCxnSpPr>
            <a:stCxn id="10" idx="5"/>
            <a:endCxn id="6" idx="0"/>
          </p:cNvCxnSpPr>
          <p:nvPr/>
        </p:nvCxnSpPr>
        <p:spPr>
          <a:xfrm>
            <a:off x="5191125" y="2911475"/>
            <a:ext cx="1195388" cy="1281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8" idx="0"/>
            <a:endCxn id="10" idx="2"/>
          </p:cNvCxnSpPr>
          <p:nvPr/>
        </p:nvCxnSpPr>
        <p:spPr>
          <a:xfrm rot="5400000" flipH="1" flipV="1">
            <a:off x="2128044" y="2924969"/>
            <a:ext cx="1633538" cy="85090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2"/>
          <p:cNvCxnSpPr/>
          <p:nvPr/>
        </p:nvCxnSpPr>
        <p:spPr>
          <a:xfrm flipH="1">
            <a:off x="3586163" y="4852988"/>
            <a:ext cx="173355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5"/>
          <p:cNvSpPr/>
          <p:nvPr/>
        </p:nvSpPr>
        <p:spPr>
          <a:xfrm>
            <a:off x="5319713" y="4121150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</a:t>
            </a:r>
            <a:endParaRPr lang="uk-UA" dirty="0"/>
          </a:p>
        </p:txBody>
      </p:sp>
      <p:sp>
        <p:nvSpPr>
          <p:cNvPr id="17" name="Oval 6"/>
          <p:cNvSpPr/>
          <p:nvPr/>
        </p:nvSpPr>
        <p:spPr>
          <a:xfrm>
            <a:off x="1452563" y="4095750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View</a:t>
            </a:r>
            <a:endParaRPr lang="uk-UA" dirty="0"/>
          </a:p>
        </p:txBody>
      </p:sp>
      <p:sp>
        <p:nvSpPr>
          <p:cNvPr id="18" name="Oval 7"/>
          <p:cNvSpPr/>
          <p:nvPr/>
        </p:nvSpPr>
        <p:spPr>
          <a:xfrm>
            <a:off x="3370263" y="1928813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Controller</a:t>
            </a:r>
            <a:endParaRPr lang="uk-UA" dirty="0"/>
          </a:p>
        </p:txBody>
      </p:sp>
      <p:cxnSp>
        <p:nvCxnSpPr>
          <p:cNvPr id="19" name="Elbow Connector 8"/>
          <p:cNvCxnSpPr>
            <a:stCxn id="17" idx="0"/>
            <a:endCxn id="18" idx="2"/>
          </p:cNvCxnSpPr>
          <p:nvPr/>
        </p:nvCxnSpPr>
        <p:spPr>
          <a:xfrm rot="5400000" flipH="1" flipV="1">
            <a:off x="2128044" y="2853532"/>
            <a:ext cx="1633537" cy="85090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9"/>
          <p:cNvCxnSpPr/>
          <p:nvPr/>
        </p:nvCxnSpPr>
        <p:spPr>
          <a:xfrm flipH="1">
            <a:off x="3586163" y="4781550"/>
            <a:ext cx="173355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4" name="Рисунок 21" descr="6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Рисунок 8" descr="7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5"/>
          <p:cNvSpPr/>
          <p:nvPr/>
        </p:nvSpPr>
        <p:spPr>
          <a:xfrm>
            <a:off x="5319713" y="4148138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</a:t>
            </a:r>
            <a:endParaRPr lang="uk-UA" dirty="0"/>
          </a:p>
        </p:txBody>
      </p:sp>
      <p:sp>
        <p:nvSpPr>
          <p:cNvPr id="11" name="Oval 6"/>
          <p:cNvSpPr/>
          <p:nvPr/>
        </p:nvSpPr>
        <p:spPr>
          <a:xfrm>
            <a:off x="1452563" y="4124325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View</a:t>
            </a:r>
            <a:endParaRPr lang="uk-UA" dirty="0"/>
          </a:p>
        </p:txBody>
      </p:sp>
      <p:sp>
        <p:nvSpPr>
          <p:cNvPr id="12" name="Oval 7"/>
          <p:cNvSpPr/>
          <p:nvPr/>
        </p:nvSpPr>
        <p:spPr>
          <a:xfrm>
            <a:off x="3370263" y="1955800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Controller</a:t>
            </a:r>
            <a:endParaRPr lang="uk-UA" dirty="0"/>
          </a:p>
        </p:txBody>
      </p:sp>
      <p:cxnSp>
        <p:nvCxnSpPr>
          <p:cNvPr id="13" name="Straight Arrow Connector 8"/>
          <p:cNvCxnSpPr/>
          <p:nvPr/>
        </p:nvCxnSpPr>
        <p:spPr>
          <a:xfrm>
            <a:off x="3586163" y="4529138"/>
            <a:ext cx="1733550" cy="0"/>
          </a:xfrm>
          <a:prstGeom prst="straightConnector1">
            <a:avLst/>
          </a:prstGeom>
          <a:ln>
            <a:solidFill>
              <a:srgbClr val="5DFC04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Рисунок 13" descr="9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5"/>
          <p:cNvSpPr/>
          <p:nvPr/>
        </p:nvSpPr>
        <p:spPr>
          <a:xfrm>
            <a:off x="5319713" y="4121150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Model</a:t>
            </a:r>
            <a:endParaRPr lang="uk-UA" dirty="0"/>
          </a:p>
        </p:txBody>
      </p:sp>
      <p:sp>
        <p:nvSpPr>
          <p:cNvPr id="16" name="Oval 6"/>
          <p:cNvSpPr/>
          <p:nvPr/>
        </p:nvSpPr>
        <p:spPr>
          <a:xfrm>
            <a:off x="1452563" y="4095750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View</a:t>
            </a:r>
            <a:endParaRPr lang="uk-UA" dirty="0"/>
          </a:p>
        </p:txBody>
      </p:sp>
      <p:sp>
        <p:nvSpPr>
          <p:cNvPr id="17" name="Oval 7"/>
          <p:cNvSpPr/>
          <p:nvPr/>
        </p:nvSpPr>
        <p:spPr>
          <a:xfrm>
            <a:off x="3370263" y="1928813"/>
            <a:ext cx="21336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Controller</a:t>
            </a:r>
            <a:endParaRPr lang="uk-UA" dirty="0"/>
          </a:p>
        </p:txBody>
      </p:sp>
      <p:cxnSp>
        <p:nvCxnSpPr>
          <p:cNvPr id="18" name="Straight Arrow Connector 8"/>
          <p:cNvCxnSpPr>
            <a:stCxn id="17" idx="3"/>
            <a:endCxn id="16" idx="0"/>
          </p:cNvCxnSpPr>
          <p:nvPr/>
        </p:nvCxnSpPr>
        <p:spPr>
          <a:xfrm flipH="1">
            <a:off x="2519363" y="2840038"/>
            <a:ext cx="1163637" cy="1255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9"/>
          <p:cNvCxnSpPr>
            <a:stCxn id="17" idx="5"/>
            <a:endCxn id="15" idx="0"/>
          </p:cNvCxnSpPr>
          <p:nvPr/>
        </p:nvCxnSpPr>
        <p:spPr>
          <a:xfrm>
            <a:off x="5191125" y="2840038"/>
            <a:ext cx="1195388" cy="1281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Рисунок 3" descr="100000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2" name="Group 53"/>
          <p:cNvGrpSpPr>
            <a:grpSpLocks/>
          </p:cNvGrpSpPr>
          <p:nvPr/>
        </p:nvGrpSpPr>
        <p:grpSpPr bwMode="auto">
          <a:xfrm>
            <a:off x="539750" y="1912938"/>
            <a:ext cx="8135938" cy="1873250"/>
            <a:chOff x="539552" y="1700808"/>
            <a:chExt cx="8136904" cy="1872208"/>
          </a:xfrm>
        </p:grpSpPr>
        <p:sp>
          <p:nvSpPr>
            <p:cNvPr id="6" name="Rounded Rectangle 47"/>
            <p:cNvSpPr/>
            <p:nvPr/>
          </p:nvSpPr>
          <p:spPr>
            <a:xfrm>
              <a:off x="539552" y="170080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  <p:sp>
          <p:nvSpPr>
            <p:cNvPr id="7" name="Rounded Rectangle 48"/>
            <p:cNvSpPr/>
            <p:nvPr/>
          </p:nvSpPr>
          <p:spPr>
            <a:xfrm>
              <a:off x="539552" y="314096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</p:grpSp>
      <p:graphicFrame>
        <p:nvGraphicFramePr>
          <p:cNvPr id="11" name="Table 52"/>
          <p:cNvGraphicFramePr>
            <a:graphicFrameLocks noGrp="1"/>
          </p:cNvGraphicFramePr>
          <p:nvPr/>
        </p:nvGraphicFramePr>
        <p:xfrm>
          <a:off x="539750" y="2025650"/>
          <a:ext cx="8144934" cy="1617216"/>
        </p:xfrm>
        <a:graphic>
          <a:graphicData uri="http://schemas.openxmlformats.org/drawingml/2006/table">
            <a:tbl>
              <a:tblPr/>
              <a:tblGrid>
                <a:gridCol w="8144934"/>
              </a:tblGrid>
              <a:tr h="1617216">
                <a:tc>
                  <a:txBody>
                    <a:bodyPr/>
                    <a:lstStyle/>
                    <a:p>
                      <a:pPr>
                        <a:lnSpc>
                          <a:spcPts val="2080"/>
                        </a:lnSpc>
                      </a:pPr>
                      <a:r>
                        <a:rPr lang="en-US" sz="2000" dirty="0" smtClean="0">
                          <a:latin typeface="Cordia New" pitchFamily="34" charset="-34"/>
                          <a:cs typeface="Cordia New" pitchFamily="34" charset="-34"/>
                        </a:rPr>
                        <a:t>routes : { </a:t>
                      </a:r>
                    </a:p>
                    <a:p>
                      <a:pPr>
                        <a:lnSpc>
                          <a:spcPts val="2080"/>
                        </a:lnSpc>
                      </a:pPr>
                      <a:r>
                        <a:rPr lang="en-US" sz="2000" dirty="0" smtClean="0">
                          <a:latin typeface="Cordia New" pitchFamily="34" charset="-34"/>
                          <a:cs typeface="Cordia New" pitchFamily="34" charset="-34"/>
                        </a:rPr>
                        <a:t>"help": "help", // #help </a:t>
                      </a:r>
                    </a:p>
                    <a:p>
                      <a:pPr>
                        <a:lnSpc>
                          <a:spcPts val="2080"/>
                        </a:lnSpc>
                      </a:pPr>
                      <a:r>
                        <a:rPr lang="en-US" sz="2000" dirty="0" smtClean="0">
                          <a:latin typeface="Cordia New" pitchFamily="34" charset="-34"/>
                          <a:cs typeface="Cordia New" pitchFamily="34" charset="-34"/>
                        </a:rPr>
                        <a:t>"search/:query": "search", // #search/kiwis "search/:query/p:page": "search" // #search/kiwis/p7 </a:t>
                      </a:r>
                    </a:p>
                    <a:p>
                      <a:pPr>
                        <a:lnSpc>
                          <a:spcPts val="2080"/>
                        </a:lnSpc>
                      </a:pPr>
                      <a:r>
                        <a:rPr lang="en-US" sz="2000" dirty="0" smtClean="0">
                          <a:latin typeface="Cordia New" pitchFamily="34" charset="-34"/>
                          <a:cs typeface="Cordia New" pitchFamily="34" charset="-34"/>
                        </a:rPr>
                        <a:t>}</a:t>
                      </a:r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16" name="Прямоугольник 11"/>
          <p:cNvSpPr>
            <a:spLocks noChangeArrowheads="1"/>
          </p:cNvSpPr>
          <p:nvPr/>
        </p:nvSpPr>
        <p:spPr bwMode="auto">
          <a:xfrm>
            <a:off x="785813" y="4143375"/>
            <a:ext cx="7715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latin typeface="Calibri" pitchFamily="34" charset="0"/>
              </a:rPr>
              <a:t>Backbone.Router </a:t>
            </a:r>
            <a:r>
              <a:rPr lang="en-US" sz="2200">
                <a:latin typeface="Calibri" pitchFamily="34" charset="0"/>
              </a:rPr>
              <a:t>provides methods for routing client-side pages, and connecting them to actions and events.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Рисунок 8" descr="boo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1785938"/>
            <a:ext cx="507206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Прямоугольник 11"/>
          <p:cNvSpPr>
            <a:spLocks noChangeArrowheads="1"/>
          </p:cNvSpPr>
          <p:nvPr/>
        </p:nvSpPr>
        <p:spPr bwMode="auto">
          <a:xfrm>
            <a:off x="785813" y="1714500"/>
            <a:ext cx="77152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>
                <a:latin typeface="Calibri" pitchFamily="34" charset="0"/>
              </a:rPr>
              <a:t>Collections are ordered sets of models</a:t>
            </a:r>
            <a:endParaRPr lang="en-US" sz="2200">
              <a:latin typeface="Calibri" pitchFamily="34" charset="0"/>
            </a:endParaRPr>
          </a:p>
        </p:txBody>
      </p:sp>
      <p:pic>
        <p:nvPicPr>
          <p:cNvPr id="18437" name="Рисунок 9" descr="10a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59" name="Group 53"/>
          <p:cNvGrpSpPr>
            <a:grpSpLocks/>
          </p:cNvGrpSpPr>
          <p:nvPr/>
        </p:nvGrpSpPr>
        <p:grpSpPr bwMode="auto">
          <a:xfrm>
            <a:off x="539750" y="1912938"/>
            <a:ext cx="8135938" cy="1873250"/>
            <a:chOff x="539552" y="1700808"/>
            <a:chExt cx="8136904" cy="1872208"/>
          </a:xfrm>
        </p:grpSpPr>
        <p:sp>
          <p:nvSpPr>
            <p:cNvPr id="6" name="Rounded Rectangle 47"/>
            <p:cNvSpPr/>
            <p:nvPr/>
          </p:nvSpPr>
          <p:spPr>
            <a:xfrm>
              <a:off x="539552" y="170080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  <p:sp>
          <p:nvSpPr>
            <p:cNvPr id="7" name="Rounded Rectangle 48"/>
            <p:cNvSpPr/>
            <p:nvPr/>
          </p:nvSpPr>
          <p:spPr>
            <a:xfrm>
              <a:off x="539552" y="314096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</p:grpSp>
      <p:graphicFrame>
        <p:nvGraphicFramePr>
          <p:cNvPr id="8" name="Table 52"/>
          <p:cNvGraphicFramePr>
            <a:graphicFrameLocks noGrp="1"/>
          </p:cNvGraphicFramePr>
          <p:nvPr/>
        </p:nvGraphicFramePr>
        <p:xfrm>
          <a:off x="539750" y="2025650"/>
          <a:ext cx="8144934" cy="1617216"/>
        </p:xfrm>
        <a:graphic>
          <a:graphicData uri="http://schemas.openxmlformats.org/drawingml/2006/table">
            <a:tbl>
              <a:tblPr/>
              <a:tblGrid>
                <a:gridCol w="8144934"/>
              </a:tblGrid>
              <a:tr h="161721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&lt;% _.each(items, function(item) { %&gt;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&lt;div id=&lt;%= item.id%&gt;&gt;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    &lt;div&gt;&lt;%= item.name%&gt;&lt;/div&gt;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&lt;/div&gt;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&lt;% } %&gt;</a:t>
                      </a:r>
                      <a:endParaRPr lang="uk-UA" dirty="0"/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611188" y="4149725"/>
            <a:ext cx="7993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Compiles  JavaScript  templates into functions that can be evaluated for rendering. </a:t>
            </a:r>
            <a:endParaRPr lang="uk-UA">
              <a:latin typeface="Calibri" pitchFamily="34" charset="0"/>
            </a:endParaRPr>
          </a:p>
        </p:txBody>
      </p:sp>
      <p:pic>
        <p:nvPicPr>
          <p:cNvPr id="19464" name="Рисунок 8" descr="a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Рисунок 2" descr="13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Прямоугольник 3"/>
          <p:cNvSpPr>
            <a:spLocks noChangeArrowheads="1"/>
          </p:cNvSpPr>
          <p:nvPr/>
        </p:nvSpPr>
        <p:spPr bwMode="auto">
          <a:xfrm>
            <a:off x="642938" y="1857375"/>
            <a:ext cx="7858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latin typeface="Calibri" pitchFamily="34" charset="0"/>
              </a:rPr>
              <a:t>SCCS – A NEW ICING FROM Sass</a:t>
            </a:r>
          </a:p>
        </p:txBody>
      </p:sp>
      <p:sp>
        <p:nvSpPr>
          <p:cNvPr id="20485" name="Прямоугольник 4"/>
          <p:cNvSpPr>
            <a:spLocks noChangeArrowheads="1"/>
          </p:cNvSpPr>
          <p:nvPr/>
        </p:nvSpPr>
        <p:spPr bwMode="auto">
          <a:xfrm>
            <a:off x="642938" y="2928938"/>
            <a:ext cx="78581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alibri" pitchFamily="34" charset="0"/>
              </a:rPr>
              <a:t>Sass is a meta-language on top of CSS that’s used to describe the style of a document cleanly and structurally, with more power than flat CSS allows. </a:t>
            </a:r>
          </a:p>
          <a:p>
            <a:r>
              <a:rPr lang="en-US" sz="2200">
                <a:latin typeface="Calibri" pitchFamily="34" charset="0"/>
              </a:rPr>
              <a:t> </a:t>
            </a:r>
          </a:p>
          <a:p>
            <a:endParaRPr lang="en-US" sz="220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39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Рисунок 4" descr="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Группа 50"/>
          <p:cNvGrpSpPr>
            <a:grpSpLocks/>
          </p:cNvGrpSpPr>
          <p:nvPr/>
        </p:nvGrpSpPr>
        <p:grpSpPr bwMode="auto">
          <a:xfrm>
            <a:off x="928688" y="1571625"/>
            <a:ext cx="4725987" cy="428625"/>
            <a:chOff x="928662" y="1571612"/>
            <a:chExt cx="4726736" cy="428628"/>
          </a:xfrm>
        </p:grpSpPr>
        <p:sp>
          <p:nvSpPr>
            <p:cNvPr id="3112" name="TextBox 6"/>
            <p:cNvSpPr txBox="1">
              <a:spLocks noChangeArrowheads="1"/>
            </p:cNvSpPr>
            <p:nvPr/>
          </p:nvSpPr>
          <p:spPr bwMode="auto">
            <a:xfrm>
              <a:off x="1428728" y="1630908"/>
              <a:ext cx="42266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OFFLINE WEB APPLICATION ARCHITECTURE</a:t>
              </a:r>
              <a:endParaRPr lang="ru-RU">
                <a:latin typeface="Calibri" pitchFamily="34" charset="0"/>
              </a:endParaRPr>
            </a:p>
          </p:txBody>
        </p:sp>
        <p:grpSp>
          <p:nvGrpSpPr>
            <p:cNvPr id="3113" name="Группа 8"/>
            <p:cNvGrpSpPr>
              <a:grpSpLocks/>
            </p:cNvGrpSpPr>
            <p:nvPr/>
          </p:nvGrpSpPr>
          <p:grpSpPr bwMode="auto">
            <a:xfrm>
              <a:off x="928662" y="1571612"/>
              <a:ext cx="428628" cy="428628"/>
              <a:chOff x="928662" y="1571612"/>
              <a:chExt cx="428628" cy="428628"/>
            </a:xfrm>
          </p:grpSpPr>
          <p:pic>
            <p:nvPicPr>
              <p:cNvPr id="3114" name="Рисунок 5" descr="ball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28662" y="1571612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15" name="TextBox 7"/>
              <p:cNvSpPr txBox="1">
                <a:spLocks noChangeArrowheads="1"/>
              </p:cNvSpPr>
              <p:nvPr/>
            </p:nvSpPr>
            <p:spPr bwMode="auto">
              <a:xfrm>
                <a:off x="1000100" y="1571612"/>
                <a:ext cx="293276" cy="39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4800" tIns="68400">
                <a:spAutoFit/>
              </a:bodyPr>
              <a:lstStyle/>
              <a:p>
                <a:r>
                  <a:rPr lang="en-US"/>
                  <a:t>1</a:t>
                </a:r>
                <a:endParaRPr lang="ru-RU"/>
              </a:p>
            </p:txBody>
          </p:sp>
        </p:grpSp>
      </p:grpSp>
      <p:grpSp>
        <p:nvGrpSpPr>
          <p:cNvPr id="4" name="Группа 51"/>
          <p:cNvGrpSpPr>
            <a:grpSpLocks/>
          </p:cNvGrpSpPr>
          <p:nvPr/>
        </p:nvGrpSpPr>
        <p:grpSpPr bwMode="auto">
          <a:xfrm>
            <a:off x="928688" y="2071688"/>
            <a:ext cx="5949950" cy="428625"/>
            <a:chOff x="928662" y="2071678"/>
            <a:chExt cx="5950759" cy="428628"/>
          </a:xfrm>
        </p:grpSpPr>
        <p:grpSp>
          <p:nvGrpSpPr>
            <p:cNvPr id="3108" name="Группа 9"/>
            <p:cNvGrpSpPr>
              <a:grpSpLocks/>
            </p:cNvGrpSpPr>
            <p:nvPr/>
          </p:nvGrpSpPr>
          <p:grpSpPr bwMode="auto">
            <a:xfrm>
              <a:off x="928662" y="2071678"/>
              <a:ext cx="428628" cy="428628"/>
              <a:chOff x="928662" y="1571612"/>
              <a:chExt cx="428628" cy="428628"/>
            </a:xfrm>
          </p:grpSpPr>
          <p:pic>
            <p:nvPicPr>
              <p:cNvPr id="3110" name="Рисунок 10" descr="ball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28662" y="1571612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11" name="TextBox 11"/>
              <p:cNvSpPr txBox="1">
                <a:spLocks noChangeArrowheads="1"/>
              </p:cNvSpPr>
              <p:nvPr/>
            </p:nvSpPr>
            <p:spPr bwMode="auto">
              <a:xfrm>
                <a:off x="1000100" y="1571612"/>
                <a:ext cx="293276" cy="39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4800" tIns="68400">
                <a:spAutoFit/>
              </a:bodyPr>
              <a:lstStyle/>
              <a:p>
                <a:r>
                  <a:rPr lang="en-US"/>
                  <a:t>2</a:t>
                </a:r>
                <a:endParaRPr lang="ru-RU"/>
              </a:p>
            </p:txBody>
          </p:sp>
        </p:grpSp>
        <p:sp>
          <p:nvSpPr>
            <p:cNvPr id="3109" name="TextBox 15"/>
            <p:cNvSpPr txBox="1">
              <a:spLocks noChangeArrowheads="1"/>
            </p:cNvSpPr>
            <p:nvPr/>
          </p:nvSpPr>
          <p:spPr bwMode="auto">
            <a:xfrm>
              <a:off x="1416900" y="2130974"/>
              <a:ext cx="54625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BUILDING AN APPLICATION WITH THE CLOSURE LIBRARY</a:t>
              </a:r>
              <a:endParaRPr lang="ru-RU">
                <a:latin typeface="Calibri" pitchFamily="34" charset="0"/>
              </a:endParaRPr>
            </a:p>
          </p:txBody>
        </p:sp>
      </p:grpSp>
      <p:grpSp>
        <p:nvGrpSpPr>
          <p:cNvPr id="10" name="Группа 52"/>
          <p:cNvGrpSpPr>
            <a:grpSpLocks/>
          </p:cNvGrpSpPr>
          <p:nvPr/>
        </p:nvGrpSpPr>
        <p:grpSpPr bwMode="auto">
          <a:xfrm>
            <a:off x="928688" y="2571750"/>
            <a:ext cx="5668962" cy="441325"/>
            <a:chOff x="928662" y="2571744"/>
            <a:chExt cx="5668631" cy="440770"/>
          </a:xfrm>
        </p:grpSpPr>
        <p:grpSp>
          <p:nvGrpSpPr>
            <p:cNvPr id="3104" name="Группа 12"/>
            <p:cNvGrpSpPr>
              <a:grpSpLocks/>
            </p:cNvGrpSpPr>
            <p:nvPr/>
          </p:nvGrpSpPr>
          <p:grpSpPr bwMode="auto">
            <a:xfrm>
              <a:off x="928662" y="2571744"/>
              <a:ext cx="428628" cy="428628"/>
              <a:chOff x="928662" y="1571612"/>
              <a:chExt cx="428628" cy="428628"/>
            </a:xfrm>
          </p:grpSpPr>
          <p:pic>
            <p:nvPicPr>
              <p:cNvPr id="3106" name="Рисунок 13" descr="ball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28662" y="1571612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7" name="TextBox 14"/>
              <p:cNvSpPr txBox="1">
                <a:spLocks noChangeArrowheads="1"/>
              </p:cNvSpPr>
              <p:nvPr/>
            </p:nvSpPr>
            <p:spPr bwMode="auto">
              <a:xfrm>
                <a:off x="1000100" y="1571612"/>
                <a:ext cx="293276" cy="39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4800" tIns="68400">
                <a:spAutoFit/>
              </a:bodyPr>
              <a:lstStyle/>
              <a:p>
                <a:r>
                  <a:rPr lang="en-US"/>
                  <a:t>3</a:t>
                </a:r>
                <a:endParaRPr lang="ru-RU"/>
              </a:p>
            </p:txBody>
          </p:sp>
        </p:grpSp>
        <p:sp>
          <p:nvSpPr>
            <p:cNvPr id="3105" name="TextBox 16"/>
            <p:cNvSpPr txBox="1">
              <a:spLocks noChangeArrowheads="1"/>
            </p:cNvSpPr>
            <p:nvPr/>
          </p:nvSpPr>
          <p:spPr bwMode="auto">
            <a:xfrm>
              <a:off x="1416900" y="2643182"/>
              <a:ext cx="51803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APPLICATION STRUCTURAL FRAMEWORK: BACKBONE</a:t>
              </a:r>
              <a:endParaRPr lang="ru-RU">
                <a:latin typeface="Calibri" pitchFamily="34" charset="0"/>
              </a:endParaRPr>
            </a:p>
          </p:txBody>
        </p:sp>
      </p:grpSp>
      <p:grpSp>
        <p:nvGrpSpPr>
          <p:cNvPr id="18" name="Группа 53"/>
          <p:cNvGrpSpPr>
            <a:grpSpLocks/>
          </p:cNvGrpSpPr>
          <p:nvPr/>
        </p:nvGrpSpPr>
        <p:grpSpPr bwMode="auto">
          <a:xfrm>
            <a:off x="928688" y="3071813"/>
            <a:ext cx="2214562" cy="441325"/>
            <a:chOff x="928662" y="3071810"/>
            <a:chExt cx="2214253" cy="440770"/>
          </a:xfrm>
        </p:grpSpPr>
        <p:grpSp>
          <p:nvGrpSpPr>
            <p:cNvPr id="3100" name="Группа 17"/>
            <p:cNvGrpSpPr>
              <a:grpSpLocks/>
            </p:cNvGrpSpPr>
            <p:nvPr/>
          </p:nvGrpSpPr>
          <p:grpSpPr bwMode="auto">
            <a:xfrm>
              <a:off x="928662" y="3071810"/>
              <a:ext cx="428628" cy="428628"/>
              <a:chOff x="928662" y="1571612"/>
              <a:chExt cx="428628" cy="428628"/>
            </a:xfrm>
          </p:grpSpPr>
          <p:pic>
            <p:nvPicPr>
              <p:cNvPr id="3102" name="Рисунок 18" descr="ball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28662" y="1571612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3" name="TextBox 19"/>
              <p:cNvSpPr txBox="1">
                <a:spLocks noChangeArrowheads="1"/>
              </p:cNvSpPr>
              <p:nvPr/>
            </p:nvSpPr>
            <p:spPr bwMode="auto">
              <a:xfrm>
                <a:off x="1000100" y="1571612"/>
                <a:ext cx="293276" cy="39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4800" tIns="68400">
                <a:spAutoFit/>
              </a:bodyPr>
              <a:lstStyle/>
              <a:p>
                <a:r>
                  <a:rPr lang="en-US"/>
                  <a:t>4</a:t>
                </a:r>
                <a:endParaRPr lang="ru-RU"/>
              </a:p>
            </p:txBody>
          </p:sp>
        </p:grpSp>
        <p:sp>
          <p:nvSpPr>
            <p:cNvPr id="3101" name="TextBox 26"/>
            <p:cNvSpPr txBox="1">
              <a:spLocks noChangeArrowheads="1"/>
            </p:cNvSpPr>
            <p:nvPr/>
          </p:nvSpPr>
          <p:spPr bwMode="auto">
            <a:xfrm>
              <a:off x="1428728" y="3143248"/>
              <a:ext cx="1714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UNDERSCORE.JS</a:t>
              </a:r>
              <a:endParaRPr lang="ru-RU">
                <a:latin typeface="Calibri" pitchFamily="34" charset="0"/>
              </a:endParaRPr>
            </a:p>
          </p:txBody>
        </p:sp>
      </p:grpSp>
      <p:grpSp>
        <p:nvGrpSpPr>
          <p:cNvPr id="24" name="Группа 55"/>
          <p:cNvGrpSpPr>
            <a:grpSpLocks/>
          </p:cNvGrpSpPr>
          <p:nvPr/>
        </p:nvGrpSpPr>
        <p:grpSpPr bwMode="auto">
          <a:xfrm>
            <a:off x="928688" y="4071938"/>
            <a:ext cx="1436687" cy="428625"/>
            <a:chOff x="928662" y="4071942"/>
            <a:chExt cx="1437502" cy="428628"/>
          </a:xfrm>
        </p:grpSpPr>
        <p:sp>
          <p:nvSpPr>
            <p:cNvPr id="3096" name="TextBox 27"/>
            <p:cNvSpPr txBox="1">
              <a:spLocks noChangeArrowheads="1"/>
            </p:cNvSpPr>
            <p:nvPr/>
          </p:nvSpPr>
          <p:spPr bwMode="auto">
            <a:xfrm>
              <a:off x="1428728" y="4071942"/>
              <a:ext cx="9374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iSCROLL</a:t>
              </a:r>
              <a:endParaRPr lang="ru-RU">
                <a:latin typeface="Calibri" pitchFamily="34" charset="0"/>
              </a:endParaRPr>
            </a:p>
          </p:txBody>
        </p:sp>
        <p:grpSp>
          <p:nvGrpSpPr>
            <p:cNvPr id="3097" name="Группа 29"/>
            <p:cNvGrpSpPr>
              <a:grpSpLocks/>
            </p:cNvGrpSpPr>
            <p:nvPr/>
          </p:nvGrpSpPr>
          <p:grpSpPr bwMode="auto">
            <a:xfrm>
              <a:off x="928662" y="4071942"/>
              <a:ext cx="428628" cy="428628"/>
              <a:chOff x="928662" y="1571612"/>
              <a:chExt cx="428628" cy="428628"/>
            </a:xfrm>
          </p:grpSpPr>
          <p:pic>
            <p:nvPicPr>
              <p:cNvPr id="3098" name="Рисунок 30" descr="ball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28662" y="1571612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99" name="TextBox 31"/>
              <p:cNvSpPr txBox="1">
                <a:spLocks noChangeArrowheads="1"/>
              </p:cNvSpPr>
              <p:nvPr/>
            </p:nvSpPr>
            <p:spPr bwMode="auto">
              <a:xfrm>
                <a:off x="1000100" y="1571612"/>
                <a:ext cx="293276" cy="39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4800" tIns="68400">
                <a:spAutoFit/>
              </a:bodyPr>
              <a:lstStyle/>
              <a:p>
                <a:r>
                  <a:rPr lang="en-US"/>
                  <a:t>6</a:t>
                </a:r>
                <a:endParaRPr lang="ru-RU"/>
              </a:p>
            </p:txBody>
          </p:sp>
        </p:grpSp>
      </p:grpSp>
      <p:grpSp>
        <p:nvGrpSpPr>
          <p:cNvPr id="26" name="Группа 56"/>
          <p:cNvGrpSpPr>
            <a:grpSpLocks/>
          </p:cNvGrpSpPr>
          <p:nvPr/>
        </p:nvGrpSpPr>
        <p:grpSpPr bwMode="auto">
          <a:xfrm>
            <a:off x="928688" y="4572000"/>
            <a:ext cx="2336935" cy="428625"/>
            <a:chOff x="928662" y="4572008"/>
            <a:chExt cx="2337739" cy="428628"/>
          </a:xfrm>
        </p:grpSpPr>
        <p:sp>
          <p:nvSpPr>
            <p:cNvPr id="3092" name="TextBox 28"/>
            <p:cNvSpPr txBox="1">
              <a:spLocks noChangeArrowheads="1"/>
            </p:cNvSpPr>
            <p:nvPr/>
          </p:nvSpPr>
          <p:spPr bwMode="auto">
            <a:xfrm>
              <a:off x="1428728" y="4572008"/>
              <a:ext cx="1837673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HTML5 </a:t>
              </a:r>
              <a:r>
                <a:rPr lang="en-US" dirty="0">
                  <a:latin typeface="Calibri" pitchFamily="34" charset="0"/>
                </a:rPr>
                <a:t>FEATURES</a:t>
              </a:r>
              <a:endParaRPr lang="ru-RU" dirty="0">
                <a:latin typeface="Calibri" pitchFamily="34" charset="0"/>
              </a:endParaRPr>
            </a:p>
          </p:txBody>
        </p:sp>
        <p:grpSp>
          <p:nvGrpSpPr>
            <p:cNvPr id="3093" name="Группа 32"/>
            <p:cNvGrpSpPr>
              <a:grpSpLocks/>
            </p:cNvGrpSpPr>
            <p:nvPr/>
          </p:nvGrpSpPr>
          <p:grpSpPr bwMode="auto">
            <a:xfrm>
              <a:off x="928662" y="4572008"/>
              <a:ext cx="428628" cy="428628"/>
              <a:chOff x="928662" y="1571612"/>
              <a:chExt cx="428628" cy="428628"/>
            </a:xfrm>
          </p:grpSpPr>
          <p:pic>
            <p:nvPicPr>
              <p:cNvPr id="3094" name="Рисунок 33" descr="ball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28662" y="1571612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95" name="TextBox 34"/>
              <p:cNvSpPr txBox="1">
                <a:spLocks noChangeArrowheads="1"/>
              </p:cNvSpPr>
              <p:nvPr/>
            </p:nvSpPr>
            <p:spPr bwMode="auto">
              <a:xfrm>
                <a:off x="1000100" y="1571612"/>
                <a:ext cx="293276" cy="39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4800" tIns="68400">
                <a:spAutoFit/>
              </a:bodyPr>
              <a:lstStyle/>
              <a:p>
                <a:r>
                  <a:rPr lang="en-US"/>
                  <a:t>7</a:t>
                </a:r>
                <a:endParaRPr lang="ru-RU"/>
              </a:p>
            </p:txBody>
          </p:sp>
        </p:grpSp>
      </p:grpSp>
      <p:grpSp>
        <p:nvGrpSpPr>
          <p:cNvPr id="33" name="Группа 54"/>
          <p:cNvGrpSpPr>
            <a:grpSpLocks/>
          </p:cNvGrpSpPr>
          <p:nvPr/>
        </p:nvGrpSpPr>
        <p:grpSpPr bwMode="auto">
          <a:xfrm>
            <a:off x="928688" y="3571875"/>
            <a:ext cx="1784350" cy="441325"/>
            <a:chOff x="928662" y="3571876"/>
            <a:chExt cx="1784392" cy="440770"/>
          </a:xfrm>
        </p:grpSpPr>
        <p:grpSp>
          <p:nvGrpSpPr>
            <p:cNvPr id="3088" name="Группа 20"/>
            <p:cNvGrpSpPr>
              <a:grpSpLocks/>
            </p:cNvGrpSpPr>
            <p:nvPr/>
          </p:nvGrpSpPr>
          <p:grpSpPr bwMode="auto">
            <a:xfrm>
              <a:off x="928662" y="3571876"/>
              <a:ext cx="428628" cy="428628"/>
              <a:chOff x="928662" y="1571612"/>
              <a:chExt cx="428628" cy="428628"/>
            </a:xfrm>
          </p:grpSpPr>
          <p:pic>
            <p:nvPicPr>
              <p:cNvPr id="3090" name="Рисунок 21" descr="ball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28662" y="1571612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91" name="TextBox 22"/>
              <p:cNvSpPr txBox="1">
                <a:spLocks noChangeArrowheads="1"/>
              </p:cNvSpPr>
              <p:nvPr/>
            </p:nvSpPr>
            <p:spPr bwMode="auto">
              <a:xfrm>
                <a:off x="1000100" y="1571612"/>
                <a:ext cx="293276" cy="39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4800" tIns="68400">
                <a:spAutoFit/>
              </a:bodyPr>
              <a:lstStyle/>
              <a:p>
                <a:r>
                  <a:rPr lang="en-US"/>
                  <a:t>5</a:t>
                </a:r>
                <a:endParaRPr lang="ru-RU"/>
              </a:p>
            </p:txBody>
          </p:sp>
        </p:grpSp>
        <p:sp>
          <p:nvSpPr>
            <p:cNvPr id="3089" name="TextBox 41"/>
            <p:cNvSpPr txBox="1">
              <a:spLocks noChangeArrowheads="1"/>
            </p:cNvSpPr>
            <p:nvPr/>
          </p:nvSpPr>
          <p:spPr bwMode="auto">
            <a:xfrm>
              <a:off x="1428728" y="3643314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USING SCSS</a:t>
              </a:r>
              <a:endParaRPr lang="ru-RU">
                <a:latin typeface="Calibri" pitchFamily="34" charset="0"/>
              </a:endParaRPr>
            </a:p>
          </p:txBody>
        </p:sp>
      </p:grpSp>
      <p:grpSp>
        <p:nvGrpSpPr>
          <p:cNvPr id="37" name="Группа 57"/>
          <p:cNvGrpSpPr>
            <a:grpSpLocks/>
          </p:cNvGrpSpPr>
          <p:nvPr/>
        </p:nvGrpSpPr>
        <p:grpSpPr bwMode="auto">
          <a:xfrm>
            <a:off x="928688" y="5072063"/>
            <a:ext cx="1885950" cy="428625"/>
            <a:chOff x="928662" y="5072074"/>
            <a:chExt cx="1886343" cy="428628"/>
          </a:xfrm>
        </p:grpSpPr>
        <p:sp>
          <p:nvSpPr>
            <p:cNvPr id="3084" name="TextBox 38"/>
            <p:cNvSpPr txBox="1">
              <a:spLocks noChangeArrowheads="1"/>
            </p:cNvSpPr>
            <p:nvPr/>
          </p:nvSpPr>
          <p:spPr bwMode="auto">
            <a:xfrm>
              <a:off x="1428728" y="5072074"/>
              <a:ext cx="13862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QUESTIONS?</a:t>
              </a:r>
              <a:endParaRPr lang="ru-RU">
                <a:latin typeface="Calibri" pitchFamily="34" charset="0"/>
              </a:endParaRPr>
            </a:p>
          </p:txBody>
        </p:sp>
        <p:grpSp>
          <p:nvGrpSpPr>
            <p:cNvPr id="3085" name="Группа 47"/>
            <p:cNvGrpSpPr>
              <a:grpSpLocks/>
            </p:cNvGrpSpPr>
            <p:nvPr/>
          </p:nvGrpSpPr>
          <p:grpSpPr bwMode="auto">
            <a:xfrm>
              <a:off x="928662" y="5072074"/>
              <a:ext cx="428628" cy="428628"/>
              <a:chOff x="928662" y="1571612"/>
              <a:chExt cx="428628" cy="428628"/>
            </a:xfrm>
          </p:grpSpPr>
          <p:pic>
            <p:nvPicPr>
              <p:cNvPr id="3086" name="Рисунок 48" descr="ball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28662" y="1571612"/>
                <a:ext cx="428628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87" name="TextBox 49"/>
              <p:cNvSpPr txBox="1">
                <a:spLocks noChangeArrowheads="1"/>
              </p:cNvSpPr>
              <p:nvPr/>
            </p:nvSpPr>
            <p:spPr bwMode="auto">
              <a:xfrm>
                <a:off x="1000100" y="1571612"/>
                <a:ext cx="293276" cy="39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4800" tIns="68400">
                <a:spAutoFit/>
              </a:bodyPr>
              <a:lstStyle/>
              <a:p>
                <a:r>
                  <a:rPr lang="en-US"/>
                  <a:t>8</a:t>
                </a:r>
                <a:endParaRPr lang="ru-RU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Рисунок 2" descr="14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08" name="Group 53"/>
          <p:cNvGrpSpPr>
            <a:grpSpLocks/>
          </p:cNvGrpSpPr>
          <p:nvPr/>
        </p:nvGrpSpPr>
        <p:grpSpPr bwMode="auto">
          <a:xfrm>
            <a:off x="539750" y="1912938"/>
            <a:ext cx="8135938" cy="1873250"/>
            <a:chOff x="539552" y="1700808"/>
            <a:chExt cx="8136904" cy="1872208"/>
          </a:xfrm>
        </p:grpSpPr>
        <p:sp>
          <p:nvSpPr>
            <p:cNvPr id="7" name="Rounded Rectangle 47"/>
            <p:cNvSpPr/>
            <p:nvPr/>
          </p:nvSpPr>
          <p:spPr>
            <a:xfrm>
              <a:off x="539552" y="170080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  <p:sp>
          <p:nvSpPr>
            <p:cNvPr id="8" name="Rounded Rectangle 48"/>
            <p:cNvSpPr/>
            <p:nvPr/>
          </p:nvSpPr>
          <p:spPr>
            <a:xfrm>
              <a:off x="539552" y="314096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</p:grpSp>
      <p:graphicFrame>
        <p:nvGraphicFramePr>
          <p:cNvPr id="9" name="Table 52"/>
          <p:cNvGraphicFramePr>
            <a:graphicFrameLocks noGrp="1"/>
          </p:cNvGraphicFramePr>
          <p:nvPr/>
        </p:nvGraphicFramePr>
        <p:xfrm>
          <a:off x="539750" y="2025650"/>
          <a:ext cx="8144934" cy="1617216"/>
        </p:xfrm>
        <a:graphic>
          <a:graphicData uri="http://schemas.openxmlformats.org/drawingml/2006/table">
            <a:tbl>
              <a:tblPr/>
              <a:tblGrid>
                <a:gridCol w="8144934"/>
              </a:tblGrid>
              <a:tr h="161721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2400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$blue</a:t>
                      </a: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: #3bbfce;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2400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.content-navigation {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    border-color: </a:t>
                      </a:r>
                      <a:r>
                        <a:rPr lang="en-US" sz="2400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$blue</a:t>
                      </a: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; color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}</a:t>
                      </a:r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12" name="Прямоугольник 9"/>
          <p:cNvSpPr>
            <a:spLocks noChangeArrowheads="1"/>
          </p:cNvSpPr>
          <p:nvPr/>
        </p:nvSpPr>
        <p:spPr bwMode="auto">
          <a:xfrm>
            <a:off x="642938" y="4143375"/>
            <a:ext cx="78581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alibri" pitchFamily="34" charset="0"/>
              </a:rPr>
              <a:t>Variables begin with $ and are declared just like properties.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Рисунок 2" descr="15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32" name="Group 53"/>
          <p:cNvGrpSpPr>
            <a:grpSpLocks/>
          </p:cNvGrpSpPr>
          <p:nvPr/>
        </p:nvGrpSpPr>
        <p:grpSpPr bwMode="auto">
          <a:xfrm>
            <a:off x="539750" y="1912938"/>
            <a:ext cx="8135938" cy="1873250"/>
            <a:chOff x="539552" y="1700808"/>
            <a:chExt cx="8136904" cy="1872208"/>
          </a:xfrm>
        </p:grpSpPr>
        <p:sp>
          <p:nvSpPr>
            <p:cNvPr id="7" name="Rounded Rectangle 47"/>
            <p:cNvSpPr/>
            <p:nvPr/>
          </p:nvSpPr>
          <p:spPr>
            <a:xfrm>
              <a:off x="539552" y="170080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  <p:sp>
          <p:nvSpPr>
            <p:cNvPr id="8" name="Rounded Rectangle 48"/>
            <p:cNvSpPr/>
            <p:nvPr/>
          </p:nvSpPr>
          <p:spPr>
            <a:xfrm>
              <a:off x="539552" y="314096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</p:grpSp>
      <p:graphicFrame>
        <p:nvGraphicFramePr>
          <p:cNvPr id="9" name="Table 52"/>
          <p:cNvGraphicFramePr>
            <a:graphicFrameLocks noGrp="1"/>
          </p:cNvGraphicFramePr>
          <p:nvPr/>
        </p:nvGraphicFramePr>
        <p:xfrm>
          <a:off x="539750" y="2025650"/>
          <a:ext cx="8144934" cy="1805940"/>
        </p:xfrm>
        <a:graphic>
          <a:graphicData uri="http://schemas.openxmlformats.org/drawingml/2006/table">
            <a:tbl>
              <a:tblPr/>
              <a:tblGrid>
                <a:gridCol w="8144934"/>
              </a:tblGrid>
              <a:tr h="161721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/* _buttons.scss */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@mixin button</a:t>
                      </a:r>
                      <a:r>
                        <a:rPr lang="en-US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 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$width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) {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</a:t>
                      </a: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width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: $width;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height: 20px;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padding: 5px;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}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.wide_button {</a:t>
                      </a:r>
                    </a:p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</a:t>
                      </a: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include @mixin button (100px)</a:t>
                      </a:r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}</a:t>
                      </a:r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36" name="Прямоугольник 9"/>
          <p:cNvSpPr>
            <a:spLocks noChangeArrowheads="1"/>
          </p:cNvSpPr>
          <p:nvPr/>
        </p:nvSpPr>
        <p:spPr bwMode="auto">
          <a:xfrm>
            <a:off x="642938" y="4143375"/>
            <a:ext cx="78581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alibri" pitchFamily="34" charset="0"/>
              </a:rPr>
              <a:t>Mixins allow you to re-use whole chunks of CSS, properties or selectors. You can even give them arguments.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Рисунок 2" descr="16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6" name="Group 53"/>
          <p:cNvGrpSpPr>
            <a:grpSpLocks/>
          </p:cNvGrpSpPr>
          <p:nvPr/>
        </p:nvGrpSpPr>
        <p:grpSpPr bwMode="auto">
          <a:xfrm>
            <a:off x="539750" y="1912938"/>
            <a:ext cx="8135938" cy="1873250"/>
            <a:chOff x="539552" y="1700808"/>
            <a:chExt cx="8136904" cy="1872208"/>
          </a:xfrm>
        </p:grpSpPr>
        <p:sp>
          <p:nvSpPr>
            <p:cNvPr id="7" name="Rounded Rectangle 47"/>
            <p:cNvSpPr/>
            <p:nvPr/>
          </p:nvSpPr>
          <p:spPr>
            <a:xfrm>
              <a:off x="539552" y="170080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  <p:sp>
          <p:nvSpPr>
            <p:cNvPr id="8" name="Rounded Rectangle 48"/>
            <p:cNvSpPr/>
            <p:nvPr/>
          </p:nvSpPr>
          <p:spPr>
            <a:xfrm>
              <a:off x="539552" y="314096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</p:grpSp>
      <p:graphicFrame>
        <p:nvGraphicFramePr>
          <p:cNvPr id="9" name="Table 52"/>
          <p:cNvGraphicFramePr>
            <a:graphicFrameLocks noGrp="1"/>
          </p:cNvGraphicFramePr>
          <p:nvPr/>
        </p:nvGraphicFramePr>
        <p:xfrm>
          <a:off x="539750" y="2025650"/>
          <a:ext cx="8144934" cy="1617216"/>
        </p:xfrm>
        <a:graphic>
          <a:graphicData uri="http://schemas.openxmlformats.org/drawingml/2006/table">
            <a:tbl>
              <a:tblPr/>
              <a:tblGrid>
                <a:gridCol w="8144934"/>
              </a:tblGrid>
              <a:tr h="161721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2400" b="1" dirty="0" smtClean="0">
                        <a:solidFill>
                          <a:srgbClr val="C00000"/>
                        </a:solidFill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$max_width</a:t>
                      </a: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: 500px;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$color</a:t>
                      </a: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: #ce4dd6;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2400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.small_content {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    width: </a:t>
                      </a:r>
                      <a:r>
                        <a:rPr lang="en-US" sz="2400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$</a:t>
                      </a:r>
                      <a:r>
                        <a:rPr lang="en-US" sz="2400" b="1" dirty="0" err="1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max_width</a:t>
                      </a: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/5;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    lighten(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$color</a:t>
                      </a: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, 10%)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400" dirty="0" smtClean="0">
                          <a:latin typeface="Cordia New" pitchFamily="34" charset="-34"/>
                          <a:cs typeface="Cordia New" pitchFamily="34" charset="-34"/>
                        </a:rPr>
                        <a:t>}</a:t>
                      </a:r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Рисунок 2" descr="17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580" name="Group 53"/>
          <p:cNvGrpSpPr>
            <a:grpSpLocks/>
          </p:cNvGrpSpPr>
          <p:nvPr/>
        </p:nvGrpSpPr>
        <p:grpSpPr bwMode="auto">
          <a:xfrm>
            <a:off x="539750" y="1912938"/>
            <a:ext cx="8135938" cy="1873250"/>
            <a:chOff x="539552" y="1700808"/>
            <a:chExt cx="8136904" cy="1872208"/>
          </a:xfrm>
        </p:grpSpPr>
        <p:sp>
          <p:nvSpPr>
            <p:cNvPr id="7" name="Rounded Rectangle 47"/>
            <p:cNvSpPr/>
            <p:nvPr/>
          </p:nvSpPr>
          <p:spPr>
            <a:xfrm>
              <a:off x="539552" y="170080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  <p:sp>
          <p:nvSpPr>
            <p:cNvPr id="8" name="Rounded Rectangle 48"/>
            <p:cNvSpPr/>
            <p:nvPr/>
          </p:nvSpPr>
          <p:spPr>
            <a:xfrm>
              <a:off x="539552" y="314096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</p:grpSp>
      <p:graphicFrame>
        <p:nvGraphicFramePr>
          <p:cNvPr id="9" name="Table 52"/>
          <p:cNvGraphicFramePr>
            <a:graphicFrameLocks noGrp="1"/>
          </p:cNvGraphicFramePr>
          <p:nvPr/>
        </p:nvGraphicFramePr>
        <p:xfrm>
          <a:off x="539750" y="2025650"/>
          <a:ext cx="8144934" cy="1617216"/>
        </p:xfrm>
        <a:graphic>
          <a:graphicData uri="http://schemas.openxmlformats.org/drawingml/2006/table">
            <a:tbl>
              <a:tblPr/>
              <a:tblGrid>
                <a:gridCol w="8144934"/>
              </a:tblGrid>
              <a:tr h="161721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@import </a:t>
                      </a:r>
                      <a:r>
                        <a:rPr lang="en-US" sz="2000" dirty="0" smtClean="0">
                          <a:latin typeface="Cordia New" pitchFamily="34" charset="-34"/>
                          <a:cs typeface="Cordia New" pitchFamily="34" charset="-34"/>
                        </a:rPr>
                        <a:t>“buttons”;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2000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Cordia New" pitchFamily="34" charset="-34"/>
                          <a:cs typeface="Cordia New" pitchFamily="34" charset="-34"/>
                        </a:rPr>
                        <a:t>.small_button  {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    include @mixin button (20px)</a:t>
                      </a:r>
                      <a:r>
                        <a:rPr lang="en-US" sz="2000" dirty="0" smtClean="0">
                          <a:latin typeface="Cordia New" pitchFamily="34" charset="-34"/>
                          <a:cs typeface="Cordia New" pitchFamily="34" charset="-34"/>
                        </a:rPr>
                        <a:t>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Cordia New" pitchFamily="34" charset="-34"/>
                          <a:cs typeface="Cordia New" pitchFamily="34" charset="-34"/>
                        </a:rPr>
                        <a:t>}</a:t>
                      </a:r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584" name="Прямоугольник 9"/>
          <p:cNvSpPr>
            <a:spLocks noChangeArrowheads="1"/>
          </p:cNvSpPr>
          <p:nvPr/>
        </p:nvSpPr>
        <p:spPr bwMode="auto">
          <a:xfrm>
            <a:off x="642938" y="4143375"/>
            <a:ext cx="78581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alibri" pitchFamily="34" charset="0"/>
              </a:rPr>
              <a:t>CSS has an </a:t>
            </a:r>
            <a:r>
              <a:rPr lang="en-US" sz="2200" b="1">
                <a:latin typeface="Calibri" pitchFamily="34" charset="0"/>
              </a:rPr>
              <a:t>@import</a:t>
            </a:r>
            <a:r>
              <a:rPr lang="en-US" sz="2200">
                <a:latin typeface="Calibri" pitchFamily="34" charset="0"/>
              </a:rPr>
              <a:t> directive that allows you to break your styles up into multiple stylesheets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Рисунок 10" descr="3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2763" y="0"/>
            <a:ext cx="91408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9"/>
          <p:cNvSpPr/>
          <p:nvPr/>
        </p:nvSpPr>
        <p:spPr>
          <a:xfrm>
            <a:off x="539552" y="1406506"/>
            <a:ext cx="4675390" cy="432048"/>
          </a:xfrm>
          <a:prstGeom prst="roundRect">
            <a:avLst/>
          </a:prstGeom>
          <a:solidFill>
            <a:schemeClr val="bg1"/>
          </a:solidFill>
          <a:ln w="6350">
            <a:gradFill flip="none" rotWithShape="1">
              <a:gsLst>
                <a:gs pos="45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  <a:alpha val="83000"/>
                  </a:schemeClr>
                </a:gs>
                <a:gs pos="3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latin typeface="Malgun Gothic" pitchFamily="34" charset="-127"/>
              <a:ea typeface="Malgun Gothic" pitchFamily="34" charset="-127"/>
              <a:cs typeface="Cordia New" pitchFamily="34" charset="-34"/>
            </a:endParaRPr>
          </a:p>
        </p:txBody>
      </p:sp>
      <p:sp>
        <p:nvSpPr>
          <p:cNvPr id="14" name="Rounded Rectangle 20"/>
          <p:cNvSpPr/>
          <p:nvPr/>
        </p:nvSpPr>
        <p:spPr>
          <a:xfrm>
            <a:off x="539552" y="4497150"/>
            <a:ext cx="4675390" cy="432048"/>
          </a:xfrm>
          <a:prstGeom prst="roundRect">
            <a:avLst/>
          </a:prstGeom>
          <a:solidFill>
            <a:schemeClr val="bg1"/>
          </a:solidFill>
          <a:ln w="6350">
            <a:gradFill flip="none" rotWithShape="1">
              <a:gsLst>
                <a:gs pos="45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  <a:alpha val="83000"/>
                  </a:schemeClr>
                </a:gs>
                <a:gs pos="3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latin typeface="Malgun Gothic" pitchFamily="34" charset="-127"/>
              <a:ea typeface="Malgun Gothic" pitchFamily="34" charset="-127"/>
              <a:cs typeface="Cordia New" pitchFamily="34" charset="-34"/>
            </a:endParaRPr>
          </a:p>
        </p:txBody>
      </p:sp>
      <p:graphicFrame>
        <p:nvGraphicFramePr>
          <p:cNvPr id="15" name="Table 21"/>
          <p:cNvGraphicFramePr>
            <a:graphicFrameLocks noGrp="1"/>
          </p:cNvGraphicFramePr>
          <p:nvPr/>
        </p:nvGraphicFramePr>
        <p:xfrm>
          <a:off x="539750" y="1550988"/>
          <a:ext cx="4675192" cy="3164387"/>
        </p:xfrm>
        <a:graphic>
          <a:graphicData uri="http://schemas.openxmlformats.org/drawingml/2006/table">
            <a:tbl>
              <a:tblPr/>
              <a:tblGrid>
                <a:gridCol w="4675192"/>
              </a:tblGrid>
              <a:tr h="3164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rdia New" pitchFamily="34" charset="-34"/>
                          <a:ea typeface="Malgun Gothic" pitchFamily="34" charset="-127"/>
                          <a:cs typeface="Cordia New" pitchFamily="34" charset="-34"/>
                        </a:rPr>
                        <a:t>&lt;script type="application/javascript" src="iscroll.js"&gt;&lt;/script&gt;</a:t>
                      </a:r>
                      <a:endParaRPr lang="uk-UA" sz="1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 pitchFamily="34" charset="-127"/>
                        <a:ea typeface="Malgun Gothic" pitchFamily="34" charset="-127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&lt;script type="text/javascript"&gt;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	var myScroll;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	function loaded() {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		myScroll = new iScroll('wrapper');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	}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	window.addEventListener('load', loaded, false);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&lt;/script&gt;</a:t>
                      </a:r>
                      <a:endParaRPr lang="uk-UA" dirty="0"/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5500688" y="642938"/>
            <a:ext cx="2928937" cy="4286250"/>
            <a:chOff x="5500694" y="642918"/>
            <a:chExt cx="2928958" cy="428628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5500694" y="642918"/>
              <a:ext cx="2928958" cy="42862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pic>
          <p:nvPicPr>
            <p:cNvPr id="25615" name="Рисунок 15" descr="Untitled-1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5008" y="785794"/>
              <a:ext cx="2515774" cy="3960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21"/>
          <p:cNvSpPr/>
          <p:nvPr/>
        </p:nvSpPr>
        <p:spPr>
          <a:xfrm>
            <a:off x="539552" y="2000240"/>
            <a:ext cx="8136904" cy="432048"/>
          </a:xfrm>
          <a:prstGeom prst="roundRect">
            <a:avLst/>
          </a:prstGeom>
          <a:solidFill>
            <a:schemeClr val="bg1"/>
          </a:solidFill>
          <a:ln w="6350">
            <a:gradFill flip="none" rotWithShape="1">
              <a:gsLst>
                <a:gs pos="45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  <a:alpha val="83000"/>
                  </a:schemeClr>
                </a:gs>
                <a:gs pos="3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latin typeface="Malgun Gothic" pitchFamily="34" charset="-127"/>
              <a:ea typeface="Malgun Gothic" pitchFamily="34" charset="-127"/>
              <a:cs typeface="Cordia New" pitchFamily="34" charset="-34"/>
            </a:endParaRPr>
          </a:p>
        </p:txBody>
      </p:sp>
      <p:sp>
        <p:nvSpPr>
          <p:cNvPr id="11" name="Rounded Rectangle 22"/>
          <p:cNvSpPr/>
          <p:nvPr/>
        </p:nvSpPr>
        <p:spPr>
          <a:xfrm>
            <a:off x="539552" y="2496886"/>
            <a:ext cx="8136904" cy="432048"/>
          </a:xfrm>
          <a:prstGeom prst="roundRect">
            <a:avLst/>
          </a:prstGeom>
          <a:solidFill>
            <a:schemeClr val="bg1"/>
          </a:solidFill>
          <a:ln w="6350">
            <a:gradFill flip="none" rotWithShape="1">
              <a:gsLst>
                <a:gs pos="45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  <a:alpha val="83000"/>
                  </a:schemeClr>
                </a:gs>
                <a:gs pos="3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latin typeface="Malgun Gothic" pitchFamily="34" charset="-127"/>
              <a:ea typeface="Malgun Gothic" pitchFamily="34" charset="-127"/>
              <a:cs typeface="Cordia New" pitchFamily="34" charset="-34"/>
            </a:endParaRPr>
          </a:p>
        </p:txBody>
      </p:sp>
      <p:pic>
        <p:nvPicPr>
          <p:cNvPr id="27657" name="Рисунок 7" descr="4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23"/>
          <p:cNvGraphicFramePr>
            <a:graphicFrameLocks noGrp="1"/>
          </p:cNvGraphicFramePr>
          <p:nvPr/>
        </p:nvGraphicFramePr>
        <p:xfrm>
          <a:off x="539750" y="2144713"/>
          <a:ext cx="8144934" cy="720080"/>
        </p:xfrm>
        <a:graphic>
          <a:graphicData uri="http://schemas.openxmlformats.org/drawingml/2006/table">
            <a:tbl>
              <a:tblPr/>
              <a:tblGrid>
                <a:gridCol w="8144934"/>
              </a:tblGrid>
              <a:tr h="72008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localStorage.</a:t>
                      </a: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setItem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(“key_name”, “Value”);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localStorage.</a:t>
                      </a: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getItem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(“key_name”)); // Value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localStorage.</a:t>
                      </a: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removeItem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(“key_name”); //deletes the matching item from the database</a:t>
                      </a:r>
                      <a:endParaRPr lang="uk-UA" dirty="0"/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61" name="Прямоугольник 12"/>
          <p:cNvSpPr>
            <a:spLocks noChangeArrowheads="1"/>
          </p:cNvSpPr>
          <p:nvPr/>
        </p:nvSpPr>
        <p:spPr bwMode="auto">
          <a:xfrm>
            <a:off x="785813" y="1487488"/>
            <a:ext cx="4656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LocalStorage is a client-side key-value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Рисунок 7" descr="6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4"/>
          <p:cNvSpPr/>
          <p:nvPr/>
        </p:nvSpPr>
        <p:spPr>
          <a:xfrm>
            <a:off x="539552" y="1282440"/>
            <a:ext cx="8136904" cy="432048"/>
          </a:xfrm>
          <a:prstGeom prst="roundRect">
            <a:avLst/>
          </a:prstGeom>
          <a:solidFill>
            <a:schemeClr val="bg1"/>
          </a:solidFill>
          <a:ln w="6350">
            <a:gradFill flip="none" rotWithShape="1">
              <a:gsLst>
                <a:gs pos="45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  <a:alpha val="83000"/>
                  </a:schemeClr>
                </a:gs>
                <a:gs pos="3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rdia New" pitchFamily="34" charset="-34"/>
                <a:ea typeface="Malgun Gothic" pitchFamily="34" charset="-127"/>
                <a:cs typeface="Cordia New" pitchFamily="34" charset="-34"/>
              </a:rPr>
              <a:t>&lt;html </a:t>
            </a:r>
            <a:r>
              <a:rPr lang="en-US" b="1" dirty="0">
                <a:solidFill>
                  <a:srgbClr val="D62900"/>
                </a:solidFill>
                <a:latin typeface="Cordia New" pitchFamily="34" charset="-34"/>
                <a:ea typeface="Malgun Gothic" pitchFamily="34" charset="-127"/>
                <a:cs typeface="Cordia New" pitchFamily="34" charset="-34"/>
              </a:rPr>
              <a:t>manifest="cache.appcache</a:t>
            </a:r>
            <a:r>
              <a:rPr lang="en-US" dirty="0">
                <a:solidFill>
                  <a:srgbClr val="D62900"/>
                </a:solidFill>
                <a:latin typeface="Cordia New" pitchFamily="34" charset="-34"/>
                <a:ea typeface="Malgun Gothic" pitchFamily="34" charset="-127"/>
                <a:cs typeface="Cordia New" pitchFamily="34" charset="-34"/>
              </a:rPr>
              <a:t>"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rdia New" pitchFamily="34" charset="-34"/>
                <a:ea typeface="Malgun Gothic" pitchFamily="34" charset="-127"/>
                <a:cs typeface="Cordia New" pitchFamily="34" charset="-34"/>
              </a:rPr>
              <a:t>&gt;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latin typeface="Malgun Gothic" pitchFamily="34" charset="-127"/>
              <a:ea typeface="Malgun Gothic" pitchFamily="34" charset="-127"/>
              <a:cs typeface="Cordia New" pitchFamily="34" charset="-34"/>
            </a:endParaRPr>
          </a:p>
        </p:txBody>
      </p:sp>
      <p:grpSp>
        <p:nvGrpSpPr>
          <p:cNvPr id="28680" name="Group 54"/>
          <p:cNvGrpSpPr>
            <a:grpSpLocks/>
          </p:cNvGrpSpPr>
          <p:nvPr/>
        </p:nvGrpSpPr>
        <p:grpSpPr bwMode="auto">
          <a:xfrm>
            <a:off x="539750" y="1930405"/>
            <a:ext cx="8135938" cy="2212975"/>
            <a:chOff x="539552" y="1700808"/>
            <a:chExt cx="8136904" cy="2213758"/>
          </a:xfrm>
        </p:grpSpPr>
        <p:sp>
          <p:nvSpPr>
            <p:cNvPr id="18" name="Rounded Rectangle 55"/>
            <p:cNvSpPr/>
            <p:nvPr/>
          </p:nvSpPr>
          <p:spPr>
            <a:xfrm>
              <a:off x="539552" y="170080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  <p:sp>
          <p:nvSpPr>
            <p:cNvPr id="19" name="Rounded Rectangle 56"/>
            <p:cNvSpPr/>
            <p:nvPr/>
          </p:nvSpPr>
          <p:spPr>
            <a:xfrm>
              <a:off x="539552" y="3482518"/>
              <a:ext cx="8136904" cy="432048"/>
            </a:xfrm>
            <a:prstGeom prst="roundRect">
              <a:avLst/>
            </a:prstGeom>
            <a:solidFill>
              <a:schemeClr val="bg1"/>
            </a:solidFill>
            <a:ln w="6350">
              <a:gradFill flip="none" rotWithShape="1">
                <a:gsLst>
                  <a:gs pos="45000">
                    <a:schemeClr val="bg1">
                      <a:lumMod val="75000"/>
                    </a:schemeClr>
                  </a:gs>
                  <a:gs pos="44000">
                    <a:schemeClr val="bg1">
                      <a:lumMod val="85000"/>
                      <a:alpha val="83000"/>
                    </a:schemeClr>
                  </a:gs>
                  <a:gs pos="3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itchFamily="34" charset="-127"/>
                <a:ea typeface="Malgun Gothic" pitchFamily="34" charset="-127"/>
                <a:cs typeface="Cordia New" pitchFamily="34" charset="-34"/>
              </a:endParaRPr>
            </a:p>
          </p:txBody>
        </p:sp>
      </p:grpSp>
      <p:graphicFrame>
        <p:nvGraphicFramePr>
          <p:cNvPr id="22" name="Table 57"/>
          <p:cNvGraphicFramePr>
            <a:graphicFrameLocks noGrp="1"/>
          </p:cNvGraphicFramePr>
          <p:nvPr/>
        </p:nvGraphicFramePr>
        <p:xfrm>
          <a:off x="539750" y="2073280"/>
          <a:ext cx="8144934" cy="2017395"/>
        </p:xfrm>
        <a:graphic>
          <a:graphicData uri="http://schemas.openxmlformats.org/drawingml/2006/table">
            <a:tbl>
              <a:tblPr/>
              <a:tblGrid>
                <a:gridCol w="8144934"/>
              </a:tblGrid>
              <a:tr h="199550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CACHE MANIFEST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# version 1.0.0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CACHE: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/</a:t>
                      </a:r>
                      <a:r>
                        <a:rPr lang="en-US" dirty="0" err="1" smtClean="0">
                          <a:latin typeface="Cordia New" pitchFamily="34" charset="-34"/>
                          <a:cs typeface="Cordia New" pitchFamily="34" charset="-34"/>
                        </a:rPr>
                        <a:t>src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/main.js</a:t>
                      </a: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/</a:t>
                      </a:r>
                      <a:r>
                        <a:rPr lang="en-US" dirty="0" err="1" smtClean="0">
                          <a:latin typeface="Cordia New" pitchFamily="34" charset="-34"/>
                          <a:cs typeface="Cordia New" pitchFamily="34" charset="-34"/>
                        </a:rPr>
                        <a:t>src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/style.css</a:t>
                      </a: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mtClean="0">
                          <a:latin typeface="Cordia New" pitchFamily="34" charset="-34"/>
                          <a:cs typeface="Cordia New" pitchFamily="34" charset="-34"/>
                        </a:rPr>
                        <a:t>/</a:t>
                      </a:r>
                      <a:r>
                        <a:rPr lang="en-US" dirty="0" err="1" smtClean="0">
                          <a:latin typeface="Cordia New" pitchFamily="34" charset="-34"/>
                          <a:cs typeface="Cordia New" pitchFamily="34" charset="-34"/>
                        </a:rPr>
                        <a:t>src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/background.png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NETWORK: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*</a:t>
                      </a:r>
                      <a:endParaRPr lang="uk-UA" dirty="0">
                        <a:cs typeface="Cordia New" pitchFamily="34" charset="-34"/>
                      </a:endParaRPr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Рисунок 12" descr="7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63"/>
          <p:cNvSpPr/>
          <p:nvPr/>
        </p:nvSpPr>
        <p:spPr>
          <a:xfrm>
            <a:off x="539552" y="1357298"/>
            <a:ext cx="8136904" cy="432048"/>
          </a:xfrm>
          <a:prstGeom prst="roundRect">
            <a:avLst/>
          </a:prstGeom>
          <a:solidFill>
            <a:schemeClr val="bg1"/>
          </a:solidFill>
          <a:ln w="6350">
            <a:gradFill flip="none" rotWithShape="1">
              <a:gsLst>
                <a:gs pos="45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  <a:alpha val="83000"/>
                  </a:schemeClr>
                </a:gs>
                <a:gs pos="3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latin typeface="Malgun Gothic" pitchFamily="34" charset="-127"/>
              <a:ea typeface="Malgun Gothic" pitchFamily="34" charset="-127"/>
              <a:cs typeface="Cordia New" pitchFamily="34" charset="-34"/>
            </a:endParaRPr>
          </a:p>
        </p:txBody>
      </p:sp>
      <p:sp>
        <p:nvSpPr>
          <p:cNvPr id="17" name="Rounded Rectangle 72"/>
          <p:cNvSpPr/>
          <p:nvPr/>
        </p:nvSpPr>
        <p:spPr>
          <a:xfrm>
            <a:off x="539552" y="3786190"/>
            <a:ext cx="8136904" cy="432048"/>
          </a:xfrm>
          <a:prstGeom prst="roundRect">
            <a:avLst/>
          </a:prstGeom>
          <a:solidFill>
            <a:schemeClr val="bg1"/>
          </a:solidFill>
          <a:ln w="6350">
            <a:gradFill flip="none" rotWithShape="1">
              <a:gsLst>
                <a:gs pos="45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  <a:alpha val="83000"/>
                  </a:schemeClr>
                </a:gs>
                <a:gs pos="3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latin typeface="Malgun Gothic" pitchFamily="34" charset="-127"/>
              <a:ea typeface="Malgun Gothic" pitchFamily="34" charset="-127"/>
              <a:cs typeface="Cordia New" pitchFamily="34" charset="-34"/>
            </a:endParaRPr>
          </a:p>
        </p:txBody>
      </p:sp>
      <p:graphicFrame>
        <p:nvGraphicFramePr>
          <p:cNvPr id="22" name="Table 73"/>
          <p:cNvGraphicFramePr>
            <a:graphicFrameLocks noGrp="1"/>
          </p:cNvGraphicFramePr>
          <p:nvPr/>
        </p:nvGraphicFramePr>
        <p:xfrm>
          <a:off x="539750" y="1500188"/>
          <a:ext cx="8144934" cy="2567940"/>
        </p:xfrm>
        <a:graphic>
          <a:graphicData uri="http://schemas.openxmlformats.org/drawingml/2006/table">
            <a:tbl>
              <a:tblPr/>
              <a:tblGrid>
                <a:gridCol w="8144934"/>
              </a:tblGrid>
              <a:tr h="16561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&lt;canvas id="canvas" width="838" height="220"&gt;&lt;/canvas&gt;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&lt;script&gt;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 var canvasContext = document.getElementById("canvas").</a:t>
                      </a:r>
                      <a:r>
                        <a:rPr lang="en-US" b="1" baseline="0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getContext("2d")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 canvasContext.</a:t>
                      </a: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fillStyle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= 'rgb(0, 153, 256)';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 canvasContext.</a:t>
                      </a:r>
                      <a:r>
                        <a:rPr lang="en-US" b="1" baseline="0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fillRect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(250, 25, 150, 50);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 canvasContext.</a:t>
                      </a:r>
                      <a:r>
                        <a:rPr lang="en-US" b="1" baseline="0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fillStyle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= 'rgb(255, 255, 0)';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 canvasContext.</a:t>
                      </a: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fillRect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(250, 75, 150, 50);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dirty="0" smtClean="0">
                        <a:latin typeface="Cordia New" pitchFamily="34" charset="-34"/>
                        <a:cs typeface="Cordia New" pitchFamily="34" charset="-34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     canvasContext.</a:t>
                      </a:r>
                      <a:r>
                        <a:rPr lang="en-US" b="1" dirty="0" smtClean="0">
                          <a:solidFill>
                            <a:srgbClr val="D62900"/>
                          </a:solidFill>
                          <a:latin typeface="Cordia New" pitchFamily="34" charset="-34"/>
                          <a:cs typeface="Cordia New" pitchFamily="34" charset="-34"/>
                        </a:rPr>
                        <a:t>stroke()</a:t>
                      </a: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;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dirty="0" smtClean="0">
                          <a:latin typeface="Cordia New" pitchFamily="34" charset="-34"/>
                          <a:cs typeface="Cordia New" pitchFamily="34" charset="-34"/>
                        </a:rPr>
                        <a:t>&lt;/script&gt;</a:t>
                      </a:r>
                    </a:p>
                  </a:txBody>
                  <a:tcPr marL="198000"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71500" y="4500563"/>
            <a:ext cx="6143625" cy="1714500"/>
            <a:chOff x="571472" y="4500570"/>
            <a:chExt cx="6143668" cy="171451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571472" y="4500570"/>
              <a:ext cx="6143668" cy="17145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pic>
          <p:nvPicPr>
            <p:cNvPr id="297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5312" y="4533917"/>
              <a:ext cx="3905250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Рисунок 3" descr="q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2" descr="Help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238" y="1916113"/>
            <a:ext cx="3240087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Рисунок 35" descr="1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Группа 115"/>
          <p:cNvGrpSpPr>
            <a:grpSpLocks/>
          </p:cNvGrpSpPr>
          <p:nvPr/>
        </p:nvGrpSpPr>
        <p:grpSpPr bwMode="auto">
          <a:xfrm>
            <a:off x="2000250" y="1214438"/>
            <a:ext cx="2500313" cy="5000625"/>
            <a:chOff x="2000232" y="1214422"/>
            <a:chExt cx="2500330" cy="5000660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2000232" y="1214422"/>
              <a:ext cx="2500330" cy="50006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0232" y="1285859"/>
              <a:ext cx="725493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+mn-cs"/>
                </a:rPr>
                <a:t>Client</a:t>
              </a:r>
              <a:endParaRPr lang="ru-RU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4101" name="Рисунок 36" descr="1333501407_Use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2786063"/>
            <a:ext cx="155416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Группа 113"/>
          <p:cNvGrpSpPr>
            <a:grpSpLocks/>
          </p:cNvGrpSpPr>
          <p:nvPr/>
        </p:nvGrpSpPr>
        <p:grpSpPr bwMode="auto">
          <a:xfrm>
            <a:off x="4786313" y="1214438"/>
            <a:ext cx="2500312" cy="5000625"/>
            <a:chOff x="4786314" y="1214422"/>
            <a:chExt cx="2500330" cy="5000660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4786314" y="1214422"/>
              <a:ext cx="2500330" cy="50006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86314" y="1285859"/>
              <a:ext cx="785818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+mn-cs"/>
                </a:rPr>
                <a:t>Server</a:t>
              </a:r>
              <a:endParaRPr lang="ru-RU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4" name="Группа 102"/>
          <p:cNvGrpSpPr>
            <a:grpSpLocks/>
          </p:cNvGrpSpPr>
          <p:nvPr/>
        </p:nvGrpSpPr>
        <p:grpSpPr bwMode="auto">
          <a:xfrm>
            <a:off x="1643063" y="3000375"/>
            <a:ext cx="1454150" cy="1025525"/>
            <a:chOff x="1643042" y="3000372"/>
            <a:chExt cx="1454180" cy="1025552"/>
          </a:xfrm>
        </p:grpSpPr>
        <p:pic>
          <p:nvPicPr>
            <p:cNvPr id="4126" name="Рисунок 56" descr="1333502836_gnome-mime-text-html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71670" y="3000372"/>
              <a:ext cx="1025552" cy="1025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Прямая со стрелкой 65"/>
            <p:cNvCxnSpPr/>
            <p:nvPr/>
          </p:nvCxnSpPr>
          <p:spPr>
            <a:xfrm>
              <a:off x="1643042" y="3429008"/>
              <a:ext cx="500072" cy="1588"/>
            </a:xfrm>
            <a:prstGeom prst="straightConnector1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106"/>
          <p:cNvGrpSpPr>
            <a:grpSpLocks/>
          </p:cNvGrpSpPr>
          <p:nvPr/>
        </p:nvGrpSpPr>
        <p:grpSpPr bwMode="auto">
          <a:xfrm>
            <a:off x="3000375" y="3714750"/>
            <a:ext cx="1357313" cy="1214438"/>
            <a:chOff x="3000364" y="3714752"/>
            <a:chExt cx="1357322" cy="1214446"/>
          </a:xfrm>
        </p:grpSpPr>
        <p:pic>
          <p:nvPicPr>
            <p:cNvPr id="4124" name="Рисунок 54" descr="1333502637_application-javascript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57554" y="3929066"/>
              <a:ext cx="1000132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2" name="Прямая со стрелкой 71"/>
            <p:cNvCxnSpPr/>
            <p:nvPr/>
          </p:nvCxnSpPr>
          <p:spPr>
            <a:xfrm rot="16200000" flipH="1">
              <a:off x="2893207" y="3821909"/>
              <a:ext cx="642942" cy="4286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Группа 103"/>
          <p:cNvGrpSpPr>
            <a:grpSpLocks/>
          </p:cNvGrpSpPr>
          <p:nvPr/>
        </p:nvGrpSpPr>
        <p:grpSpPr bwMode="auto">
          <a:xfrm>
            <a:off x="3000375" y="1500188"/>
            <a:ext cx="1352550" cy="1714500"/>
            <a:chOff x="3000364" y="1500174"/>
            <a:chExt cx="1352568" cy="1714512"/>
          </a:xfrm>
        </p:grpSpPr>
        <p:pic>
          <p:nvPicPr>
            <p:cNvPr id="4122" name="Рисунок 53" descr="1333502617_text-css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52800" y="1500174"/>
              <a:ext cx="1000132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4" name="Прямая со стрелкой 73"/>
            <p:cNvCxnSpPr/>
            <p:nvPr/>
          </p:nvCxnSpPr>
          <p:spPr>
            <a:xfrm rot="5400000" flipH="1" flipV="1">
              <a:off x="2571737" y="2357429"/>
              <a:ext cx="1285884" cy="4286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107"/>
          <p:cNvGrpSpPr>
            <a:grpSpLocks/>
          </p:cNvGrpSpPr>
          <p:nvPr/>
        </p:nvGrpSpPr>
        <p:grpSpPr bwMode="auto">
          <a:xfrm>
            <a:off x="3424238" y="4787900"/>
            <a:ext cx="933450" cy="1217613"/>
            <a:chOff x="3424238" y="4787116"/>
            <a:chExt cx="933448" cy="1218406"/>
          </a:xfrm>
        </p:grpSpPr>
        <p:pic>
          <p:nvPicPr>
            <p:cNvPr id="4120" name="Рисунок 42" descr="1333502059_Database_1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24238" y="5072074"/>
              <a:ext cx="933448" cy="93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8" name="Прямая со стрелкой 77"/>
            <p:cNvCxnSpPr/>
            <p:nvPr/>
          </p:nvCxnSpPr>
          <p:spPr>
            <a:xfrm rot="5400000">
              <a:off x="3678121" y="4965032"/>
              <a:ext cx="357421" cy="15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105"/>
          <p:cNvGrpSpPr>
            <a:grpSpLocks/>
          </p:cNvGrpSpPr>
          <p:nvPr/>
        </p:nvGrpSpPr>
        <p:grpSpPr bwMode="auto">
          <a:xfrm>
            <a:off x="3000375" y="2714625"/>
            <a:ext cx="1433513" cy="1076325"/>
            <a:chOff x="3000364" y="2714620"/>
            <a:chExt cx="1433514" cy="1076325"/>
          </a:xfrm>
        </p:grpSpPr>
        <p:grpSp>
          <p:nvGrpSpPr>
            <p:cNvPr id="4116" name="Группа 104"/>
            <p:cNvGrpSpPr>
              <a:grpSpLocks/>
            </p:cNvGrpSpPr>
            <p:nvPr/>
          </p:nvGrpSpPr>
          <p:grpSpPr bwMode="auto">
            <a:xfrm>
              <a:off x="3000364" y="2714620"/>
              <a:ext cx="1433514" cy="1076325"/>
              <a:chOff x="3000364" y="2714620"/>
              <a:chExt cx="1433514" cy="1076325"/>
            </a:xfrm>
          </p:grpSpPr>
          <p:cxnSp>
            <p:nvCxnSpPr>
              <p:cNvPr id="69" name="Прямая со стрелкой 68"/>
              <p:cNvCxnSpPr/>
              <p:nvPr/>
            </p:nvCxnSpPr>
            <p:spPr>
              <a:xfrm>
                <a:off x="3000364" y="3428995"/>
                <a:ext cx="428625" cy="15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19" name="Picture 6" descr="blank, document, file, page, paper icon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357554" y="2714620"/>
                <a:ext cx="1076324" cy="1076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1" name="TextBox 100"/>
            <p:cNvSpPr txBox="1"/>
            <p:nvPr/>
          </p:nvSpPr>
          <p:spPr>
            <a:xfrm>
              <a:off x="3417877" y="3071808"/>
              <a:ext cx="939801" cy="338137"/>
            </a:xfrm>
            <a:prstGeom prst="rect">
              <a:avLst/>
            </a:prstGeom>
            <a:noFill/>
          </p:spPr>
          <p:txBody>
            <a:bodyPr wrap="none" lIns="720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Manifest</a:t>
              </a:r>
              <a:endParaRPr lang="ru-RU" sz="1600" b="1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4286250" y="1878013"/>
            <a:ext cx="1784350" cy="4214812"/>
            <a:chOff x="4286248" y="1878454"/>
            <a:chExt cx="1785004" cy="4214842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5137460" y="1878454"/>
              <a:ext cx="714637" cy="42148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pic>
          <p:nvPicPr>
            <p:cNvPr id="4113" name="Picture 2" descr="earth, internet, network, service, settings, world icon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352118" y="1989785"/>
              <a:ext cx="719134" cy="719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4918305" y="1984817"/>
              <a:ext cx="875034" cy="228602"/>
            </a:xfrm>
            <a:prstGeom prst="rect">
              <a:avLst/>
            </a:prstGeom>
            <a:solidFill>
              <a:srgbClr val="D9D9D9"/>
            </a:solidFill>
          </p:spPr>
          <p:txBody>
            <a:bodyPr wrap="none" lIns="72000" tIns="28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cs typeface="+mn-cs"/>
                </a:rPr>
                <a:t>Web-services</a:t>
              </a:r>
              <a:endParaRPr lang="ru-RU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87" name="Прямая со стрелкой 86"/>
            <p:cNvCxnSpPr/>
            <p:nvPr/>
          </p:nvCxnSpPr>
          <p:spPr>
            <a:xfrm>
              <a:off x="4286248" y="4358147"/>
              <a:ext cx="857564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5851525" y="3429000"/>
            <a:ext cx="1241424" cy="933450"/>
            <a:chOff x="5776060" y="3498504"/>
            <a:chExt cx="1241556" cy="933448"/>
          </a:xfrm>
        </p:grpSpPr>
        <p:cxnSp>
          <p:nvCxnSpPr>
            <p:cNvPr id="91" name="Прямая со стрелкой 90"/>
            <p:cNvCxnSpPr>
              <a:stCxn id="62" idx="3"/>
            </p:cNvCxnSpPr>
            <p:nvPr/>
          </p:nvCxnSpPr>
          <p:spPr>
            <a:xfrm>
              <a:off x="5776060" y="4054922"/>
              <a:ext cx="435033" cy="1508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11" name="Рисунок 42" descr="1333502059_Database_1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84168" y="3498504"/>
              <a:ext cx="933448" cy="933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Рисунок 5" descr="9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-71438"/>
            <a:ext cx="9140825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thank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Прямоугольник 6"/>
          <p:cNvSpPr>
            <a:spLocks noChangeArrowheads="1"/>
          </p:cNvSpPr>
          <p:nvPr/>
        </p:nvSpPr>
        <p:spPr bwMode="auto">
          <a:xfrm>
            <a:off x="4968875" y="2143125"/>
            <a:ext cx="45720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Franklin Gothic Heavy"/>
                <a:cs typeface="Cordia New" pitchFamily="34" charset="-34"/>
              </a:rPr>
              <a:t>Sergii Kifiak:</a:t>
            </a:r>
          </a:p>
          <a:p>
            <a:endParaRPr lang="en-US">
              <a:latin typeface="Franklin Gothic Medium Cond"/>
              <a:cs typeface="Cordia New" pitchFamily="34" charset="-34"/>
            </a:endParaRPr>
          </a:p>
          <a:p>
            <a:r>
              <a:rPr lang="en-US">
                <a:latin typeface="Franklin Gothic Medium Cond"/>
                <a:cs typeface="Cordia New" pitchFamily="34" charset="-34"/>
              </a:rPr>
              <a:t>E-mail: skifiak@softserveinc.com</a:t>
            </a:r>
          </a:p>
        </p:txBody>
      </p:sp>
      <p:sp>
        <p:nvSpPr>
          <p:cNvPr id="31750" name="Прямоугольник 6"/>
          <p:cNvSpPr>
            <a:spLocks noChangeArrowheads="1"/>
          </p:cNvSpPr>
          <p:nvPr/>
        </p:nvSpPr>
        <p:spPr bwMode="auto">
          <a:xfrm>
            <a:off x="863600" y="2133600"/>
            <a:ext cx="4572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Franklin Gothic Heavy"/>
                <a:cs typeface="Cordia New" pitchFamily="34" charset="-34"/>
              </a:rPr>
              <a:t>Anton Bodnar:</a:t>
            </a:r>
          </a:p>
          <a:p>
            <a:endParaRPr lang="en-US">
              <a:latin typeface="Franklin Gothic Medium Cond"/>
              <a:cs typeface="Cordia New" pitchFamily="34" charset="-34"/>
            </a:endParaRPr>
          </a:p>
          <a:p>
            <a:r>
              <a:rPr lang="en-US">
                <a:latin typeface="Franklin Gothic Medium Cond"/>
                <a:cs typeface="Cordia New" pitchFamily="34" charset="-34"/>
              </a:rPr>
              <a:t>E-mail: abod@softserveinc.com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27088" y="6237288"/>
            <a:ext cx="1941512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+mn-cs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+mn-cs"/>
              </a:rPr>
              <a:t> 2010 SoftServe,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Рисунок 29" descr="2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30"/>
          <p:cNvSpPr txBox="1">
            <a:spLocks noChangeArrowheads="1"/>
          </p:cNvSpPr>
          <p:nvPr/>
        </p:nvSpPr>
        <p:spPr bwMode="auto">
          <a:xfrm>
            <a:off x="1428750" y="1630363"/>
            <a:ext cx="3465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The Closure tools include:</a:t>
            </a:r>
          </a:p>
        </p:txBody>
      </p:sp>
      <p:sp>
        <p:nvSpPr>
          <p:cNvPr id="5125" name="TextBox 31"/>
          <p:cNvSpPr txBox="1">
            <a:spLocks noChangeArrowheads="1"/>
          </p:cNvSpPr>
          <p:nvPr/>
        </p:nvSpPr>
        <p:spPr bwMode="auto">
          <a:xfrm>
            <a:off x="1428750" y="2133600"/>
            <a:ext cx="63484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Calibri" pitchFamily="34" charset="0"/>
              </a:rPr>
              <a:t>JavaScript optimizer</a:t>
            </a:r>
          </a:p>
          <a:p>
            <a:r>
              <a:rPr lang="en-US" sz="2400">
                <a:latin typeface="Calibri" pitchFamily="34" charset="0"/>
              </a:rPr>
              <a:t>C</a:t>
            </a:r>
            <a:r>
              <a:rPr lang="ru-RU" sz="2400">
                <a:latin typeface="Calibri" pitchFamily="34" charset="0"/>
              </a:rPr>
              <a:t>omprehensive JavaScript library</a:t>
            </a:r>
          </a:p>
          <a:p>
            <a:r>
              <a:rPr lang="en-US" sz="2400">
                <a:latin typeface="Calibri" pitchFamily="34" charset="0"/>
              </a:rPr>
              <a:t>E</a:t>
            </a:r>
            <a:r>
              <a:rPr lang="ru-RU" sz="2400">
                <a:latin typeface="Calibri" pitchFamily="34" charset="0"/>
              </a:rPr>
              <a:t>asy templating system for both Java &amp; JavaScript</a:t>
            </a:r>
          </a:p>
          <a:p>
            <a:r>
              <a:rPr lang="ru-RU" sz="2400">
                <a:latin typeface="Calibri" pitchFamily="34" charset="0"/>
              </a:rPr>
              <a:t>JavaScript style checker and style fixer</a:t>
            </a:r>
          </a:p>
          <a:p>
            <a:r>
              <a:rPr lang="en-US" sz="2400">
                <a:latin typeface="Calibri" pitchFamily="34" charset="0"/>
              </a:rPr>
              <a:t>E</a:t>
            </a:r>
            <a:r>
              <a:rPr lang="ru-RU" sz="2400">
                <a:latin typeface="Calibri" pitchFamily="34" charset="0"/>
              </a:rPr>
              <a:t>nhanced stylesheet language</a:t>
            </a:r>
          </a:p>
        </p:txBody>
      </p:sp>
      <p:sp>
        <p:nvSpPr>
          <p:cNvPr id="35" name="Овал 34"/>
          <p:cNvSpPr/>
          <p:nvPr/>
        </p:nvSpPr>
        <p:spPr>
          <a:xfrm>
            <a:off x="1285875" y="2357438"/>
            <a:ext cx="71438" cy="714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1285875" y="2714625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1285875" y="3071813"/>
            <a:ext cx="71438" cy="714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1285875" y="3429000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1285875" y="3786188"/>
            <a:ext cx="71438" cy="714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Рисунок 29" descr="2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21"/>
          <p:cNvSpPr/>
          <p:nvPr/>
        </p:nvSpPr>
        <p:spPr>
          <a:xfrm>
            <a:off x="578500" y="1714488"/>
            <a:ext cx="8136904" cy="2857520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 w="6350">
            <a:gradFill flip="none" rotWithShape="1">
              <a:gsLst>
                <a:gs pos="45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  <a:alpha val="83000"/>
                  </a:schemeClr>
                </a:gs>
                <a:gs pos="3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anchor="ctr"/>
          <a:lstStyle/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D62900"/>
                </a:solidFill>
                <a:latin typeface="Cordia New" pitchFamily="34" charset="-34"/>
                <a:cs typeface="Cordia New" pitchFamily="34" charset="-34"/>
              </a:rPr>
              <a:t>goog.provide</a:t>
            </a: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('name.space.ClassName');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D62900"/>
                </a:solidFill>
                <a:latin typeface="Cordia New" pitchFamily="34" charset="-34"/>
                <a:cs typeface="Cordia New" pitchFamily="34" charset="-34"/>
              </a:rPr>
              <a:t>goog.require</a:t>
            </a: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('name.space.RequiredClassName');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(function () {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var RequiredClassName = name.space.RequiredClassName;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/**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  * @constructor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 */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name.space.ClassName = function () {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    // constructor body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    var requiredClassName = new RequiredClassName();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    }</a:t>
            </a: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ordia New" pitchFamily="34" charset="-34"/>
                <a:cs typeface="Cordia New" pitchFamily="34" charset="-34"/>
              </a:rPr>
              <a:t>})();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Рисунок 29" descr="2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UI screensh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1357313"/>
            <a:ext cx="8429625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Рисунок 39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1"/>
          <p:cNvSpPr txBox="1">
            <a:spLocks/>
          </p:cNvSpPr>
          <p:nvPr/>
        </p:nvSpPr>
        <p:spPr bwMode="auto">
          <a:xfrm>
            <a:off x="457200" y="404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uk-UA" sz="4400">
              <a:latin typeface="Calibri" pitchFamily="34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87450" y="1916113"/>
            <a:ext cx="3544888" cy="523875"/>
            <a:chOff x="1187624" y="1916832"/>
            <a:chExt cx="3545295" cy="523220"/>
          </a:xfrm>
        </p:grpSpPr>
        <p:sp>
          <p:nvSpPr>
            <p:cNvPr id="8213" name="TextBox 6"/>
            <p:cNvSpPr txBox="1">
              <a:spLocks noChangeArrowheads="1"/>
            </p:cNvSpPr>
            <p:nvPr/>
          </p:nvSpPr>
          <p:spPr bwMode="auto">
            <a:xfrm>
              <a:off x="1619672" y="1916832"/>
              <a:ext cx="311324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Calibri" pitchFamily="34" charset="0"/>
                </a:rPr>
                <a:t>JavaScript Structure</a:t>
              </a:r>
              <a:endParaRPr lang="uk-UA" sz="2800">
                <a:latin typeface="Calibri" pitchFamily="34" charset="0"/>
              </a:endParaRPr>
            </a:p>
          </p:txBody>
        </p:sp>
        <p:pic>
          <p:nvPicPr>
            <p:cNvPr id="8214" name="Рисунок 5" descr="ball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1988840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06975" y="1917700"/>
            <a:ext cx="2851150" cy="523875"/>
            <a:chOff x="5007468" y="1918484"/>
            <a:chExt cx="2850802" cy="523220"/>
          </a:xfrm>
        </p:grpSpPr>
        <p:sp>
          <p:nvSpPr>
            <p:cNvPr id="8211" name="TextBox 10"/>
            <p:cNvSpPr txBox="1">
              <a:spLocks noChangeArrowheads="1"/>
            </p:cNvSpPr>
            <p:nvPr/>
          </p:nvSpPr>
          <p:spPr bwMode="auto">
            <a:xfrm>
              <a:off x="5409998" y="1918484"/>
              <a:ext cx="24482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Calibri" pitchFamily="34" charset="0"/>
                </a:rPr>
                <a:t>Backbone.js</a:t>
              </a:r>
              <a:endParaRPr lang="uk-UA" sz="2800">
                <a:latin typeface="Calibri" pitchFamily="34" charset="0"/>
              </a:endParaRPr>
            </a:p>
          </p:txBody>
        </p:sp>
        <p:pic>
          <p:nvPicPr>
            <p:cNvPr id="8212" name="Рисунок 5" descr="ball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7468" y="1988840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187450" y="3068638"/>
            <a:ext cx="3671888" cy="523875"/>
            <a:chOff x="1187624" y="3068960"/>
            <a:chExt cx="3672407" cy="523220"/>
          </a:xfrm>
        </p:grpSpPr>
        <p:sp>
          <p:nvSpPr>
            <p:cNvPr id="8209" name="TextBox 7"/>
            <p:cNvSpPr txBox="1">
              <a:spLocks noChangeArrowheads="1"/>
            </p:cNvSpPr>
            <p:nvPr/>
          </p:nvSpPr>
          <p:spPr bwMode="auto">
            <a:xfrm>
              <a:off x="1636574" y="3068960"/>
              <a:ext cx="32234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Calibri" pitchFamily="34" charset="0"/>
                </a:rPr>
                <a:t>HTML Templates</a:t>
              </a:r>
              <a:endParaRPr lang="uk-UA" sz="2800">
                <a:latin typeface="Calibri" pitchFamily="34" charset="0"/>
              </a:endParaRPr>
            </a:p>
          </p:txBody>
        </p:sp>
        <p:pic>
          <p:nvPicPr>
            <p:cNvPr id="8210" name="Рисунок 5" descr="ball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3144388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5003800" y="3068638"/>
            <a:ext cx="3325813" cy="523875"/>
            <a:chOff x="5004048" y="3068960"/>
            <a:chExt cx="3324877" cy="523220"/>
          </a:xfrm>
        </p:grpSpPr>
        <p:sp>
          <p:nvSpPr>
            <p:cNvPr id="8207" name="TextBox 11"/>
            <p:cNvSpPr txBox="1">
              <a:spLocks noChangeArrowheads="1"/>
            </p:cNvSpPr>
            <p:nvPr/>
          </p:nvSpPr>
          <p:spPr bwMode="auto">
            <a:xfrm>
              <a:off x="5409998" y="3068960"/>
              <a:ext cx="291892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Calibri" pitchFamily="34" charset="0"/>
                </a:rPr>
                <a:t>Underscore.js</a:t>
              </a:r>
              <a:endParaRPr lang="uk-UA" sz="2800">
                <a:latin typeface="Calibri" pitchFamily="34" charset="0"/>
              </a:endParaRPr>
            </a:p>
          </p:txBody>
        </p:sp>
        <p:pic>
          <p:nvPicPr>
            <p:cNvPr id="8208" name="Рисунок 5" descr="ball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4048" y="3144388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1187450" y="4219575"/>
            <a:ext cx="3544888" cy="522288"/>
            <a:chOff x="1187624" y="4219225"/>
            <a:chExt cx="3545295" cy="523220"/>
          </a:xfrm>
        </p:grpSpPr>
        <p:sp>
          <p:nvSpPr>
            <p:cNvPr id="8205" name="TextBox 8"/>
            <p:cNvSpPr txBox="1">
              <a:spLocks noChangeArrowheads="1"/>
            </p:cNvSpPr>
            <p:nvPr/>
          </p:nvSpPr>
          <p:spPr bwMode="auto">
            <a:xfrm>
              <a:off x="1636575" y="4219225"/>
              <a:ext cx="30963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Calibri" pitchFamily="34" charset="0"/>
                </a:rPr>
                <a:t>CSS Structurization</a:t>
              </a:r>
              <a:endParaRPr lang="uk-UA" sz="2800">
                <a:latin typeface="Calibri" pitchFamily="34" charset="0"/>
              </a:endParaRPr>
            </a:p>
          </p:txBody>
        </p:sp>
        <p:pic>
          <p:nvPicPr>
            <p:cNvPr id="8206" name="Рисунок 5" descr="ball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4296516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5003800" y="4219575"/>
            <a:ext cx="2062163" cy="522288"/>
            <a:chOff x="5004048" y="4219225"/>
            <a:chExt cx="2062134" cy="523220"/>
          </a:xfrm>
        </p:grpSpPr>
        <p:sp>
          <p:nvSpPr>
            <p:cNvPr id="8203" name="TextBox 12"/>
            <p:cNvSpPr txBox="1">
              <a:spLocks noChangeArrowheads="1"/>
            </p:cNvSpPr>
            <p:nvPr/>
          </p:nvSpPr>
          <p:spPr bwMode="auto">
            <a:xfrm>
              <a:off x="5409998" y="4219225"/>
              <a:ext cx="165618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Calibri" pitchFamily="34" charset="0"/>
                </a:rPr>
                <a:t>SCSS</a:t>
              </a:r>
              <a:endParaRPr lang="uk-UA" sz="2800">
                <a:latin typeface="Calibri" pitchFamily="34" charset="0"/>
              </a:endParaRPr>
            </a:p>
          </p:txBody>
        </p:sp>
        <p:pic>
          <p:nvPicPr>
            <p:cNvPr id="8204" name="Рисунок 5" descr="ball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4048" y="4296516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202" name="Рисунок 25" descr="jha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Рисунок 4" descr="1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2738" y="1676400"/>
            <a:ext cx="3667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785813" y="3926807"/>
            <a:ext cx="77152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Backbone is an open-source component of </a:t>
            </a:r>
            <a:r>
              <a:rPr lang="en-US" sz="2200" i="1" u="sng" dirty="0" err="1">
                <a:solidFill>
                  <a:srgbClr val="00B0F0"/>
                </a:solidFill>
                <a:latin typeface="Calibri" pitchFamily="34" charset="0"/>
              </a:rPr>
              <a:t>DocumentCloud</a:t>
            </a:r>
            <a:r>
              <a:rPr lang="en-US" sz="2200" dirty="0" smtClean="0">
                <a:latin typeface="Calibri" pitchFamily="34" charset="0"/>
              </a:rPr>
              <a:t>.</a:t>
            </a:r>
            <a:endParaRPr lang="en-US" sz="220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37" descr="b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Рисунок 7" descr="2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785813" y="4143375"/>
            <a:ext cx="77152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Backbone's only hard dependency is </a:t>
            </a:r>
            <a:r>
              <a:rPr lang="en-US" sz="2200" i="1" u="sng" dirty="0">
                <a:solidFill>
                  <a:srgbClr val="00B0F0"/>
                </a:solidFill>
                <a:latin typeface="Calibri" pitchFamily="34" charset="0"/>
              </a:rPr>
              <a:t>Underscore.js</a:t>
            </a:r>
            <a:r>
              <a:rPr lang="en-US" sz="2200" dirty="0">
                <a:latin typeface="Calibri" pitchFamily="34" charset="0"/>
              </a:rPr>
              <a:t> ( &gt; 1.3.1). For </a:t>
            </a:r>
            <a:r>
              <a:rPr lang="en-US" sz="2200" dirty="0" smtClean="0">
                <a:latin typeface="Calibri" pitchFamily="34" charset="0"/>
              </a:rPr>
              <a:t>DOM </a:t>
            </a:r>
            <a:r>
              <a:rPr lang="en-US" sz="2200" dirty="0">
                <a:latin typeface="Calibri" pitchFamily="34" charset="0"/>
              </a:rPr>
              <a:t>manipulation with </a:t>
            </a:r>
            <a:r>
              <a:rPr lang="en-US" sz="2200" i="1" u="sng" dirty="0" err="1">
                <a:solidFill>
                  <a:srgbClr val="00B0F0"/>
                </a:solidFill>
                <a:latin typeface="Calibri" pitchFamily="34" charset="0"/>
              </a:rPr>
              <a:t>Backbone.View</a:t>
            </a:r>
            <a:r>
              <a:rPr lang="en-US" sz="2200" dirty="0">
                <a:latin typeface="Calibri" pitchFamily="34" charset="0"/>
              </a:rPr>
              <a:t>, include </a:t>
            </a:r>
            <a:r>
              <a:rPr lang="en-US" sz="2200" i="1" u="sng" dirty="0">
                <a:solidFill>
                  <a:srgbClr val="00B0F0"/>
                </a:solidFill>
                <a:latin typeface="Calibri" pitchFamily="34" charset="0"/>
              </a:rPr>
              <a:t>json2.js</a:t>
            </a:r>
            <a:r>
              <a:rPr lang="en-US" sz="2200" dirty="0">
                <a:latin typeface="Calibri" pitchFamily="34" charset="0"/>
              </a:rPr>
              <a:t>, and either </a:t>
            </a:r>
            <a:r>
              <a:rPr lang="en-US" sz="2200" i="1" u="sng" dirty="0" err="1">
                <a:solidFill>
                  <a:srgbClr val="00B0F0"/>
                </a:solidFill>
                <a:latin typeface="Calibri" pitchFamily="34" charset="0"/>
              </a:rPr>
              <a:t>jQuery</a:t>
            </a:r>
            <a:r>
              <a:rPr lang="en-US" sz="2200" dirty="0">
                <a:latin typeface="Calibri" pitchFamily="34" charset="0"/>
              </a:rPr>
              <a:t> ( &gt; 1.4.2) or </a:t>
            </a:r>
            <a:r>
              <a:rPr lang="en-US" sz="2200" i="1" u="sng" dirty="0" err="1">
                <a:solidFill>
                  <a:srgbClr val="00B0F0"/>
                </a:solidFill>
                <a:latin typeface="Calibri" pitchFamily="34" charset="0"/>
              </a:rPr>
              <a:t>Zepto</a:t>
            </a:r>
            <a:r>
              <a:rPr lang="en-US" sz="2200" dirty="0">
                <a:latin typeface="Calibri" pitchFamily="34" charset="0"/>
              </a:rPr>
              <a:t>.</a:t>
            </a:r>
          </a:p>
        </p:txBody>
      </p:sp>
      <p:pic>
        <p:nvPicPr>
          <p:cNvPr id="10245" name="Рисунок 8" descr="1211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50" y="1357313"/>
            <a:ext cx="2571750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580</Words>
  <Application>Microsoft Office PowerPoint</Application>
  <PresentationFormat>Экран (4:3)</PresentationFormat>
  <Paragraphs>162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NIKA</dc:creator>
  <cp:lastModifiedBy>Sergii</cp:lastModifiedBy>
  <cp:revision>75</cp:revision>
  <dcterms:created xsi:type="dcterms:W3CDTF">2012-04-03T23:24:31Z</dcterms:created>
  <dcterms:modified xsi:type="dcterms:W3CDTF">2012-04-07T05:24:33Z</dcterms:modified>
</cp:coreProperties>
</file>