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C28"/>
    <a:srgbClr val="8EA51B"/>
    <a:srgbClr val="93AC00"/>
    <a:srgbClr val="434343"/>
    <a:srgbClr val="8E0000"/>
    <a:srgbClr val="007A37"/>
    <a:srgbClr val="08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80036">
                <a:lumMod val="97000"/>
                <a:lumOff val="3000"/>
              </a:srgbClr>
            </a:gs>
            <a:gs pos="100000">
              <a:schemeClr val="bg1">
                <a:tint val="100000"/>
                <a:lumMod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1F3B-A863-4320-890A-8B81804C274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5F53-9C3C-41CC-BC42-BA68A1A7FD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63220"/>
            <a:ext cx="6781800" cy="1870580"/>
          </a:xfrm>
        </p:spPr>
        <p:txBody>
          <a:bodyPr/>
          <a:lstStyle/>
          <a:p>
            <a:r>
              <a:rPr lang="en-US" sz="5400" cap="none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5400" cap="none" dirty="0" smtClean="0">
                <a:latin typeface="Arial" pitchFamily="34" charset="0"/>
                <a:cs typeface="Arial" pitchFamily="34" charset="0"/>
              </a:rPr>
              <a:t> Application </a:t>
            </a:r>
            <a:r>
              <a:rPr lang="en-US" sz="5400" cap="none" dirty="0">
                <a:latin typeface="Arial" pitchFamily="34" charset="0"/>
                <a:cs typeface="Arial" pitchFamily="34" charset="0"/>
              </a:rPr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6172200" cy="1123336"/>
          </a:xfrm>
        </p:spPr>
        <p:txBody>
          <a:bodyPr/>
          <a:lstStyle/>
          <a:p>
            <a:r>
              <a:rPr lang="en-US" dirty="0" smtClean="0"/>
              <a:t>by Volodymyr Pavlyuk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172200"/>
            <a:ext cx="6172200" cy="112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April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467600" cy="1371600"/>
          </a:xfrm>
        </p:spPr>
        <p:txBody>
          <a:bodyPr>
            <a:noAutofit/>
          </a:bodyPr>
          <a:lstStyle/>
          <a:p>
            <a:pPr algn="ctr"/>
            <a:r>
              <a:rPr lang="en-US" sz="6600" cap="none" dirty="0" smtClean="0">
                <a:latin typeface="Arial" pitchFamily="34" charset="0"/>
                <a:cs typeface="Arial" pitchFamily="34" charset="0"/>
              </a:rPr>
              <a:t>Solution?</a:t>
            </a:r>
            <a:endParaRPr lang="en-US" sz="6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38200" y="3276600"/>
            <a:ext cx="74676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cap="none" dirty="0" smtClean="0">
                <a:latin typeface="Arial" pitchFamily="34" charset="0"/>
                <a:cs typeface="Arial" pitchFamily="34" charset="0"/>
              </a:rPr>
              <a:t>Yes, Abstraction.</a:t>
            </a:r>
            <a:endParaRPr lang="en-US" sz="6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4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3716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Desktop like web applications need desktop abstractions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990600" y="3352800"/>
            <a:ext cx="2590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DOM Nodes</a:t>
            </a:r>
          </a:p>
          <a:p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CSS</a:t>
            </a:r>
          </a:p>
          <a:p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Browser Bugs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810000" y="3886200"/>
            <a:ext cx="990600" cy="304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257800" y="3429000"/>
            <a:ext cx="297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Widgets</a:t>
            </a:r>
          </a:p>
          <a:p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Layout Manager</a:t>
            </a:r>
          </a:p>
          <a:p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Themes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828800"/>
            <a:ext cx="7924800" cy="806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&lt;a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href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="http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://www.javascript-coder.com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/"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onMouseOver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="return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changeImage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()“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onMouseOut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"return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changeImageBack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()“ 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onMouseDown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="return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handleMDown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()"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onMouseUp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="return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handleMUp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()"&gt;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&lt;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img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name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jsbutton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="buyit15.jpg" width="110" height="28" border="0"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alt="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button"&gt;&lt;/a&gt;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&lt;script language="JavaScript"&gt;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upImage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new Image();</a:t>
            </a:r>
          </a:p>
          <a:p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upImage.src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"buyit15u.jpg";</a:t>
            </a:r>
          </a:p>
          <a:p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downImage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new Image();</a:t>
            </a:r>
          </a:p>
          <a:p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downImage.src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"buyit15d.jpg"</a:t>
            </a:r>
          </a:p>
          <a:p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normalImage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new Image();</a:t>
            </a:r>
          </a:p>
          <a:p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normalImage.src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"buyit15.jpg";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changeImage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document.images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["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jsbutton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"].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upImage.src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return true;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changeImageBack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document.images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["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jsbutton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"].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normalImage.src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return true;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handleMDown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document.images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["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jsbutton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"].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downImage.src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return true;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handleMUp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changeImage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return true;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&lt;/script&gt;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HTML/DOM mess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725" y="252728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  <a:latin typeface="Courier" pitchFamily="49" charset="0"/>
              </a:rPr>
              <a:t>var</a:t>
            </a:r>
            <a:r>
              <a:rPr lang="en-US" sz="2400" dirty="0" smtClean="0">
                <a:latin typeface="Courier" pitchFamily="49" charset="0"/>
              </a:rPr>
              <a:t> button =  </a:t>
            </a:r>
            <a:r>
              <a:rPr lang="en-US" sz="2400" dirty="0" smtClean="0">
                <a:solidFill>
                  <a:srgbClr val="00B0F0"/>
                </a:solidFill>
                <a:latin typeface="Courier" pitchFamily="49" charset="0"/>
              </a:rPr>
              <a:t>new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 err="1" smtClean="0">
                <a:latin typeface="Courier" pitchFamily="49" charset="0"/>
              </a:rPr>
              <a:t>App.widget.Button</a:t>
            </a:r>
            <a:r>
              <a:rPr lang="en-US" sz="2400" dirty="0" smtClean="0">
                <a:latin typeface="Courier" pitchFamily="49" charset="0"/>
              </a:rPr>
              <a:t>({</a:t>
            </a:r>
          </a:p>
          <a:p>
            <a:r>
              <a:rPr lang="en-US" sz="2400" dirty="0" smtClean="0">
                <a:latin typeface="Courier" pitchFamily="49" charset="0"/>
              </a:rPr>
              <a:t>      label: ‘</a:t>
            </a:r>
            <a:r>
              <a:rPr lang="en-US" sz="2400" dirty="0" smtClean="0">
                <a:solidFill>
                  <a:srgbClr val="92D050"/>
                </a:solidFill>
                <a:latin typeface="Courier" pitchFamily="49" charset="0"/>
              </a:rPr>
              <a:t>Nice Button</a:t>
            </a:r>
            <a:r>
              <a:rPr lang="en-US" sz="2400" dirty="0" smtClean="0">
                <a:latin typeface="Courier" pitchFamily="49" charset="0"/>
              </a:rPr>
              <a:t>’,</a:t>
            </a:r>
          </a:p>
          <a:p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     </a:t>
            </a:r>
            <a:r>
              <a:rPr lang="en-US" sz="2400" dirty="0" err="1" smtClean="0">
                <a:latin typeface="Courier" pitchFamily="49" charset="0"/>
              </a:rPr>
              <a:t>bgImage</a:t>
            </a:r>
            <a:r>
              <a:rPr lang="en-US" sz="2400" dirty="0" smtClean="0">
                <a:latin typeface="Courier" pitchFamily="49" charset="0"/>
              </a:rPr>
              <a:t>: ‘</a:t>
            </a:r>
            <a:r>
              <a:rPr lang="en-US" sz="2400" dirty="0" smtClean="0">
                <a:solidFill>
                  <a:srgbClr val="92D050"/>
                </a:solidFill>
                <a:latin typeface="Courier" pitchFamily="49" charset="0"/>
              </a:rPr>
              <a:t>button.png</a:t>
            </a:r>
            <a:r>
              <a:rPr lang="en-US" sz="2400" dirty="0" smtClean="0">
                <a:latin typeface="Courier" pitchFamily="49" charset="0"/>
              </a:rPr>
              <a:t>’,</a:t>
            </a:r>
          </a:p>
          <a:p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     </a:t>
            </a:r>
            <a:r>
              <a:rPr lang="en-US" sz="2400" dirty="0" err="1" smtClean="0">
                <a:latin typeface="Courier" pitchFamily="49" charset="0"/>
              </a:rPr>
              <a:t>onClick</a:t>
            </a:r>
            <a:r>
              <a:rPr lang="en-US" sz="2400" dirty="0" smtClean="0">
                <a:latin typeface="Courier" pitchFamily="49" charset="0"/>
              </a:rPr>
              <a:t>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function</a:t>
            </a:r>
            <a:r>
              <a:rPr lang="en-US" sz="2400" dirty="0" smtClean="0">
                <a:latin typeface="Courier" pitchFamily="49" charset="0"/>
              </a:rPr>
              <a:t>(event) {</a:t>
            </a:r>
          </a:p>
          <a:p>
            <a:r>
              <a:rPr lang="en-US" sz="2400" dirty="0" smtClean="0">
                <a:latin typeface="Courier" pitchFamily="49" charset="0"/>
              </a:rPr>
              <a:t>              console.log(</a:t>
            </a:r>
            <a:r>
              <a:rPr lang="en-US" sz="2400" dirty="0" err="1" smtClean="0">
                <a:latin typeface="Courier" pitchFamily="49" charset="0"/>
              </a:rPr>
              <a:t>this.label</a:t>
            </a:r>
            <a:r>
              <a:rPr lang="en-US" sz="2400" dirty="0" smtClean="0">
                <a:latin typeface="Courier" pitchFamily="49" charset="0"/>
              </a:rPr>
              <a:t> +</a:t>
            </a:r>
          </a:p>
          <a:p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             ‘</a:t>
            </a:r>
            <a:r>
              <a:rPr lang="en-US" sz="2400" dirty="0" smtClean="0">
                <a:solidFill>
                  <a:srgbClr val="92D050"/>
                </a:solidFill>
                <a:latin typeface="Courier" pitchFamily="49" charset="0"/>
              </a:rPr>
              <a:t>clicked!’</a:t>
            </a:r>
            <a:r>
              <a:rPr lang="en-US" sz="2400" dirty="0" smtClean="0">
                <a:latin typeface="Courier" pitchFamily="49" charset="0"/>
              </a:rPr>
              <a:t>);</a:t>
            </a:r>
          </a:p>
          <a:p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     },</a:t>
            </a:r>
          </a:p>
          <a:p>
            <a:r>
              <a:rPr lang="en-US" sz="2400" dirty="0" smtClean="0">
                <a:latin typeface="Courier" pitchFamily="49" charset="0"/>
              </a:rPr>
              <a:t>      …</a:t>
            </a:r>
          </a:p>
          <a:p>
            <a:r>
              <a:rPr lang="en-US" sz="2400" dirty="0" smtClean="0">
                <a:latin typeface="Courier" pitchFamily="49" charset="0"/>
              </a:rPr>
              <a:t>});</a:t>
            </a:r>
            <a:endParaRPr lang="en-US" sz="2400" dirty="0">
              <a:latin typeface="Courier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Desktop Style Development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153400" cy="1371600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>
                <a:latin typeface="Arial" pitchFamily="34" charset="0"/>
                <a:cs typeface="Arial" pitchFamily="34" charset="0"/>
              </a:rPr>
              <a:t>Isn’t that what </a:t>
            </a:r>
            <a:r>
              <a:rPr lang="en-US" sz="4800" cap="none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4800" cap="none" dirty="0" smtClean="0">
                <a:latin typeface="Arial" pitchFamily="34" charset="0"/>
                <a:cs typeface="Arial" pitchFamily="34" charset="0"/>
              </a:rPr>
              <a:t> libraries do?</a:t>
            </a:r>
            <a:endParaRPr lang="en-US" sz="48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2400" y="5638800"/>
            <a:ext cx="9525000" cy="990600"/>
          </a:xfrm>
          <a:solidFill>
            <a:schemeClr val="bg1">
              <a:lumMod val="75000"/>
              <a:alpha val="66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cap="none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600" cap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library is like a toolbox.</a:t>
            </a:r>
            <a:br>
              <a:rPr lang="en-US" sz="3600" cap="none" dirty="0" smtClean="0">
                <a:latin typeface="Arial" pitchFamily="34" charset="0"/>
                <a:cs typeface="Arial" pitchFamily="34" charset="0"/>
              </a:rPr>
            </a:br>
            <a:r>
              <a:rPr lang="en-US" sz="2000" cap="none" dirty="0" smtClean="0">
                <a:latin typeface="Arial" pitchFamily="34" charset="0"/>
                <a:cs typeface="Arial" pitchFamily="34" charset="0"/>
              </a:rPr>
              <a:t>You can build a lot of things using tools.</a:t>
            </a:r>
            <a:endParaRPr lang="en-US" sz="20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9600" y="609600"/>
            <a:ext cx="7924800" cy="5791200"/>
            <a:chOff x="609600" y="533400"/>
            <a:chExt cx="7924800" cy="5867400"/>
          </a:xfrm>
        </p:grpSpPr>
        <p:sp>
          <p:nvSpPr>
            <p:cNvPr id="17" name="Rounded Rectangle 16"/>
            <p:cNvSpPr/>
            <p:nvPr/>
          </p:nvSpPr>
          <p:spPr>
            <a:xfrm>
              <a:off x="609600" y="533400"/>
              <a:ext cx="7924800" cy="5867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1600" y="1290935"/>
              <a:ext cx="1697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Application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810000" y="5181600"/>
            <a:ext cx="3810000" cy="53340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A37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Javascript</a:t>
            </a:r>
            <a:r>
              <a:rPr lang="en-US" sz="2400" b="1" dirty="0" smtClean="0">
                <a:solidFill>
                  <a:schemeClr val="tx1"/>
                </a:solidFill>
              </a:rPr>
              <a:t> OOP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0" y="4591050"/>
            <a:ext cx="38100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Normalizarion</a:t>
            </a:r>
            <a:r>
              <a:rPr lang="en-US" sz="2400" b="1" dirty="0" smtClean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0" y="3619500"/>
            <a:ext cx="3810000" cy="914400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8E00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UI Core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(Rendering engine)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0" y="3019425"/>
            <a:ext cx="3810000" cy="533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Base Widgets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0000" y="2038350"/>
            <a:ext cx="3810000" cy="533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0000"/>
                  <a:lumOff val="40000"/>
                </a:schemeClr>
              </a:gs>
              <a:gs pos="100000">
                <a:srgbClr val="43434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Custom Widgets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10000" y="1066800"/>
            <a:ext cx="3810000" cy="914400"/>
          </a:xfrm>
          <a:prstGeom prst="roundRect">
            <a:avLst/>
          </a:prstGeom>
          <a:gradFill flip="none" rotWithShape="1">
            <a:gsLst>
              <a:gs pos="0">
                <a:srgbClr val="BEDC28"/>
              </a:gs>
              <a:gs pos="100000">
                <a:srgbClr val="93AC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Business Logic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66800" y="2819400"/>
            <a:ext cx="7010400" cy="3124200"/>
            <a:chOff x="1066800" y="2971800"/>
            <a:chExt cx="7010400" cy="3048000"/>
          </a:xfrm>
        </p:grpSpPr>
        <p:sp>
          <p:nvSpPr>
            <p:cNvPr id="14" name="Rounded Rectangle 13"/>
            <p:cNvSpPr/>
            <p:nvPr/>
          </p:nvSpPr>
          <p:spPr>
            <a:xfrm>
              <a:off x="1066800" y="2971800"/>
              <a:ext cx="7010400" cy="3048000"/>
            </a:xfrm>
            <a:prstGeom prst="roundRect">
              <a:avLst/>
            </a:prstGeom>
            <a:noFill/>
            <a:ln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1600" y="3207692"/>
              <a:ext cx="170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7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Widgets must support: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2743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Localization and internationalization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38200" y="413385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Theming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9248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Components must be loosely coupled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" y="2286000"/>
            <a:ext cx="8001000" cy="4146862"/>
            <a:chOff x="762000" y="2286000"/>
            <a:chExt cx="8001000" cy="4146862"/>
          </a:xfrm>
        </p:grpSpPr>
        <p:sp>
          <p:nvSpPr>
            <p:cNvPr id="5" name="Title 2"/>
            <p:cNvSpPr txBox="1">
              <a:spLocks/>
            </p:cNvSpPr>
            <p:nvPr/>
          </p:nvSpPr>
          <p:spPr>
            <a:xfrm>
              <a:off x="762000" y="3054926"/>
              <a:ext cx="3048000" cy="159327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1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800" cap="none" dirty="0" smtClean="0">
                  <a:latin typeface="Arial" pitchFamily="34" charset="0"/>
                  <a:cs typeface="Arial" pitchFamily="34" charset="0"/>
                </a:rPr>
                <a:t>This allows you to make changes to one component without affecting others</a:t>
              </a:r>
              <a:endParaRPr lang="en-US" sz="2800" cap="none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099" name="Picture 3" descr="F:\Work\dev\HP\NGFW\_temp\transfer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286000"/>
              <a:ext cx="5029200" cy="4146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4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3716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Loose coupling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2286000"/>
            <a:ext cx="7924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  <a:latin typeface="Courier" pitchFamily="49" charset="0"/>
              </a:rPr>
              <a:t>var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foo = </a:t>
            </a:r>
            <a:r>
              <a:rPr lang="en-US" sz="2400" dirty="0">
                <a:solidFill>
                  <a:srgbClr val="00B0F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err="1">
                <a:latin typeface="Courier" pitchFamily="49" charset="0"/>
              </a:rPr>
              <a:t>App.widget.Foo</a:t>
            </a:r>
            <a:r>
              <a:rPr lang="en-US" sz="2400" dirty="0">
                <a:latin typeface="Courier" pitchFamily="49" charset="0"/>
              </a:rPr>
              <a:t>(),</a:t>
            </a:r>
          </a:p>
          <a:p>
            <a:r>
              <a:rPr lang="en-US" sz="2400" dirty="0">
                <a:latin typeface="Courier" pitchFamily="49" charset="0"/>
              </a:rPr>
              <a:t>    bar = </a:t>
            </a:r>
            <a:r>
              <a:rPr lang="en-US" sz="2400" dirty="0">
                <a:solidFill>
                  <a:srgbClr val="00B0F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err="1">
                <a:latin typeface="Courier" pitchFamily="49" charset="0"/>
              </a:rPr>
              <a:t>App.widget.Bar</a:t>
            </a:r>
            <a:r>
              <a:rPr lang="en-US" sz="2400" dirty="0">
                <a:latin typeface="Courier" pitchFamily="49" charset="0"/>
              </a:rPr>
              <a:t>();</a:t>
            </a:r>
          </a:p>
          <a:p>
            <a:endParaRPr lang="en-US" sz="2400" dirty="0" smtClean="0">
              <a:latin typeface="Courier" pitchFamily="49" charset="0"/>
            </a:endParaRPr>
          </a:p>
          <a:p>
            <a:r>
              <a:rPr lang="en-US" sz="2400" dirty="0" smtClean="0">
                <a:latin typeface="Courier" pitchFamily="49" charset="0"/>
              </a:rPr>
              <a:t>…</a:t>
            </a:r>
          </a:p>
          <a:p>
            <a:endParaRPr lang="en-US" sz="2400" dirty="0">
              <a:latin typeface="Courier" pitchFamily="49" charset="0"/>
            </a:endParaRPr>
          </a:p>
          <a:p>
            <a:r>
              <a:rPr lang="en-US" sz="2400" dirty="0" err="1">
                <a:latin typeface="Courier" pitchFamily="49" charset="0"/>
              </a:rPr>
              <a:t>foo.subscribe</a:t>
            </a:r>
            <a:r>
              <a:rPr lang="en-US" sz="2400" dirty="0">
                <a:latin typeface="Courier" pitchFamily="49" charset="0"/>
              </a:rPr>
              <a:t>('</a:t>
            </a:r>
            <a:r>
              <a:rPr lang="en-US" sz="2400" dirty="0">
                <a:solidFill>
                  <a:srgbClr val="92D050"/>
                </a:solidFill>
                <a:latin typeface="Courier" pitchFamily="49" charset="0"/>
              </a:rPr>
              <a:t>hello</a:t>
            </a:r>
            <a:r>
              <a:rPr lang="en-US" sz="2400" dirty="0">
                <a:latin typeface="Courier" pitchFamily="49" charset="0"/>
              </a:rPr>
              <a:t>',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function</a:t>
            </a:r>
            <a:r>
              <a:rPr lang="en-US" sz="2400" dirty="0">
                <a:latin typeface="Courier" pitchFamily="49" charset="0"/>
              </a:rPr>
              <a:t>(e) {</a:t>
            </a:r>
          </a:p>
          <a:p>
            <a:r>
              <a:rPr lang="en-US" sz="2400" dirty="0">
                <a:latin typeface="Courier" pitchFamily="49" charset="0"/>
              </a:rPr>
              <a:t>    console.log(e.target.name + ' </a:t>
            </a:r>
            <a:r>
              <a:rPr lang="en-US" sz="2400" dirty="0">
                <a:solidFill>
                  <a:srgbClr val="92D050"/>
                </a:solidFill>
                <a:latin typeface="Courier" pitchFamily="49" charset="0"/>
              </a:rPr>
              <a:t>says "Hello!"</a:t>
            </a:r>
            <a:r>
              <a:rPr lang="en-US" sz="2400" dirty="0">
                <a:latin typeface="Courier" pitchFamily="49" charset="0"/>
              </a:rPr>
              <a:t>');</a:t>
            </a:r>
          </a:p>
          <a:p>
            <a:r>
              <a:rPr lang="en-US" sz="2400" dirty="0">
                <a:latin typeface="Courier" pitchFamily="49" charset="0"/>
              </a:rPr>
              <a:t>});</a:t>
            </a:r>
          </a:p>
          <a:p>
            <a:endParaRPr lang="en-US" sz="2400" dirty="0">
              <a:latin typeface="Courier" pitchFamily="49" charset="0"/>
            </a:endParaRPr>
          </a:p>
          <a:p>
            <a:r>
              <a:rPr lang="en-US" sz="2400" dirty="0" err="1">
                <a:latin typeface="Courier" pitchFamily="49" charset="0"/>
              </a:rPr>
              <a:t>bar.dispatch</a:t>
            </a:r>
            <a:r>
              <a:rPr lang="en-US" sz="2400" dirty="0">
                <a:latin typeface="Courier" pitchFamily="49" charset="0"/>
              </a:rPr>
              <a:t>('</a:t>
            </a:r>
            <a:r>
              <a:rPr lang="en-US" sz="2400" dirty="0">
                <a:solidFill>
                  <a:srgbClr val="92D050"/>
                </a:solidFill>
                <a:latin typeface="Courier" pitchFamily="49" charset="0"/>
              </a:rPr>
              <a:t>hello</a:t>
            </a:r>
            <a:r>
              <a:rPr lang="en-US" sz="2400" dirty="0">
                <a:latin typeface="Courier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3798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4648" y="1143000"/>
            <a:ext cx="7007352" cy="83820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Application?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02972"/>
            <a:ext cx="4832175" cy="33729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658109" cy="298980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804048"/>
            <a:ext cx="5541611" cy="317078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Code organizing 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tips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38200" y="25146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One class per file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33147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</a:t>
            </a:r>
            <a:r>
              <a:rPr lang="en-US" sz="2800" cap="non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Name classes according to purpose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38200" y="41529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Namespaces by screen/purpose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38200" y="25146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Good abstractions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3124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Theming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38200" y="37338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Loose coupling 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38200" y="43815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Internationalization</a:t>
            </a:r>
          </a:p>
          <a:p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49911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Clean code</a:t>
            </a:r>
          </a:p>
          <a:p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8956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Finally you may ask question.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374648" y="1143000"/>
            <a:ext cx="7007352" cy="83820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Application?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2743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Large scale application (500 classes)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38200" y="36195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Single page application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38200" y="447675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Background communication with server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620000" cy="11430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What is wrong with JS Applications?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2743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rowser 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as application platform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38200" y="36957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HTML/CSS/DOM – they just suck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38200" y="45720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is like a kid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6200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Browser as an </a:t>
            </a:r>
            <a:r>
              <a:rPr lang="en-US" sz="3600" cap="none" dirty="0">
                <a:latin typeface="Arial" pitchFamily="34" charset="0"/>
                <a:cs typeface="Arial" pitchFamily="34" charset="0"/>
              </a:rPr>
              <a:t>application platform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3124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here are a lot of them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38200" y="36957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hey are different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838200" y="43434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hey are buggy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838200" y="49911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400" cap="none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400" cap="none" dirty="0" smtClean="0">
                <a:latin typeface="Arial" pitchFamily="34" charset="0"/>
                <a:cs typeface="Arial" pitchFamily="34" charset="0"/>
              </a:rPr>
              <a:t>ut there is hope – new browsers are getting better</a:t>
            </a:r>
            <a:endParaRPr lang="en-US" sz="24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838200" y="25146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― 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They were not designed for this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3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>
                <a:latin typeface="Arial" pitchFamily="34" charset="0"/>
                <a:cs typeface="Arial" pitchFamily="34" charset="0"/>
              </a:rPr>
              <a:t>HTML/CSS/DOM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2743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HTML is just a markup language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38200" y="33147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CSS stands for “Crappy Style Sheets”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838200" y="39624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DOM implementation is ugly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838200" y="46101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HTML5 isn’t a solution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2127" y="-152400"/>
            <a:ext cx="10254727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04800" y="457200"/>
            <a:ext cx="9677400" cy="685800"/>
          </a:xfrm>
          <a:solidFill>
            <a:schemeClr val="bg1">
              <a:lumMod val="75000"/>
              <a:alpha val="66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cap="none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600" cap="none" dirty="0">
                <a:latin typeface="Arial" pitchFamily="34" charset="0"/>
                <a:cs typeface="Arial" pitchFamily="34" charset="0"/>
              </a:rPr>
              <a:t> is like a 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kid – need to look after it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isn’t made for this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2743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 package mechanism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38200" y="33147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Everything is in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global namespace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838200" y="39624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OOP is primitive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838200" y="46101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Tooling still sucks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Everybody puts a layer on top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27432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GWT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uses Java-to-</a:t>
            </a:r>
            <a:r>
              <a:rPr lang="en-US" sz="2800" cap="none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translation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38200" y="33147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Cappuchino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uses Objective-J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838200" y="39624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― </a:t>
            </a:r>
            <a:r>
              <a:rPr lang="en-US" sz="2800" cap="non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Everybody else uses (different) meta object             systems written in </a:t>
            </a:r>
            <a:r>
              <a:rPr lang="en-US" sz="2800" cap="none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en-US" sz="2800" cap="non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1178</TotalTime>
  <Words>549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Tradeshow</vt:lpstr>
      <vt:lpstr>Javascript Application Architecture</vt:lpstr>
      <vt:lpstr>What is Javascript Application?</vt:lpstr>
      <vt:lpstr>What is Javascript Application?</vt:lpstr>
      <vt:lpstr>What is wrong with JS Applications?</vt:lpstr>
      <vt:lpstr>Browser as an application platform</vt:lpstr>
      <vt:lpstr>HTML/CSS/DOM</vt:lpstr>
      <vt:lpstr>Javascript is like a kid – need to look after it</vt:lpstr>
      <vt:lpstr>Javascript isn’t made for this</vt:lpstr>
      <vt:lpstr>Everybody puts a layer on top</vt:lpstr>
      <vt:lpstr>Solution?</vt:lpstr>
      <vt:lpstr>Desktop like web applications need desktop abstractions</vt:lpstr>
      <vt:lpstr>HTML/DOM mess</vt:lpstr>
      <vt:lpstr>Desktop Style Development</vt:lpstr>
      <vt:lpstr>Isn’t that what Javascript libraries do?</vt:lpstr>
      <vt:lpstr>Javascript library is like a toolbox. You can build a lot of things using tools.</vt:lpstr>
      <vt:lpstr>PowerPoint Presentation</vt:lpstr>
      <vt:lpstr>Widgets must support:</vt:lpstr>
      <vt:lpstr>Components must be loosely coupled</vt:lpstr>
      <vt:lpstr>Loose coupling</vt:lpstr>
      <vt:lpstr>Code organizing tips</vt:lpstr>
      <vt:lpstr>Summary</vt:lpstr>
      <vt:lpstr>Finally you may ask question.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Application Architecture</dc:title>
  <dc:creator>vpavlyuk</dc:creator>
  <cp:lastModifiedBy>vpavlyuk</cp:lastModifiedBy>
  <cp:revision>46</cp:revision>
  <dcterms:created xsi:type="dcterms:W3CDTF">2012-03-09T11:08:27Z</dcterms:created>
  <dcterms:modified xsi:type="dcterms:W3CDTF">2012-04-05T08:56:47Z</dcterms:modified>
</cp:coreProperties>
</file>