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619" r:id="rId2"/>
    <p:sldId id="620" r:id="rId3"/>
    <p:sldId id="621" r:id="rId4"/>
    <p:sldId id="624" r:id="rId5"/>
    <p:sldId id="627" r:id="rId6"/>
    <p:sldId id="628" r:id="rId7"/>
    <p:sldId id="629" r:id="rId8"/>
    <p:sldId id="630" r:id="rId9"/>
    <p:sldId id="625" r:id="rId10"/>
    <p:sldId id="626" r:id="rId11"/>
    <p:sldId id="622" r:id="rId12"/>
    <p:sldId id="637" r:id="rId13"/>
    <p:sldId id="633" r:id="rId14"/>
    <p:sldId id="636" r:id="rId15"/>
    <p:sldId id="631" r:id="rId16"/>
    <p:sldId id="639" r:id="rId17"/>
    <p:sldId id="632" r:id="rId18"/>
    <p:sldId id="634" r:id="rId19"/>
    <p:sldId id="635" r:id="rId20"/>
    <p:sldId id="638" r:id="rId21"/>
    <p:sldId id="613"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B19F1AE7-2B5F-4470-A32C-230784E13750}">
          <p14:sldIdLst>
            <p14:sldId id="619"/>
            <p14:sldId id="620"/>
          </p14:sldIdLst>
        </p14:section>
        <p14:section name="Development options" id="{DF3961FC-6589-49EE-90BB-2855D2C3662C}">
          <p14:sldIdLst>
            <p14:sldId id="621"/>
            <p14:sldId id="624"/>
            <p14:sldId id="627"/>
            <p14:sldId id="628"/>
            <p14:sldId id="629"/>
            <p14:sldId id="630"/>
            <p14:sldId id="625"/>
            <p14:sldId id="626"/>
          </p14:sldIdLst>
        </p14:section>
        <p14:section name="Case Study" id="{B2D05A79-9C36-48A1-81CF-C0792C360A45}">
          <p14:sldIdLst>
            <p14:sldId id="622"/>
            <p14:sldId id="637"/>
            <p14:sldId id="633"/>
            <p14:sldId id="636"/>
            <p14:sldId id="631"/>
            <p14:sldId id="639"/>
            <p14:sldId id="632"/>
            <p14:sldId id="634"/>
            <p14:sldId id="635"/>
            <p14:sldId id="638"/>
          </p14:sldIdLst>
        </p14:section>
        <p14:section name="End" id="{57684870-CA1B-4015-A946-4E0F6C2CD0B5}">
          <p14:sldIdLst>
            <p14:sldId id="61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EB8"/>
    <a:srgbClr val="009ED6"/>
    <a:srgbClr val="000099"/>
    <a:srgbClr val="75BEE9"/>
    <a:srgbClr val="0099FF"/>
    <a:srgbClr val="0033CC"/>
    <a:srgbClr val="32469A"/>
    <a:srgbClr val="243C80"/>
    <a:srgbClr val="204898"/>
    <a:srgbClr val="203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5" autoAdjust="0"/>
    <p:restoredTop sz="71192" autoAdjust="0"/>
  </p:normalViewPr>
  <p:slideViewPr>
    <p:cSldViewPr>
      <p:cViewPr varScale="1">
        <p:scale>
          <a:sx n="61" d="100"/>
          <a:sy n="61" d="100"/>
        </p:scale>
        <p:origin x="972" y="60"/>
      </p:cViewPr>
      <p:guideLst>
        <p:guide orient="horz" pos="2160"/>
        <p:guide pos="2880"/>
      </p:guideLst>
    </p:cSldViewPr>
  </p:slideViewPr>
  <p:outlineViewPr>
    <p:cViewPr>
      <p:scale>
        <a:sx n="33" d="100"/>
        <a:sy n="33" d="100"/>
      </p:scale>
      <p:origin x="0" y="21660"/>
    </p:cViewPr>
  </p:outlineViewPr>
  <p:notesTextViewPr>
    <p:cViewPr>
      <p:scale>
        <a:sx n="3" d="2"/>
        <a:sy n="3" d="2"/>
      </p:scale>
      <p:origin x="0" y="0"/>
    </p:cViewPr>
  </p:notesTextViewPr>
  <p:sorterViewPr>
    <p:cViewPr>
      <p:scale>
        <a:sx n="70" d="100"/>
        <a:sy n="70" d="100"/>
      </p:scale>
      <p:origin x="0" y="0"/>
    </p:cViewPr>
  </p:sorterViewPr>
  <p:notesViewPr>
    <p:cSldViewPr>
      <p:cViewPr varScale="1">
        <p:scale>
          <a:sx n="51" d="100"/>
          <a:sy n="51" d="100"/>
        </p:scale>
        <p:origin x="-272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EDB6DF3-FA61-45CB-BE27-053A00556DB1}" type="datetimeFigureOut">
              <a:rPr lang="en-US" smtClean="0"/>
              <a:t>7/4/2014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jksdksd jh jhfkjhfsd</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AFA7AAB-6417-4573-AFEB-2CFC05049505}" type="slidenum">
              <a:rPr lang="en-US" smtClean="0"/>
              <a:t>‹#›</a:t>
            </a:fld>
            <a:endParaRPr lang="en-US"/>
          </a:p>
        </p:txBody>
      </p:sp>
    </p:spTree>
    <p:extLst>
      <p:ext uri="{BB962C8B-B14F-4D97-AF65-F5344CB8AC3E}">
        <p14:creationId xmlns:p14="http://schemas.microsoft.com/office/powerpoint/2010/main" val="197382216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89C4D45-EFF8-479D-AF6F-9BB9BF232254}" type="datetimeFigureOut">
              <a:rPr lang="en-US" smtClean="0"/>
              <a:pPr/>
              <a:t>7/4/2014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err="1" smtClean="0"/>
              <a:t>jksdksd</a:t>
            </a:r>
            <a:r>
              <a:rPr lang="en-US" dirty="0" smtClean="0"/>
              <a:t> </a:t>
            </a:r>
            <a:r>
              <a:rPr lang="en-US" dirty="0" err="1" smtClean="0"/>
              <a:t>jh</a:t>
            </a:r>
            <a:r>
              <a:rPr lang="en-US" dirty="0" smtClean="0"/>
              <a:t> </a:t>
            </a:r>
            <a:r>
              <a:rPr lang="en-US" dirty="0" err="1" smtClean="0"/>
              <a:t>jhfkjhfsd</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B208339-1CDE-4508-95CE-C65DBDC3BF13}" type="slidenum">
              <a:rPr lang="en-US" smtClean="0"/>
              <a:pPr/>
              <a:t>‹#›</a:t>
            </a:fld>
            <a:endParaRPr lang="en-US"/>
          </a:p>
        </p:txBody>
      </p:sp>
    </p:spTree>
    <p:extLst>
      <p:ext uri="{BB962C8B-B14F-4D97-AF65-F5344CB8AC3E}">
        <p14:creationId xmlns:p14="http://schemas.microsoft.com/office/powerpoint/2010/main" val="11661225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blog.techno-barje.fr/"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blog.techno-barje.fr/post/2010/10/06/UIWebView-secrets-part3-How-to-properly-call-ObjectiveC-from-Javascript/"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15B1D7-BD12-436D-91B8-4E9339709C7A}" type="slidenum">
              <a:rPr lang="en-US" smtClean="0">
                <a:solidFill>
                  <a:prstClr val="black"/>
                </a:solidFill>
              </a:rPr>
              <a:pPr fontAlgn="base">
                <a:spcBef>
                  <a:spcPct val="0"/>
                </a:spcBef>
                <a:spcAft>
                  <a:spcPct val="0"/>
                </a:spcAft>
                <a:defRPr/>
              </a:pPr>
              <a:t>1</a:t>
            </a:fld>
            <a:endParaRPr lang="en-US" dirty="0" smtClean="0">
              <a:solidFill>
                <a:prstClr val="black"/>
              </a:solidFill>
            </a:endParaRPr>
          </a:p>
        </p:txBody>
      </p:sp>
    </p:spTree>
    <p:extLst>
      <p:ext uri="{BB962C8B-B14F-4D97-AF65-F5344CB8AC3E}">
        <p14:creationId xmlns:p14="http://schemas.microsoft.com/office/powerpoint/2010/main" val="3151158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such a big solution we used Hybrid “Mixed” approach on a client side.</a:t>
            </a:r>
          </a:p>
          <a:p>
            <a:r>
              <a:rPr lang="en-US" baseline="0" dirty="0" smtClean="0"/>
              <a:t> - The primary point is to develop all modules in HTML5 to get as much as possible reusable code</a:t>
            </a:r>
          </a:p>
          <a:p>
            <a:r>
              <a:rPr lang="en-US" baseline="0" dirty="0" smtClean="0"/>
              <a:t> - At the same time we left “door opened” to be able to develop UI rich and complex modules as a Native in order to achieve the best User Experience and performance on a tablet device</a:t>
            </a:r>
          </a:p>
          <a:p>
            <a:endParaRPr lang="en-US" baseline="0" dirty="0" smtClean="0"/>
          </a:p>
          <a:p>
            <a:r>
              <a:rPr lang="en-US" baseline="0" dirty="0" smtClean="0"/>
              <a:t> - Actually an initial reason we used Hybrid development instead of Mobile web is a Security that is always important for Healthcare industry. Since the app has full offline support we used local database embedded in “native shell”</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13</a:t>
            </a:fld>
            <a:endParaRPr lang="en-US"/>
          </a:p>
        </p:txBody>
      </p:sp>
    </p:spTree>
    <p:extLst>
      <p:ext uri="{BB962C8B-B14F-4D97-AF65-F5344CB8AC3E}">
        <p14:creationId xmlns:p14="http://schemas.microsoft.com/office/powerpoint/2010/main" val="1350192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 pass bunch of data!</a:t>
            </a:r>
          </a:p>
          <a:p>
            <a:r>
              <a:rPr lang="en-US" dirty="0" smtClean="0"/>
              <a:t>Call methods on both sides !</a:t>
            </a:r>
          </a:p>
          <a:p>
            <a:endParaRPr lang="en-US" dirty="0" smtClean="0"/>
          </a:p>
          <a:p>
            <a:r>
              <a:rPr lang="en-US" sz="1200" b="0" i="0" kern="1200" dirty="0" smtClean="0">
                <a:solidFill>
                  <a:schemeClr val="tx1"/>
                </a:solidFill>
                <a:effectLst/>
                <a:latin typeface="+mn-lt"/>
                <a:ea typeface="+mn-ea"/>
                <a:cs typeface="+mn-cs"/>
              </a:rPr>
              <a:t>Speed was definitely a concern. Delivering a message over the URL scheme bridge could consume over 100 </a:t>
            </a:r>
            <a:r>
              <a:rPr lang="en-US" sz="1200" b="0" i="0" kern="1200" dirty="0" err="1" smtClean="0">
                <a:solidFill>
                  <a:schemeClr val="tx1"/>
                </a:solidFill>
                <a:effectLst/>
                <a:latin typeface="+mn-lt"/>
                <a:ea typeface="+mn-ea"/>
                <a:cs typeface="+mn-cs"/>
              </a:rPr>
              <a:t>ms.</a:t>
            </a:r>
            <a:r>
              <a:rPr lang="en-US" sz="1200" b="0" i="0" kern="1200" dirty="0" smtClean="0">
                <a:solidFill>
                  <a:schemeClr val="tx1"/>
                </a:solidFill>
                <a:effectLst/>
                <a:latin typeface="+mn-lt"/>
                <a:ea typeface="+mn-ea"/>
                <a:cs typeface="+mn-cs"/>
              </a:rPr>
              <a:t> Aside from that, however, we faced two major issues:</a:t>
            </a:r>
          </a:p>
          <a:p>
            <a:r>
              <a:rPr lang="en-US" sz="1200" b="1" i="0" kern="1200" dirty="0" smtClean="0">
                <a:solidFill>
                  <a:schemeClr val="tx1"/>
                </a:solidFill>
                <a:effectLst/>
                <a:latin typeface="+mn-lt"/>
                <a:ea typeface="+mn-ea"/>
                <a:cs typeface="+mn-cs"/>
              </a:rPr>
              <a:t>Sending too many messages, too quickly, would cause unpredictable behavior.</a:t>
            </a:r>
          </a:p>
          <a:p>
            <a:r>
              <a:rPr lang="en-US" sz="1200" b="0" i="0" kern="1200" dirty="0" smtClean="0">
                <a:solidFill>
                  <a:schemeClr val="tx1"/>
                </a:solidFill>
                <a:effectLst/>
                <a:latin typeface="+mn-lt"/>
                <a:ea typeface="+mn-ea"/>
                <a:cs typeface="+mn-cs"/>
              </a:rPr>
              <a:t>What was happening was that if the first URL navigation wasn't completed before the second one was sent, the first would be canceled before it reached native, and we would only receive the second message. In short, we were losing messages.</a:t>
            </a:r>
          </a:p>
          <a:p>
            <a:r>
              <a:rPr lang="en-US" sz="1200" b="1" i="0" kern="1200" dirty="0" smtClean="0">
                <a:solidFill>
                  <a:schemeClr val="tx1"/>
                </a:solidFill>
                <a:effectLst/>
                <a:latin typeface="+mn-lt"/>
                <a:ea typeface="+mn-ea"/>
                <a:cs typeface="+mn-cs"/>
              </a:rPr>
              <a:t>After sending a message, it would often seem like our </a:t>
            </a:r>
            <a:r>
              <a:rPr lang="en-US" sz="1200" b="1" i="0" kern="1200" dirty="0" err="1" smtClean="0">
                <a:solidFill>
                  <a:schemeClr val="tx1"/>
                </a:solidFill>
                <a:effectLst/>
                <a:latin typeface="+mn-lt"/>
                <a:ea typeface="+mn-ea"/>
                <a:cs typeface="+mn-cs"/>
              </a:rPr>
              <a:t>UIWebView</a:t>
            </a:r>
            <a:r>
              <a:rPr lang="en-US" sz="1200" b="1" i="0" kern="1200" dirty="0" smtClean="0">
                <a:solidFill>
                  <a:schemeClr val="tx1"/>
                </a:solidFill>
                <a:effectLst/>
                <a:latin typeface="+mn-lt"/>
                <a:ea typeface="+mn-ea"/>
                <a:cs typeface="+mn-cs"/>
              </a:rPr>
              <a:t> had </a:t>
            </a:r>
            <a:r>
              <a:rPr lang="en-US" sz="1200" b="1" i="1" kern="1200" dirty="0" smtClean="0">
                <a:solidFill>
                  <a:schemeClr val="tx1"/>
                </a:solidFill>
                <a:effectLst/>
                <a:latin typeface="+mn-lt"/>
                <a:ea typeface="+mn-ea"/>
                <a:cs typeface="+mn-cs"/>
              </a:rPr>
              <a:t>died</a:t>
            </a:r>
            <a:r>
              <a:rPr lang="en-US" sz="1200" b="1" i="0" kern="1200" dirty="0" smtClean="0">
                <a:solidFill>
                  <a:schemeClr val="tx1"/>
                </a:solidFill>
                <a:effectLst/>
                <a:latin typeface="+mn-lt"/>
                <a:ea typeface="+mn-ea"/>
                <a:cs typeface="+mn-cs"/>
              </a:rPr>
              <a:t>. It would no longer render new views and generally exhibited odd </a:t>
            </a:r>
            <a:r>
              <a:rPr lang="en-US" sz="1200" b="1" i="0" kern="1200" dirty="0" err="1" smtClean="0">
                <a:solidFill>
                  <a:schemeClr val="tx1"/>
                </a:solidFill>
                <a:effectLst/>
                <a:latin typeface="+mn-lt"/>
                <a:ea typeface="+mn-ea"/>
                <a:cs typeface="+mn-cs"/>
              </a:rPr>
              <a:t>behavior.</a:t>
            </a:r>
            <a:r>
              <a:rPr lang="en-US" sz="1200" b="0" i="0" kern="1200" dirty="0" err="1" smtClean="0">
                <a:solidFill>
                  <a:schemeClr val="tx1"/>
                </a:solidFill>
                <a:effectLst/>
                <a:latin typeface="+mn-lt"/>
                <a:ea typeface="+mn-ea"/>
                <a:cs typeface="+mn-cs"/>
              </a:rPr>
              <a:t>Once</a:t>
            </a:r>
            <a:r>
              <a:rPr lang="en-US" sz="1200" b="0" i="0" kern="1200" dirty="0" smtClean="0">
                <a:solidFill>
                  <a:schemeClr val="tx1"/>
                </a:solidFill>
                <a:effectLst/>
                <a:latin typeface="+mn-lt"/>
                <a:ea typeface="+mn-ea"/>
                <a:cs typeface="+mn-cs"/>
              </a:rPr>
              <a:t> an HTML document attempts navigation in iOS, iOS assumes that the document is no longer required, and thus disabled certain functionality such as </a:t>
            </a:r>
            <a:r>
              <a:rPr lang="en-US" sz="1200" b="0" i="0" kern="1200" dirty="0" err="1" smtClean="0">
                <a:solidFill>
                  <a:schemeClr val="tx1"/>
                </a:solidFill>
                <a:effectLst/>
                <a:latin typeface="+mn-lt"/>
                <a:ea typeface="+mn-ea"/>
                <a:cs typeface="+mn-cs"/>
              </a:rPr>
              <a:t>innerHTML</a:t>
            </a:r>
            <a:r>
              <a:rPr lang="en-US" sz="1200" b="0" i="0" kern="1200" dirty="0" smtClean="0">
                <a:solidFill>
                  <a:schemeClr val="tx1"/>
                </a:solidFill>
                <a:effectLst/>
                <a:latin typeface="+mn-lt"/>
                <a:ea typeface="+mn-ea"/>
                <a:cs typeface="+mn-cs"/>
              </a:rPr>
              <a:t> setting and timers. </a:t>
            </a:r>
            <a:r>
              <a:rPr lang="en-US" sz="1200" b="0" i="0" kern="1200" dirty="0" err="1" smtClean="0">
                <a:solidFill>
                  <a:schemeClr val="tx1"/>
                </a:solidFill>
                <a:effectLst/>
                <a:latin typeface="+mn-lt"/>
                <a:ea typeface="+mn-ea"/>
                <a:cs typeface="+mn-cs"/>
              </a:rPr>
              <a:t>Thankfully,</a:t>
            </a:r>
            <a:r>
              <a:rPr lang="en-US" sz="1200" b="0" i="0" u="none" strike="noStrike" kern="1200" dirty="0" err="1" smtClean="0">
                <a:solidFill>
                  <a:schemeClr val="tx1"/>
                </a:solidFill>
                <a:effectLst/>
                <a:latin typeface="+mn-lt"/>
                <a:ea typeface="+mn-ea"/>
                <a:cs typeface="+mn-cs"/>
                <a:hlinkClick r:id="rId3"/>
              </a:rPr>
              <a:t>Alexandre</a:t>
            </a:r>
            <a:r>
              <a:rPr lang="en-US" sz="1200" b="0" i="0" u="none" strike="noStrike" kern="1200" dirty="0" smtClean="0">
                <a:solidFill>
                  <a:schemeClr val="tx1"/>
                </a:solidFill>
                <a:effectLst/>
                <a:latin typeface="+mn-lt"/>
                <a:ea typeface="+mn-ea"/>
                <a:cs typeface="+mn-cs"/>
                <a:hlinkClick r:id="rId3"/>
              </a:rPr>
              <a:t> </a:t>
            </a:r>
            <a:r>
              <a:rPr lang="en-US" sz="1200" b="0" i="0" u="none" strike="noStrike" kern="1200" dirty="0" err="1" smtClean="0">
                <a:solidFill>
                  <a:schemeClr val="tx1"/>
                </a:solidFill>
                <a:effectLst/>
                <a:latin typeface="+mn-lt"/>
                <a:ea typeface="+mn-ea"/>
                <a:cs typeface="+mn-cs"/>
                <a:hlinkClick r:id="rId3"/>
              </a:rPr>
              <a:t>Poirot</a:t>
            </a:r>
            <a:r>
              <a:rPr lang="en-US" sz="1200" b="0" i="0" kern="1200" dirty="0" smtClean="0">
                <a:solidFill>
                  <a:schemeClr val="tx1"/>
                </a:solidFill>
                <a:effectLst/>
                <a:latin typeface="+mn-lt"/>
                <a:ea typeface="+mn-ea"/>
                <a:cs typeface="+mn-cs"/>
              </a:rPr>
              <a:t> had already run into and </a:t>
            </a:r>
            <a:r>
              <a:rPr lang="en-US" sz="1200" b="0" i="0" u="none" strike="noStrike" kern="1200" dirty="0" smtClean="0">
                <a:solidFill>
                  <a:schemeClr val="tx1"/>
                </a:solidFill>
                <a:effectLst/>
                <a:latin typeface="+mn-lt"/>
                <a:ea typeface="+mn-ea"/>
                <a:cs typeface="+mn-cs"/>
                <a:hlinkClick r:id="rId4"/>
              </a:rPr>
              <a:t>posted a solution</a:t>
            </a:r>
            <a:r>
              <a:rPr lang="en-US" sz="1200" b="0" i="0" kern="1200" dirty="0" smtClean="0">
                <a:solidFill>
                  <a:schemeClr val="tx1"/>
                </a:solidFill>
                <a:effectLst/>
                <a:latin typeface="+mn-lt"/>
                <a:ea typeface="+mn-ea"/>
                <a:cs typeface="+mn-cs"/>
              </a:rPr>
              <a:t> for this issue — performing the navigation in an </a:t>
            </a:r>
            <a:r>
              <a:rPr lang="en-US" sz="1200" b="0" i="0" kern="1200" dirty="0" err="1" smtClean="0">
                <a:solidFill>
                  <a:schemeClr val="tx1"/>
                </a:solidFill>
                <a:effectLst/>
                <a:latin typeface="+mn-lt"/>
                <a:ea typeface="+mn-ea"/>
                <a:cs typeface="+mn-cs"/>
              </a:rPr>
              <a:t>iFrame</a:t>
            </a:r>
            <a:r>
              <a:rPr lang="en-US" sz="1200" b="0" i="0" kern="1200" dirty="0" smtClean="0">
                <a:solidFill>
                  <a:schemeClr val="tx1"/>
                </a:solidFill>
                <a:effectLst/>
                <a:latin typeface="+mn-lt"/>
                <a:ea typeface="+mn-ea"/>
                <a:cs typeface="+mn-cs"/>
              </a:rPr>
              <a:t>.</a:t>
            </a:r>
          </a:p>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16</a:t>
            </a:fld>
            <a:endParaRPr lang="en-US"/>
          </a:p>
        </p:txBody>
      </p:sp>
    </p:spTree>
    <p:extLst>
      <p:ext uri="{BB962C8B-B14F-4D97-AF65-F5344CB8AC3E}">
        <p14:creationId xmlns:p14="http://schemas.microsoft.com/office/powerpoint/2010/main" val="1428050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Grey –</a:t>
            </a:r>
            <a:r>
              <a:rPr lang="en-US" baseline="0" dirty="0" smtClean="0"/>
              <a:t> native staff</a:t>
            </a:r>
          </a:p>
          <a:p>
            <a:r>
              <a:rPr lang="en-US" baseline="0" dirty="0" smtClean="0"/>
              <a:t>The app can host other native applications and web modules</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17</a:t>
            </a:fld>
            <a:endParaRPr lang="en-US"/>
          </a:p>
        </p:txBody>
      </p:sp>
    </p:spTree>
    <p:extLst>
      <p:ext uri="{BB962C8B-B14F-4D97-AF65-F5344CB8AC3E}">
        <p14:creationId xmlns:p14="http://schemas.microsoft.com/office/powerpoint/2010/main" val="1572371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based Modules</a:t>
            </a:r>
          </a:p>
          <a:p>
            <a:endParaRPr lang="en-US" dirty="0" smtClean="0"/>
          </a:p>
          <a:p>
            <a:r>
              <a:rPr lang="en-US" dirty="0" smtClean="0"/>
              <a:t>Clinical Monitoring data entry</a:t>
            </a:r>
            <a:r>
              <a:rPr lang="en-US" baseline="0" dirty="0" smtClean="0"/>
              <a:t> on the left</a:t>
            </a:r>
          </a:p>
          <a:p>
            <a:r>
              <a:rPr lang="en-US" baseline="0" dirty="0" smtClean="0"/>
              <a:t>Clinical Monitoring Summary page with charts and tables built based on historical and just entered data</a:t>
            </a:r>
          </a:p>
          <a:p>
            <a:endParaRPr lang="en-US" baseline="0" dirty="0" smtClean="0"/>
          </a:p>
          <a:p>
            <a:r>
              <a:rPr lang="en-US" baseline="0" dirty="0" smtClean="0"/>
              <a:t>My Day module represents a schedule of visits for today and future dates</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18</a:t>
            </a:fld>
            <a:endParaRPr lang="en-US"/>
          </a:p>
        </p:txBody>
      </p:sp>
    </p:spTree>
    <p:extLst>
      <p:ext uri="{BB962C8B-B14F-4D97-AF65-F5344CB8AC3E}">
        <p14:creationId xmlns:p14="http://schemas.microsoft.com/office/powerpoint/2010/main" val="1124550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another module called “Body View”.</a:t>
            </a:r>
            <a:r>
              <a:rPr lang="en-US" baseline="0" dirty="0" smtClean="0"/>
              <a:t> </a:t>
            </a:r>
          </a:p>
          <a:p>
            <a:r>
              <a:rPr lang="en-US" baseline="0" dirty="0" smtClean="0"/>
              <a:t>It requires more user interaction and to mitigate the risk with performance it’s developed in Native code.</a:t>
            </a:r>
          </a:p>
          <a:p>
            <a:endParaRPr lang="en-US" baseline="0" dirty="0" smtClean="0"/>
          </a:p>
          <a:p>
            <a:r>
              <a:rPr lang="en-US" baseline="0" dirty="0" smtClean="0"/>
              <a:t>Module representing Family Friends (Web)</a:t>
            </a:r>
          </a:p>
          <a:p>
            <a:r>
              <a:rPr lang="en-US" baseline="0" dirty="0" smtClean="0"/>
              <a:t>(Web) module for Care planning and charting</a:t>
            </a:r>
          </a:p>
          <a:p>
            <a:endParaRPr lang="en-US" baseline="0" dirty="0" smtClean="0"/>
          </a:p>
          <a:p>
            <a:r>
              <a:rPr lang="en-US" baseline="0" dirty="0" smtClean="0"/>
              <a:t>Another module is related to assessments.</a:t>
            </a:r>
          </a:p>
          <a:p>
            <a:r>
              <a:rPr lang="en-US" baseline="0" dirty="0" smtClean="0"/>
              <a:t>As you can see there is no visual difference between Web and Native modules.</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19</a:t>
            </a:fld>
            <a:endParaRPr lang="en-US"/>
          </a:p>
        </p:txBody>
      </p:sp>
    </p:spTree>
    <p:extLst>
      <p:ext uri="{BB962C8B-B14F-4D97-AF65-F5344CB8AC3E}">
        <p14:creationId xmlns:p14="http://schemas.microsoft.com/office/powerpoint/2010/main" val="3085526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Learning Curve</a:t>
            </a:r>
          </a:p>
          <a:p>
            <a:r>
              <a:rPr lang="en-US" baseline="0" dirty="0" smtClean="0"/>
              <a:t>Do your developers like this framework ?</a:t>
            </a:r>
          </a:p>
          <a:p>
            <a:r>
              <a:rPr lang="en-US" baseline="0" dirty="0" smtClean="0"/>
              <a:t>It’s risky to say “Hi, this framework is really what you need!”</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20</a:t>
            </a:fld>
            <a:endParaRPr lang="en-US"/>
          </a:p>
        </p:txBody>
      </p:sp>
    </p:spTree>
    <p:extLst>
      <p:ext uri="{BB962C8B-B14F-4D97-AF65-F5344CB8AC3E}">
        <p14:creationId xmlns:p14="http://schemas.microsoft.com/office/powerpoint/2010/main" val="2955180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2</a:t>
            </a:fld>
            <a:endParaRPr lang="en-US"/>
          </a:p>
        </p:txBody>
      </p:sp>
    </p:spTree>
    <p:extLst>
      <p:ext uri="{BB962C8B-B14F-4D97-AF65-F5344CB8AC3E}">
        <p14:creationId xmlns:p14="http://schemas.microsoft.com/office/powerpoint/2010/main" val="3337789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3</a:t>
            </a:fld>
            <a:endParaRPr lang="en-US"/>
          </a:p>
        </p:txBody>
      </p:sp>
    </p:spTree>
    <p:extLst>
      <p:ext uri="{BB962C8B-B14F-4D97-AF65-F5344CB8AC3E}">
        <p14:creationId xmlns:p14="http://schemas.microsoft.com/office/powerpoint/2010/main" val="1182736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Native</a:t>
            </a:r>
          </a:p>
          <a:p>
            <a:endParaRPr lang="en-US" b="1" dirty="0" smtClean="0"/>
          </a:p>
          <a:p>
            <a:r>
              <a:rPr lang="en-US" b="1" dirty="0" smtClean="0"/>
              <a:t>Web</a:t>
            </a:r>
          </a:p>
          <a:p>
            <a:pPr marL="171450" indent="-171450">
              <a:buFont typeface="Arial"/>
              <a:buChar char="•"/>
            </a:pPr>
            <a:r>
              <a:rPr lang="en-US" dirty="0" smtClean="0"/>
              <a:t>Almost 2014 year</a:t>
            </a:r>
            <a:r>
              <a:rPr lang="en-US" baseline="0" dirty="0" smtClean="0"/>
              <a:t> out of the window. </a:t>
            </a:r>
            <a:r>
              <a:rPr lang="en-US" dirty="0" smtClean="0"/>
              <a:t>If you’re new to mobile app development, you’re late to the party. </a:t>
            </a:r>
          </a:p>
          <a:p>
            <a:pPr marL="171450" indent="-171450">
              <a:buFont typeface="Arial"/>
              <a:buChar char="•"/>
            </a:pPr>
            <a:r>
              <a:rPr lang="en-US" dirty="0" smtClean="0"/>
              <a:t>However, for mobile Web-based apps, there</a:t>
            </a:r>
            <a:r>
              <a:rPr lang="en-US" baseline="0" dirty="0" smtClean="0"/>
              <a:t> a</a:t>
            </a:r>
            <a:r>
              <a:rPr lang="en-US" dirty="0" smtClean="0"/>
              <a:t>re still partying like it’s 1999! </a:t>
            </a:r>
          </a:p>
          <a:p>
            <a:pPr marL="171450" indent="-171450">
              <a:buFont typeface="Arial"/>
              <a:buChar char="•"/>
            </a:pPr>
            <a:r>
              <a:rPr lang="en-US" dirty="0" smtClean="0"/>
              <a:t>Device</a:t>
            </a:r>
            <a:r>
              <a:rPr lang="en-US" baseline="0" dirty="0" smtClean="0"/>
              <a:t> agnostic</a:t>
            </a:r>
            <a:endParaRPr lang="en-US" b="1" dirty="0" smtClean="0"/>
          </a:p>
          <a:p>
            <a:endParaRPr lang="en-US" b="1" dirty="0" smtClean="0"/>
          </a:p>
          <a:p>
            <a:r>
              <a:rPr lang="en-US" b="1" dirty="0" smtClean="0"/>
              <a:t>Hybrid</a:t>
            </a:r>
            <a:endParaRPr lang="en-US" b="1" baseline="0" dirty="0" smtClean="0"/>
          </a:p>
          <a:p>
            <a:pPr marL="628650" lvl="1" indent="-171450">
              <a:buFont typeface="Arial"/>
              <a:buChar char="•"/>
            </a:pPr>
            <a:r>
              <a:rPr lang="en-US" dirty="0" smtClean="0"/>
              <a:t>Server – load web</a:t>
            </a:r>
            <a:r>
              <a:rPr lang="en-US" baseline="0" dirty="0" smtClean="0"/>
              <a:t> content from a remote server</a:t>
            </a:r>
          </a:p>
          <a:p>
            <a:pPr marL="628650" lvl="1" indent="-171450">
              <a:buFont typeface="Arial"/>
              <a:buChar char="•"/>
            </a:pPr>
            <a:r>
              <a:rPr lang="en-US" baseline="0" dirty="0" smtClean="0"/>
              <a:t>Local – embed web content into native app itself</a:t>
            </a:r>
            <a:endParaRPr lang="en-US" b="1" baseline="0" dirty="0" smtClean="0"/>
          </a:p>
          <a:p>
            <a:pPr marL="0" indent="0">
              <a:buFont typeface="Arial"/>
              <a:buNone/>
            </a:pPr>
            <a:r>
              <a:rPr lang="en-US" b="1" dirty="0" smtClean="0"/>
              <a:t>Hybrid+</a:t>
            </a:r>
          </a:p>
          <a:p>
            <a:pPr marL="628650" lvl="1" indent="-171450">
              <a:buFont typeface="Arial"/>
              <a:buChar char="•"/>
            </a:pPr>
            <a:r>
              <a:rPr lang="en-US" b="0" dirty="0" smtClean="0"/>
              <a:t>The</a:t>
            </a:r>
            <a:r>
              <a:rPr lang="en-US" b="0" baseline="0" dirty="0" smtClean="0"/>
              <a:t> same as Hybrid + native screens</a:t>
            </a:r>
            <a:endParaRPr lang="en-US" b="0"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6</a:t>
            </a:fld>
            <a:endParaRPr lang="en-US"/>
          </a:p>
        </p:txBody>
      </p:sp>
    </p:spTree>
    <p:extLst>
      <p:ext uri="{BB962C8B-B14F-4D97-AF65-F5344CB8AC3E}">
        <p14:creationId xmlns:p14="http://schemas.microsoft.com/office/powerpoint/2010/main" val="3664482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“native apps vs. mobile sites” is not the most relevant question, then what is?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need to focus on the products, services, and audiences for which you are building.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you should detail objectives and focus on the budget, resources, and timeline. You need to focus on Key Considerations.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all this is clear, you can move on to the architectural side of the project.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that point, you will probably discover that </a:t>
            </a:r>
            <a:r>
              <a:rPr lang="en-US" sz="1200" b="1" kern="1200" dirty="0" smtClean="0">
                <a:solidFill>
                  <a:schemeClr val="tx1"/>
                </a:solidFill>
                <a:effectLst/>
                <a:latin typeface="+mn-lt"/>
                <a:ea typeface="+mn-ea"/>
                <a:cs typeface="+mn-cs"/>
              </a:rPr>
              <a:t>you have just one option left</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7</a:t>
            </a:fld>
            <a:endParaRPr lang="en-US"/>
          </a:p>
        </p:txBody>
      </p:sp>
    </p:spTree>
    <p:extLst>
      <p:ext uri="{BB962C8B-B14F-4D97-AF65-F5344CB8AC3E}">
        <p14:creationId xmlns:p14="http://schemas.microsoft.com/office/powerpoint/2010/main" val="3917323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dirty="0" err="1" smtClean="0"/>
              <a:t>Dev</a:t>
            </a:r>
            <a:r>
              <a:rPr lang="en-US" b="1" dirty="0" smtClean="0"/>
              <a:t> Speed and Cost: </a:t>
            </a:r>
            <a:r>
              <a:rPr lang="en-US" sz="1200" kern="1200" dirty="0" smtClean="0">
                <a:solidFill>
                  <a:schemeClr val="tx1"/>
                </a:solidFill>
                <a:latin typeface="+mn-lt"/>
                <a:ea typeface="+mn-ea"/>
                <a:cs typeface="+mn-cs"/>
              </a:rPr>
              <a:t>Hybrid apps are faster to develop. Only a portion of native code has to be re-written for different kinds of devices.</a:t>
            </a:r>
          </a:p>
          <a:p>
            <a:r>
              <a:rPr lang="en-US" sz="1200" b="1" kern="1200" dirty="0" smtClean="0">
                <a:solidFill>
                  <a:schemeClr val="tx1"/>
                </a:solidFill>
                <a:latin typeface="+mn-lt"/>
                <a:ea typeface="+mn-ea"/>
                <a:cs typeface="+mn-cs"/>
              </a:rPr>
              <a:t>Available programming expertize: </a:t>
            </a:r>
            <a:r>
              <a:rPr lang="en-US" sz="1200" b="0" kern="1200" dirty="0" smtClean="0">
                <a:solidFill>
                  <a:schemeClr val="tx1"/>
                </a:solidFill>
                <a:latin typeface="+mn-lt"/>
                <a:ea typeface="+mn-ea"/>
                <a:cs typeface="+mn-cs"/>
              </a:rPr>
              <a:t>It’s easier to find web developers</a:t>
            </a:r>
          </a:p>
          <a:p>
            <a:r>
              <a:rPr lang="en-US" sz="1200" b="1" kern="1200" dirty="0" smtClean="0">
                <a:solidFill>
                  <a:schemeClr val="tx1"/>
                </a:solidFill>
                <a:latin typeface="+mn-lt"/>
                <a:ea typeface="+mn-ea"/>
                <a:cs typeface="+mn-cs"/>
              </a:rPr>
              <a:t>Data </a:t>
            </a:r>
            <a:r>
              <a:rPr lang="en-US" sz="1200" b="1" kern="1200" dirty="0" err="1" smtClean="0">
                <a:solidFill>
                  <a:schemeClr val="tx1"/>
                </a:solidFill>
                <a:latin typeface="+mn-lt"/>
                <a:ea typeface="+mn-ea"/>
                <a:cs typeface="+mn-cs"/>
              </a:rPr>
              <a:t>Persistance</a:t>
            </a:r>
            <a:r>
              <a:rPr lang="en-US" sz="1200" b="1" kern="1200" dirty="0" smtClean="0">
                <a:solidFill>
                  <a:schemeClr val="tx1"/>
                </a:solidFill>
                <a:latin typeface="+mn-lt"/>
                <a:ea typeface="+mn-ea"/>
                <a:cs typeface="+mn-cs"/>
              </a:rPr>
              <a:t> &amp; security: </a:t>
            </a:r>
          </a:p>
          <a:p>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 You</a:t>
            </a:r>
            <a:r>
              <a:rPr lang="en-US" sz="1200" b="0" kern="1200" baseline="0" dirty="0" smtClean="0">
                <a:solidFill>
                  <a:schemeClr val="tx1"/>
                </a:solidFill>
                <a:latin typeface="+mn-lt"/>
                <a:ea typeface="+mn-ea"/>
                <a:cs typeface="+mn-cs"/>
              </a:rPr>
              <a:t> can write web offline app (</a:t>
            </a:r>
            <a:r>
              <a:rPr lang="en-US" sz="1200" b="0" kern="1200" baseline="0" dirty="0" err="1" smtClean="0">
                <a:solidFill>
                  <a:schemeClr val="tx1"/>
                </a:solidFill>
                <a:latin typeface="+mn-lt"/>
                <a:ea typeface="+mn-ea"/>
                <a:cs typeface="+mn-cs"/>
              </a:rPr>
              <a:t>localStorage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webSql</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indexedDb</a:t>
            </a:r>
            <a:r>
              <a:rPr lang="en-US" sz="1200" b="0" kern="1200" baseline="0" dirty="0" smtClean="0">
                <a:solidFill>
                  <a:schemeClr val="tx1"/>
                </a:solidFill>
                <a:latin typeface="+mn-lt"/>
                <a:ea typeface="+mn-ea"/>
                <a:cs typeface="+mn-cs"/>
              </a:rPr>
              <a:t>).  Frameworks like </a:t>
            </a:r>
            <a:r>
              <a:rPr lang="en-US" sz="1200" b="0" kern="1200" baseline="0" dirty="0" err="1" smtClean="0">
                <a:solidFill>
                  <a:schemeClr val="tx1"/>
                </a:solidFill>
                <a:latin typeface="+mn-lt"/>
                <a:ea typeface="+mn-ea"/>
                <a:cs typeface="+mn-cs"/>
              </a:rPr>
              <a:t>JayData</a:t>
            </a:r>
            <a:r>
              <a:rPr lang="en-US" sz="1200" b="0" kern="1200" baseline="0" dirty="0" smtClean="0">
                <a:solidFill>
                  <a:schemeClr val="tx1"/>
                </a:solidFill>
                <a:latin typeface="+mn-lt"/>
                <a:ea typeface="+mn-ea"/>
                <a:cs typeface="+mn-cs"/>
              </a:rPr>
              <a:t>…</a:t>
            </a:r>
          </a:p>
          <a:p>
            <a:r>
              <a:rPr lang="en-US" sz="1200" b="0" kern="1200" baseline="0" dirty="0" smtClean="0">
                <a:solidFill>
                  <a:schemeClr val="tx1"/>
                </a:solidFill>
                <a:latin typeface="+mn-lt"/>
                <a:ea typeface="+mn-ea"/>
                <a:cs typeface="+mn-cs"/>
              </a:rPr>
              <a:t> - HTML5 app cache</a:t>
            </a:r>
          </a:p>
          <a:p>
            <a:r>
              <a:rPr lang="en-US" sz="1200" b="0" kern="1200" baseline="0" dirty="0" smtClean="0">
                <a:solidFill>
                  <a:schemeClr val="tx1"/>
                </a:solidFill>
                <a:latin typeface="+mn-lt"/>
                <a:ea typeface="+mn-ea"/>
                <a:cs typeface="+mn-cs"/>
              </a:rPr>
              <a:t> - web is less secured</a:t>
            </a:r>
            <a:endParaRPr lang="en-US" b="1" dirty="0" smtClean="0"/>
          </a:p>
          <a:p>
            <a:r>
              <a:rPr lang="en-US" b="1" dirty="0" smtClean="0"/>
              <a:t>Device</a:t>
            </a:r>
            <a:r>
              <a:rPr lang="en-US" b="1" baseline="0" dirty="0" smtClean="0"/>
              <a:t> functionality:</a:t>
            </a:r>
          </a:p>
          <a:p>
            <a:r>
              <a:rPr lang="en-US" b="0" baseline="0" dirty="0" smtClean="0"/>
              <a:t> - http://</a:t>
            </a:r>
            <a:r>
              <a:rPr lang="en-US" b="0" baseline="0" dirty="0" err="1" smtClean="0"/>
              <a:t>phonegap.com</a:t>
            </a:r>
            <a:r>
              <a:rPr lang="en-US" b="0" baseline="0" dirty="0" smtClean="0"/>
              <a:t>/about/feature</a:t>
            </a:r>
          </a:p>
          <a:p>
            <a:r>
              <a:rPr lang="en-US" b="0" baseline="0" dirty="0" smtClean="0"/>
              <a:t> - http://mobilehtml5.org</a:t>
            </a:r>
          </a:p>
          <a:p>
            <a:r>
              <a:rPr lang="en-US" b="1" baseline="0" dirty="0" smtClean="0"/>
              <a:t>Toolset maturity: </a:t>
            </a:r>
          </a:p>
          <a:p>
            <a:r>
              <a:rPr lang="en-US" b="1" baseline="0" dirty="0" smtClean="0"/>
              <a:t> </a:t>
            </a:r>
            <a:r>
              <a:rPr lang="en-US" b="0" baseline="0" dirty="0" smtClean="0"/>
              <a:t>- native toolset is rich!</a:t>
            </a:r>
          </a:p>
          <a:p>
            <a:r>
              <a:rPr lang="en-US" b="0" baseline="0" dirty="0" smtClean="0"/>
              <a:t> - web toolset is growing</a:t>
            </a:r>
          </a:p>
          <a:p>
            <a:r>
              <a:rPr lang="en-US" b="0" baseline="0" dirty="0" smtClean="0"/>
              <a:t> - it’s hard to troubleshoot hybrid apps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Device fragmentation challenges: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 </a:t>
            </a:r>
            <a:r>
              <a:rPr lang="uk-UA" b="0" dirty="0" smtClean="0"/>
              <a:t>-</a:t>
            </a:r>
            <a:r>
              <a:rPr lang="uk-UA" b="0" baseline="0" dirty="0" smtClean="0"/>
              <a:t> </a:t>
            </a:r>
            <a:r>
              <a:rPr lang="en-US" b="0" baseline="0" dirty="0" smtClean="0"/>
              <a:t>form factor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smtClean="0"/>
              <a:t> - different versions of OS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smtClean="0"/>
              <a:t>FROM http://www.appcelerator.com.s3.amazonaws.com/pdf/appcelerator-whitepaper-native-html5.pdf</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1. User experience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2. Performance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3. Monetization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4. Cross platform deployment costs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5. Fragmentation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6. Availability of programming expertise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7. Importance of immediate updates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 and distribution control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8. Timeliness of new OS innovations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9. Security</a:t>
            </a:r>
          </a:p>
          <a:p>
            <a:endParaRPr lang="en-US" b="0"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8</a:t>
            </a:fld>
            <a:endParaRPr lang="en-US"/>
          </a:p>
        </p:txBody>
      </p:sp>
    </p:spTree>
    <p:extLst>
      <p:ext uri="{BB962C8B-B14F-4D97-AF65-F5344CB8AC3E}">
        <p14:creationId xmlns:p14="http://schemas.microsoft.com/office/powerpoint/2010/main" val="4039764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IMPORTANT to have</a:t>
            </a:r>
            <a:r>
              <a:rPr lang="en-US" baseline="0" dirty="0" smtClean="0"/>
              <a:t> UX design when you’re intended to choose a framework !!! </a:t>
            </a:r>
          </a:p>
          <a:p>
            <a:r>
              <a:rPr lang="en-US" baseline="0" dirty="0" smtClean="0"/>
              <a:t>Learning Curve</a:t>
            </a:r>
          </a:p>
          <a:p>
            <a:r>
              <a:rPr lang="en-US" baseline="0" dirty="0" smtClean="0"/>
              <a:t>Do your developers like this framework ?</a:t>
            </a:r>
            <a:endParaRPr lang="en-US" dirty="0"/>
          </a:p>
        </p:txBody>
      </p:sp>
      <p:sp>
        <p:nvSpPr>
          <p:cNvPr id="4" name="Slide Number Placeholder 3"/>
          <p:cNvSpPr>
            <a:spLocks noGrp="1"/>
          </p:cNvSpPr>
          <p:nvPr>
            <p:ph type="sldNum" sz="quarter" idx="10"/>
          </p:nvPr>
        </p:nvSpPr>
        <p:spPr/>
        <p:txBody>
          <a:bodyPr/>
          <a:lstStyle/>
          <a:p>
            <a:fld id="{A5BA4919-15E4-4E35-BCA7-8B3F16CCD66F}" type="slidenum">
              <a:rPr lang="en-US" smtClean="0"/>
              <a:pPr/>
              <a:t>10</a:t>
            </a:fld>
            <a:endParaRPr lang="en-US"/>
          </a:p>
        </p:txBody>
      </p:sp>
    </p:spTree>
    <p:extLst>
      <p:ext uri="{BB962C8B-B14F-4D97-AF65-F5344CB8AC3E}">
        <p14:creationId xmlns:p14="http://schemas.microsoft.com/office/powerpoint/2010/main" val="992270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on let’s take a look some case studies</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11</a:t>
            </a:fld>
            <a:endParaRPr lang="en-US"/>
          </a:p>
        </p:txBody>
      </p:sp>
    </p:spTree>
    <p:extLst>
      <p:ext uri="{BB962C8B-B14F-4D97-AF65-F5344CB8AC3E}">
        <p14:creationId xmlns:p14="http://schemas.microsoft.com/office/powerpoint/2010/main" val="510150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Huge desktop app developed on Delphi</a:t>
            </a:r>
          </a:p>
          <a:p>
            <a:r>
              <a:rPr lang="en-US" dirty="0" smtClean="0"/>
              <a:t>2) iOS</a:t>
            </a:r>
            <a:r>
              <a:rPr lang="en-US" baseline="0" dirty="0" smtClean="0"/>
              <a:t> First; Then Android and Windows. GET maximum value from investment! – </a:t>
            </a:r>
            <a:r>
              <a:rPr lang="en-US" b="1" baseline="0" dirty="0" smtClean="0"/>
              <a:t>Desktop </a:t>
            </a:r>
            <a:r>
              <a:rPr lang="en-US" baseline="0" dirty="0" smtClean="0"/>
              <a:t>!!!</a:t>
            </a:r>
          </a:p>
          <a:p>
            <a:r>
              <a:rPr lang="en-US" baseline="0" dirty="0" smtClean="0"/>
              <a:t>3) Domain model – around 200 tables ! Browser storages are not so mature.</a:t>
            </a:r>
          </a:p>
          <a:p>
            <a:r>
              <a:rPr lang="en-US" baseline="0" dirty="0" smtClean="0"/>
              <a:t>4) Data encryption is important for Healthcare!</a:t>
            </a:r>
          </a:p>
          <a:p>
            <a:r>
              <a:rPr lang="en-US" baseline="0" dirty="0" smtClean="0"/>
              <a:t>5) </a:t>
            </a:r>
            <a:r>
              <a:rPr lang="en-US" baseline="0" dirty="0" err="1" smtClean="0"/>
              <a:t>.Net</a:t>
            </a:r>
            <a:r>
              <a:rPr lang="en-US" baseline="0" dirty="0" smtClean="0"/>
              <a:t> and Delphi developers with Web skills. </a:t>
            </a:r>
          </a:p>
          <a:p>
            <a:r>
              <a:rPr lang="en-US" baseline="0" dirty="0" smtClean="0"/>
              <a:t>6) Stay competitive ! – Distributed Agile</a:t>
            </a:r>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12</a:t>
            </a:fld>
            <a:endParaRPr lang="en-US"/>
          </a:p>
        </p:txBody>
      </p:sp>
    </p:spTree>
    <p:extLst>
      <p:ext uri="{BB962C8B-B14F-4D97-AF65-F5344CB8AC3E}">
        <p14:creationId xmlns:p14="http://schemas.microsoft.com/office/powerpoint/2010/main" val="2603124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small" dirty="0">
                <a:latin typeface="Segoe UI" pitchFamily="34" charset="0"/>
              </a:defRPr>
            </a:lvl1pPr>
          </a:lstStyle>
          <a:p>
            <a:pPr lvl="0"/>
            <a:endParaRPr lang="en-US" dirty="0"/>
          </a:p>
        </p:txBody>
      </p:sp>
      <p:sp>
        <p:nvSpPr>
          <p:cNvPr id="6"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17E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vert="horz" lIns="91440" tIns="45720" rIns="91440" bIns="45720" rtlCol="0" anchor="ctr">
            <a:noAutofit/>
          </a:bodyPr>
          <a:lstStyle>
            <a:lvl1pPr algn="ctr">
              <a:defRPr lang="en-US" sz="4400" cap="small" dirty="0">
                <a:latin typeface="Segoe UI"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4093155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10" name="Rectangle 9"/>
          <p:cNvSpPr/>
          <p:nvPr userDrawn="1"/>
        </p:nvSpPr>
        <p:spPr>
          <a:xfrm>
            <a:off x="0" y="228600"/>
            <a:ext cx="152400" cy="6324600"/>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userDrawn="1"/>
        </p:nvSpPr>
        <p:spPr>
          <a:xfrm>
            <a:off x="76200" y="152400"/>
            <a:ext cx="152400" cy="6553200"/>
          </a:xfrm>
          <a:prstGeom prst="rect">
            <a:avLst/>
          </a:prstGeom>
          <a:solidFill>
            <a:schemeClr val="accent3">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228600" y="304800"/>
            <a:ext cx="133350" cy="6553200"/>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19050" y="304800"/>
            <a:ext cx="5581650" cy="685800"/>
          </a:xfr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3200" dirty="0">
                <a:solidFill>
                  <a:schemeClr val="lt1"/>
                </a:solidFill>
                <a:latin typeface="+mn-lt"/>
                <a:ea typeface="+mn-ea"/>
                <a:cs typeface="+mn-cs"/>
              </a:defRPr>
            </a:lvl1pPr>
          </a:lstStyle>
          <a:p>
            <a:pPr marL="0" lvl="0"/>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1325F9B-51BC-45EA-95B0-FE608795D457}" type="datetimeFigureOut">
              <a:rPr lang="en-US" smtClean="0">
                <a:solidFill>
                  <a:prstClr val="black">
                    <a:tint val="75000"/>
                  </a:prstClr>
                </a:solidFill>
              </a:rPr>
              <a:pPr/>
              <a:t>7/4/2014</a:t>
            </a:fld>
            <a:endParaRPr lang="en-US">
              <a:solidFill>
                <a:prstClr val="black">
                  <a:tint val="75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6728B9-E1F7-404E-907B-04B23ABCF9FD}" type="slidenum">
              <a:rPr lang="en-US" smtClean="0">
                <a:solidFill>
                  <a:prstClr val="black">
                    <a:tint val="75000"/>
                  </a:prstClr>
                </a:solidFill>
              </a:rPr>
              <a:pPr/>
              <a:t>‹#›</a:t>
            </a:fld>
            <a:endParaRPr lang="en-US">
              <a:solidFill>
                <a:prstClr val="black">
                  <a:tint val="75000"/>
                </a:prstClr>
              </a:solidFill>
            </a:endParaRPr>
          </a:p>
        </p:txBody>
      </p:sp>
      <p:pic>
        <p:nvPicPr>
          <p:cNvPr id="7" name="Picture 6" descr="softserve logo.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2850" y="457200"/>
            <a:ext cx="1428750" cy="400050"/>
          </a:xfrm>
          <a:prstGeom prst="rect">
            <a:avLst/>
          </a:prstGeom>
        </p:spPr>
      </p:pic>
    </p:spTree>
    <p:extLst>
      <p:ext uri="{BB962C8B-B14F-4D97-AF65-F5344CB8AC3E}">
        <p14:creationId xmlns:p14="http://schemas.microsoft.com/office/powerpoint/2010/main" val="1344917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8453"/>
            <a:ext cx="4451684" cy="1126790"/>
          </a:xfrm>
          <a:solidFill>
            <a:srgbClr val="92D050"/>
          </a:solidFill>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7D6DE16-8F52-479C-9410-1D26A8043A0D}" type="datetimeFigureOut">
              <a:rPr lang="uk-UA" smtClean="0"/>
              <a:t>04.07.2014</a:t>
            </a:fld>
            <a:endParaRPr lang="uk-UA"/>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uk-UA"/>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5C332DE-A0AA-4507-9D69-3B5A594B2C8A}" type="slidenum">
              <a:rPr lang="uk-UA" smtClean="0"/>
              <a:t>‹#›</a:t>
            </a:fld>
            <a:endParaRPr lang="uk-UA"/>
          </a:p>
        </p:txBody>
      </p:sp>
    </p:spTree>
    <p:extLst>
      <p:ext uri="{BB962C8B-B14F-4D97-AF65-F5344CB8AC3E}">
        <p14:creationId xmlns:p14="http://schemas.microsoft.com/office/powerpoint/2010/main" val="82036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8453"/>
            <a:ext cx="4451684" cy="1126790"/>
          </a:xfrm>
          <a:solidFill>
            <a:srgbClr val="92D050"/>
          </a:solidFill>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7D6DE16-8F52-479C-9410-1D26A8043A0D}" type="datetimeFigureOut">
              <a:rPr lang="uk-UA" smtClean="0"/>
              <a:t>04.07.2014</a:t>
            </a:fld>
            <a:endParaRPr lang="uk-UA"/>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uk-UA"/>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5C332DE-A0AA-4507-9D69-3B5A594B2C8A}" type="slidenum">
              <a:rPr lang="uk-UA" smtClean="0"/>
              <a:t>‹#›</a:t>
            </a:fld>
            <a:endParaRPr lang="uk-UA"/>
          </a:p>
        </p:txBody>
      </p:sp>
    </p:spTree>
    <p:extLst>
      <p:ext uri="{BB962C8B-B14F-4D97-AF65-F5344CB8AC3E}">
        <p14:creationId xmlns:p14="http://schemas.microsoft.com/office/powerpoint/2010/main" val="82036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8453"/>
            <a:ext cx="4451684" cy="1126790"/>
          </a:xfrm>
          <a:solidFill>
            <a:srgbClr val="92D050"/>
          </a:solidFill>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7D6DE16-8F52-479C-9410-1D26A8043A0D}" type="datetimeFigureOut">
              <a:rPr lang="uk-UA" smtClean="0"/>
              <a:t>04.07.2014</a:t>
            </a:fld>
            <a:endParaRPr lang="uk-UA"/>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uk-UA"/>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5C332DE-A0AA-4507-9D69-3B5A594B2C8A}" type="slidenum">
              <a:rPr lang="uk-UA" smtClean="0"/>
              <a:t>‹#›</a:t>
            </a:fld>
            <a:endParaRPr lang="uk-UA"/>
          </a:p>
        </p:txBody>
      </p:sp>
    </p:spTree>
    <p:extLst>
      <p:ext uri="{BB962C8B-B14F-4D97-AF65-F5344CB8AC3E}">
        <p14:creationId xmlns:p14="http://schemas.microsoft.com/office/powerpoint/2010/main" val="82036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8453"/>
            <a:ext cx="4451684" cy="1126790"/>
          </a:xfrm>
          <a:solidFill>
            <a:srgbClr val="92D050"/>
          </a:solidFill>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7D6DE16-8F52-479C-9410-1D26A8043A0D}" type="datetimeFigureOut">
              <a:rPr lang="uk-UA" smtClean="0"/>
              <a:t>04.07.2014</a:t>
            </a:fld>
            <a:endParaRPr lang="uk-UA"/>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uk-UA"/>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5C332DE-A0AA-4507-9D69-3B5A594B2C8A}" type="slidenum">
              <a:rPr lang="uk-UA" smtClean="0"/>
              <a:t>‹#›</a:t>
            </a:fld>
            <a:endParaRPr lang="uk-UA"/>
          </a:p>
        </p:txBody>
      </p:sp>
    </p:spTree>
    <p:extLst>
      <p:ext uri="{BB962C8B-B14F-4D97-AF65-F5344CB8AC3E}">
        <p14:creationId xmlns:p14="http://schemas.microsoft.com/office/powerpoint/2010/main" val="82036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8453"/>
            <a:ext cx="4451684" cy="1126790"/>
          </a:xfrm>
          <a:solidFill>
            <a:srgbClr val="92D050"/>
          </a:solidFill>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7D6DE16-8F52-479C-9410-1D26A8043A0D}" type="datetimeFigureOut">
              <a:rPr lang="uk-UA" smtClean="0"/>
              <a:t>04.07.2014</a:t>
            </a:fld>
            <a:endParaRPr lang="uk-UA"/>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uk-UA"/>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5C332DE-A0AA-4507-9D69-3B5A594B2C8A}" type="slidenum">
              <a:rPr lang="uk-UA" smtClean="0"/>
              <a:t>‹#›</a:t>
            </a:fld>
            <a:endParaRPr lang="uk-UA"/>
          </a:p>
        </p:txBody>
      </p:sp>
    </p:spTree>
    <p:extLst>
      <p:ext uri="{BB962C8B-B14F-4D97-AF65-F5344CB8AC3E}">
        <p14:creationId xmlns:p14="http://schemas.microsoft.com/office/powerpoint/2010/main" val="82036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8453"/>
            <a:ext cx="4451684" cy="1126790"/>
          </a:xfrm>
          <a:solidFill>
            <a:srgbClr val="92D050"/>
          </a:solidFill>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7D6DE16-8F52-479C-9410-1D26A8043A0D}" type="datetimeFigureOut">
              <a:rPr lang="uk-UA" smtClean="0"/>
              <a:t>04.07.2014</a:t>
            </a:fld>
            <a:endParaRPr lang="uk-UA"/>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uk-UA"/>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5C332DE-A0AA-4507-9D69-3B5A594B2C8A}" type="slidenum">
              <a:rPr lang="uk-UA" smtClean="0"/>
              <a:t>‹#›</a:t>
            </a:fld>
            <a:endParaRPr lang="uk-UA"/>
          </a:p>
        </p:txBody>
      </p:sp>
    </p:spTree>
    <p:extLst>
      <p:ext uri="{BB962C8B-B14F-4D97-AF65-F5344CB8AC3E}">
        <p14:creationId xmlns:p14="http://schemas.microsoft.com/office/powerpoint/2010/main" val="82036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8453"/>
            <a:ext cx="4451684" cy="1126790"/>
          </a:xfrm>
          <a:solidFill>
            <a:srgbClr val="92D050"/>
          </a:solidFill>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7D6DE16-8F52-479C-9410-1D26A8043A0D}" type="datetimeFigureOut">
              <a:rPr lang="uk-UA" smtClean="0"/>
              <a:t>04.07.2014</a:t>
            </a:fld>
            <a:endParaRPr lang="uk-UA"/>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uk-UA"/>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5C332DE-A0AA-4507-9D69-3B5A594B2C8A}" type="slidenum">
              <a:rPr lang="uk-UA" smtClean="0"/>
              <a:t>‹#›</a:t>
            </a:fld>
            <a:endParaRPr lang="uk-UA"/>
          </a:p>
        </p:txBody>
      </p:sp>
    </p:spTree>
    <p:extLst>
      <p:ext uri="{BB962C8B-B14F-4D97-AF65-F5344CB8AC3E}">
        <p14:creationId xmlns:p14="http://schemas.microsoft.com/office/powerpoint/2010/main" val="82036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8453"/>
            <a:ext cx="4451684" cy="1126790"/>
          </a:xfrm>
          <a:solidFill>
            <a:srgbClr val="92D050"/>
          </a:solidFill>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7D6DE16-8F52-479C-9410-1D26A8043A0D}" type="datetimeFigureOut">
              <a:rPr lang="uk-UA" smtClean="0"/>
              <a:t>04.07.2014</a:t>
            </a:fld>
            <a:endParaRPr lang="uk-UA"/>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uk-UA"/>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5C332DE-A0AA-4507-9D69-3B5A594B2C8A}" type="slidenum">
              <a:rPr lang="uk-UA" smtClean="0"/>
              <a:t>‹#›</a:t>
            </a:fld>
            <a:endParaRPr lang="uk-UA"/>
          </a:p>
        </p:txBody>
      </p:sp>
    </p:spTree>
    <p:extLst>
      <p:ext uri="{BB962C8B-B14F-4D97-AF65-F5344CB8AC3E}">
        <p14:creationId xmlns:p14="http://schemas.microsoft.com/office/powerpoint/2010/main" val="82036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small"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1635767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8453"/>
            <a:ext cx="4451684" cy="1126790"/>
          </a:xfrm>
          <a:solidFill>
            <a:srgbClr val="92D050"/>
          </a:solidFill>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7D6DE16-8F52-479C-9410-1D26A8043A0D}" type="datetimeFigureOut">
              <a:rPr lang="uk-UA" smtClean="0"/>
              <a:t>04.07.2014</a:t>
            </a:fld>
            <a:endParaRPr lang="uk-UA"/>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uk-UA"/>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5C332DE-A0AA-4507-9D69-3B5A594B2C8A}" type="slidenum">
              <a:rPr lang="uk-UA" smtClean="0"/>
              <a:t>‹#›</a:t>
            </a:fld>
            <a:endParaRPr lang="uk-UA"/>
          </a:p>
        </p:txBody>
      </p:sp>
    </p:spTree>
    <p:extLst>
      <p:ext uri="{BB962C8B-B14F-4D97-AF65-F5344CB8AC3E}">
        <p14:creationId xmlns:p14="http://schemas.microsoft.com/office/powerpoint/2010/main" val="82036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8453"/>
            <a:ext cx="4451684" cy="1126790"/>
          </a:xfrm>
          <a:solidFill>
            <a:srgbClr val="92D050"/>
          </a:solidFill>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7D6DE16-8F52-479C-9410-1D26A8043A0D}" type="datetimeFigureOut">
              <a:rPr lang="uk-UA" smtClean="0"/>
              <a:t>04.07.2014</a:t>
            </a:fld>
            <a:endParaRPr lang="uk-UA"/>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uk-UA"/>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5C332DE-A0AA-4507-9D69-3B5A594B2C8A}" type="slidenum">
              <a:rPr lang="uk-UA" smtClean="0"/>
              <a:t>‹#›</a:t>
            </a:fld>
            <a:endParaRPr lang="uk-UA"/>
          </a:p>
        </p:txBody>
      </p:sp>
    </p:spTree>
    <p:extLst>
      <p:ext uri="{BB962C8B-B14F-4D97-AF65-F5344CB8AC3E}">
        <p14:creationId xmlns:p14="http://schemas.microsoft.com/office/powerpoint/2010/main" val="82036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small" dirty="0">
                <a:latin typeface="Segoe UI" pitchFamily="34" charset="0"/>
              </a:defRPr>
            </a:lvl1pPr>
          </a:lstStyle>
          <a:p>
            <a:pPr lvl="0"/>
            <a:endParaRPr lang="en-US" dirty="0"/>
          </a:p>
        </p:txBody>
      </p:sp>
      <p:sp>
        <p:nvSpPr>
          <p:cNvPr id="6"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29923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One Column Layou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7" name="Text Placeholder 2"/>
          <p:cNvSpPr>
            <a:spLocks noGrp="1"/>
          </p:cNvSpPr>
          <p:nvPr>
            <p:ph idx="1"/>
          </p:nvPr>
        </p:nvSpPr>
        <p:spPr>
          <a:xfrm>
            <a:off x="457200" y="1447800"/>
            <a:ext cx="8229600" cy="4525963"/>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0813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BDB50B2-6A3C-F64C-809A-D5630A108EDC}" type="datetimeFigureOut">
              <a:rPr lang="en-US" smtClean="0"/>
              <a:t>7/4/2014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44B49-7D25-414A-8D72-E0A594431DCC}" type="slidenum">
              <a:rPr lang="en-US" smtClean="0"/>
              <a:t>‹#›</a:t>
            </a:fld>
            <a:endParaRPr lang="en-US"/>
          </a:p>
        </p:txBody>
      </p:sp>
    </p:spTree>
    <p:extLst>
      <p:ext uri="{BB962C8B-B14F-4D97-AF65-F5344CB8AC3E}">
        <p14:creationId xmlns:p14="http://schemas.microsoft.com/office/powerpoint/2010/main" val="2259504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04800" y="2514600"/>
            <a:ext cx="1981200" cy="1981200"/>
          </a:xfrm>
        </p:spPr>
        <p:txBody>
          <a:bodyPr/>
          <a:lstStyle/>
          <a:p>
            <a:endParaRPr lang="uk-UA"/>
          </a:p>
        </p:txBody>
      </p:sp>
      <p:sp>
        <p:nvSpPr>
          <p:cNvPr id="5"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small" dirty="0">
                <a:latin typeface="Segoe UI" pitchFamily="34" charset="0"/>
              </a:defRPr>
            </a:lvl1pPr>
          </a:lstStyle>
          <a:p>
            <a:pPr lvl="0"/>
            <a:endParaRPr lang="en-US" dirty="0"/>
          </a:p>
        </p:txBody>
      </p:sp>
      <p:sp>
        <p:nvSpPr>
          <p:cNvPr id="7"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393295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Layout (no lin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381000" y="1828800"/>
            <a:ext cx="4495800" cy="1447800"/>
          </a:xfrm>
        </p:spPr>
        <p:txBody>
          <a:bodyPr vert="horz" lIns="91440" tIns="45720" rIns="91440" bIns="45720" rtlCol="0" anchor="ctr">
            <a:noAutofit/>
          </a:bodyPr>
          <a:lstStyle>
            <a:lvl1pPr>
              <a:defRPr lang="en-US" sz="4400" cap="small" dirty="0">
                <a:latin typeface="Segoe UI" pitchFamily="34" charset="0"/>
              </a:defRPr>
            </a:lvl1pPr>
          </a:lstStyle>
          <a:p>
            <a:pPr lvl="0"/>
            <a:endParaRPr lang="en-US" dirty="0"/>
          </a:p>
        </p:txBody>
      </p:sp>
      <p:sp>
        <p:nvSpPr>
          <p:cNvPr id="9" name="Subtitle 2"/>
          <p:cNvSpPr>
            <a:spLocks noGrp="1"/>
          </p:cNvSpPr>
          <p:nvPr>
            <p:ph type="subTitle" idx="1"/>
          </p:nvPr>
        </p:nvSpPr>
        <p:spPr>
          <a:xfrm>
            <a:off x="419100" y="4953000"/>
            <a:ext cx="3877408" cy="762000"/>
          </a:xfrm>
        </p:spPr>
        <p:txBody>
          <a:bodyPr vert="horz" lIns="91440" tIns="45720" rIns="91440" bIns="45720" rtlCol="0">
            <a:normAutofit/>
          </a:bodyPr>
          <a:lstStyle>
            <a:lvl1pPr marL="0" indent="0">
              <a:defRPr lang="en-US" sz="2400" dirty="0">
                <a:solidFill>
                  <a:srgbClr val="75BEE9"/>
                </a:solidFill>
              </a:defRPr>
            </a:lvl1pPr>
          </a:lstStyle>
          <a:p>
            <a:pPr marL="0" lvl="0" indent="0">
              <a:buNone/>
            </a:pPr>
            <a:endParaRPr lang="en-US" dirty="0"/>
          </a:p>
        </p:txBody>
      </p:sp>
      <p:sp>
        <p:nvSpPr>
          <p:cNvPr id="5" name="Picture Placeholder 4"/>
          <p:cNvSpPr>
            <a:spLocks noGrp="1"/>
          </p:cNvSpPr>
          <p:nvPr>
            <p:ph type="pic" sz="quarter" idx="10"/>
          </p:nvPr>
        </p:nvSpPr>
        <p:spPr>
          <a:xfrm>
            <a:off x="5029200" y="0"/>
            <a:ext cx="4114800" cy="6858000"/>
          </a:xfrm>
        </p:spPr>
        <p:txBody>
          <a:bodyPr/>
          <a:lstStyle>
            <a:lvl1pPr marL="0" indent="0">
              <a:buNone/>
              <a:defRPr/>
            </a:lvl1pPr>
          </a:lstStyle>
          <a:p>
            <a:endParaRPr lang="uk-UA" dirty="0"/>
          </a:p>
        </p:txBody>
      </p:sp>
    </p:spTree>
    <p:extLst>
      <p:ext uri="{BB962C8B-B14F-4D97-AF65-F5344CB8AC3E}">
        <p14:creationId xmlns:p14="http://schemas.microsoft.com/office/powerpoint/2010/main" val="1963638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Layout (w/ bullets)">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5" name="Text Placeholder 2"/>
          <p:cNvSpPr>
            <a:spLocks noGrp="1"/>
          </p:cNvSpPr>
          <p:nvPr>
            <p:ph idx="1"/>
          </p:nvPr>
        </p:nvSpPr>
        <p:spPr>
          <a:xfrm>
            <a:off x="457200" y="1447800"/>
            <a:ext cx="8229600" cy="4525963"/>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rgbClr val="017EB8"/>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6" name="Slide Number Placeholder 5"/>
          <p:cNvSpPr>
            <a:spLocks noGrp="1"/>
          </p:cNvSpPr>
          <p:nvPr>
            <p:ph type="sldNum" sz="quarter" idx="4"/>
          </p:nvPr>
        </p:nvSpPr>
        <p:spPr>
          <a:xfrm>
            <a:off x="6858000" y="6324600"/>
            <a:ext cx="2133600" cy="365125"/>
          </a:xfrm>
          <a:prstGeom prst="rect">
            <a:avLst/>
          </a:prstGeom>
        </p:spPr>
        <p:txBody>
          <a:bodyPr vert="horz" lIns="91440" tIns="45720" rIns="91440" bIns="45720" rtlCol="0" anchor="ctr"/>
          <a:lstStyle>
            <a:lvl1pPr algn="r">
              <a:defRPr sz="1200" b="1">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dirty="0"/>
          </a:p>
        </p:txBody>
      </p:sp>
      <p:sp>
        <p:nvSpPr>
          <p:cNvPr id="8" name="Footer Placeholder 3"/>
          <p:cNvSpPr>
            <a:spLocks noGrp="1"/>
          </p:cNvSpPr>
          <p:nvPr>
            <p:ph type="ftr" sz="quarter" idx="3"/>
          </p:nvPr>
        </p:nvSpPr>
        <p:spPr>
          <a:xfrm>
            <a:off x="2057400" y="6340475"/>
            <a:ext cx="2895600" cy="365125"/>
          </a:xfrm>
          <a:prstGeom prst="rect">
            <a:avLst/>
          </a:prstGeom>
        </p:spPr>
        <p:txBody>
          <a:bodyPr vert="horz" lIns="91440" tIns="45720" rIns="91440" bIns="45720" rtlCol="0" anchor="ctr"/>
          <a:lstStyle>
            <a:lvl1pPr algn="l">
              <a:defRPr sz="1200">
                <a:solidFill>
                  <a:schemeClr val="tx1"/>
                </a:solidFill>
                <a:latin typeface="Segoe UI Light" panose="020B0502040204020203" pitchFamily="34" charset="0"/>
              </a:defRPr>
            </a:lvl1pPr>
          </a:lstStyle>
          <a:p>
            <a:r>
              <a:rPr lang="en-US" dirty="0" smtClean="0"/>
              <a:t>Click to add the  title</a:t>
            </a:r>
            <a:endParaRPr lang="uk-UA" dirty="0"/>
          </a:p>
        </p:txBody>
      </p:sp>
      <p:sp>
        <p:nvSpPr>
          <p:cNvPr id="7" name="Title 3"/>
          <p:cNvSpPr>
            <a:spLocks noGrp="1"/>
          </p:cNvSpPr>
          <p:nvPr>
            <p:ph type="title"/>
          </p:nvPr>
        </p:nvSpPr>
        <p:spPr>
          <a:xfrm>
            <a:off x="457200" y="12700"/>
            <a:ext cx="5715000" cy="914400"/>
          </a:xfrm>
        </p:spPr>
        <p:txBody>
          <a:bodyPr/>
          <a:lstStyle/>
          <a:p>
            <a:r>
              <a:rPr lang="en-US" dirty="0" smtClean="0"/>
              <a:t>Click to edit Master title style</a:t>
            </a:r>
            <a:endParaRPr lang="uk-UA"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Layout (w/o bullets)">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7" name="Text Placeholder 2"/>
          <p:cNvSpPr>
            <a:spLocks noGrp="1"/>
          </p:cNvSpPr>
          <p:nvPr>
            <p:ph idx="1" hasCustomPrompt="1"/>
          </p:nvPr>
        </p:nvSpPr>
        <p:spPr>
          <a:xfrm>
            <a:off x="457200" y="1447800"/>
            <a:ext cx="8229600" cy="4525963"/>
          </a:xfrm>
          <a:prstGeom prst="rect">
            <a:avLst/>
          </a:prstGeom>
        </p:spPr>
        <p:txBody>
          <a:bodyPr vert="horz" lIns="91440" tIns="45720" rIns="91440" bIns="45720" rtlCol="0">
            <a:normAutofit/>
          </a:bodyPr>
          <a:lstStyle>
            <a:lvl1pPr marL="0" indent="0">
              <a:buNone/>
              <a:defRPr sz="3200" baseline="0">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add text</a:t>
            </a:r>
            <a:endParaRPr lang="en-US" dirty="0"/>
          </a:p>
        </p:txBody>
      </p:sp>
      <p:sp>
        <p:nvSpPr>
          <p:cNvPr id="4" name="Title 3"/>
          <p:cNvSpPr>
            <a:spLocks noGrp="1"/>
          </p:cNvSpPr>
          <p:nvPr>
            <p:ph type="title"/>
          </p:nvPr>
        </p:nvSpPr>
        <p:spPr/>
        <p:txBody>
          <a:bodyPr/>
          <a:lstStyle/>
          <a:p>
            <a:r>
              <a:rPr lang="en-US" dirty="0" smtClean="0"/>
              <a:t>Click to edit Master title style</a:t>
            </a:r>
            <a:endParaRPr lang="uk-UA" dirty="0"/>
          </a:p>
        </p:txBody>
      </p:sp>
      <p:sp>
        <p:nvSpPr>
          <p:cNvPr id="10" name="Slide Number Placeholder 5"/>
          <p:cNvSpPr>
            <a:spLocks noGrp="1"/>
          </p:cNvSpPr>
          <p:nvPr>
            <p:ph type="sldNum" sz="quarter" idx="4"/>
          </p:nvPr>
        </p:nvSpPr>
        <p:spPr>
          <a:xfrm>
            <a:off x="6858000" y="6324600"/>
            <a:ext cx="2133600" cy="365125"/>
          </a:xfrm>
          <a:prstGeom prst="rect">
            <a:avLst/>
          </a:prstGeom>
        </p:spPr>
        <p:txBody>
          <a:bodyPr vert="horz" lIns="91440" tIns="45720" rIns="91440" bIns="45720" rtlCol="0" anchor="ctr"/>
          <a:lstStyle>
            <a:lvl1pPr algn="r">
              <a:defRPr sz="1200" b="1">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dirty="0"/>
          </a:p>
        </p:txBody>
      </p:sp>
      <p:sp>
        <p:nvSpPr>
          <p:cNvPr id="8" name="Footer Placeholder 3"/>
          <p:cNvSpPr>
            <a:spLocks noGrp="1"/>
          </p:cNvSpPr>
          <p:nvPr>
            <p:ph type="ftr" sz="quarter" idx="3"/>
          </p:nvPr>
        </p:nvSpPr>
        <p:spPr>
          <a:xfrm>
            <a:off x="2057400" y="6340475"/>
            <a:ext cx="2895600" cy="365125"/>
          </a:xfrm>
          <a:prstGeom prst="rect">
            <a:avLst/>
          </a:prstGeom>
        </p:spPr>
        <p:txBody>
          <a:bodyPr vert="horz" lIns="91440" tIns="45720" rIns="91440" bIns="45720" rtlCol="0" anchor="ctr"/>
          <a:lstStyle>
            <a:lvl1pPr algn="l">
              <a:defRPr sz="1200">
                <a:solidFill>
                  <a:schemeClr val="tx1"/>
                </a:solidFill>
                <a:latin typeface="Segoe UI Light" panose="020B0502040204020203" pitchFamily="34" charset="0"/>
              </a:defRPr>
            </a:lvl1pPr>
          </a:lstStyle>
          <a:p>
            <a:r>
              <a:rPr lang="en-US" dirty="0" smtClean="0"/>
              <a:t>Click to add the  title</a:t>
            </a:r>
            <a:endParaRPr lang="uk-UA"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Layout">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Text Placeholder 2"/>
          <p:cNvSpPr>
            <a:spLocks noGrp="1"/>
          </p:cNvSpPr>
          <p:nvPr>
            <p:ph idx="10"/>
          </p:nvPr>
        </p:nvSpPr>
        <p:spPr>
          <a:xfrm>
            <a:off x="457200" y="1373903"/>
            <a:ext cx="40386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rgbClr val="017EB8"/>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
        <p:nvSpPr>
          <p:cNvPr id="7" name="Slide Number Placeholder 5"/>
          <p:cNvSpPr>
            <a:spLocks noGrp="1"/>
          </p:cNvSpPr>
          <p:nvPr>
            <p:ph type="sldNum" sz="quarter" idx="4"/>
          </p:nvPr>
        </p:nvSpPr>
        <p:spPr>
          <a:xfrm>
            <a:off x="6858000" y="6324600"/>
            <a:ext cx="2133600" cy="365125"/>
          </a:xfrm>
          <a:prstGeom prst="rect">
            <a:avLst/>
          </a:prstGeom>
        </p:spPr>
        <p:txBody>
          <a:bodyPr vert="horz" lIns="91440" tIns="45720" rIns="91440" bIns="45720" rtlCol="0" anchor="ctr"/>
          <a:lstStyle>
            <a:lvl1pPr algn="r">
              <a:defRPr sz="1200" b="1">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dirty="0"/>
          </a:p>
        </p:txBody>
      </p:sp>
      <p:sp>
        <p:nvSpPr>
          <p:cNvPr id="8" name="Footer Placeholder 3"/>
          <p:cNvSpPr>
            <a:spLocks noGrp="1"/>
          </p:cNvSpPr>
          <p:nvPr>
            <p:ph type="ftr" sz="quarter" idx="3"/>
          </p:nvPr>
        </p:nvSpPr>
        <p:spPr>
          <a:xfrm>
            <a:off x="2057400" y="6340475"/>
            <a:ext cx="2895600" cy="365125"/>
          </a:xfrm>
          <a:prstGeom prst="rect">
            <a:avLst/>
          </a:prstGeom>
        </p:spPr>
        <p:txBody>
          <a:bodyPr vert="horz" lIns="91440" tIns="45720" rIns="91440" bIns="45720" rtlCol="0" anchor="ctr"/>
          <a:lstStyle>
            <a:lvl1pPr algn="l">
              <a:defRPr sz="1200">
                <a:solidFill>
                  <a:schemeClr val="tx1"/>
                </a:solidFill>
                <a:latin typeface="Segoe UI Light" panose="020B0502040204020203" pitchFamily="34" charset="0"/>
              </a:defRPr>
            </a:lvl1pPr>
          </a:lstStyle>
          <a:p>
            <a:r>
              <a:rPr lang="en-US" dirty="0" smtClean="0"/>
              <a:t>Click to add the  title</a:t>
            </a:r>
            <a:endParaRPr lang="uk-UA" dirty="0"/>
          </a:p>
        </p:txBody>
      </p:sp>
      <p:sp>
        <p:nvSpPr>
          <p:cNvPr id="9" name="Title 3"/>
          <p:cNvSpPr>
            <a:spLocks noGrp="1"/>
          </p:cNvSpPr>
          <p:nvPr>
            <p:ph type="title"/>
          </p:nvPr>
        </p:nvSpPr>
        <p:spPr>
          <a:xfrm>
            <a:off x="457200" y="12700"/>
            <a:ext cx="5715000" cy="914400"/>
          </a:xfrm>
        </p:spPr>
        <p:txBody>
          <a:bodyPr/>
          <a:lstStyle/>
          <a:p>
            <a:r>
              <a:rPr lang="en-US" dirty="0" smtClean="0"/>
              <a:t>Click to edit Master title style</a:t>
            </a:r>
            <a:endParaRPr lang="uk-UA" dirty="0"/>
          </a:p>
        </p:txBody>
      </p:sp>
      <p:sp>
        <p:nvSpPr>
          <p:cNvPr id="11" name="Text Placeholder 2"/>
          <p:cNvSpPr>
            <a:spLocks noGrp="1"/>
          </p:cNvSpPr>
          <p:nvPr>
            <p:ph idx="11"/>
          </p:nvPr>
        </p:nvSpPr>
        <p:spPr>
          <a:xfrm>
            <a:off x="4738260" y="1371600"/>
            <a:ext cx="40386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rgbClr val="017EB8"/>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434948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One Column Layout">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Click to edit Master title style</a:t>
            </a:r>
            <a:endParaRPr lang="uk-UA" dirty="0"/>
          </a:p>
        </p:txBody>
      </p:sp>
      <p:sp>
        <p:nvSpPr>
          <p:cNvPr id="10" name="Slide Number Placeholder 5"/>
          <p:cNvSpPr>
            <a:spLocks noGrp="1"/>
          </p:cNvSpPr>
          <p:nvPr>
            <p:ph type="sldNum" sz="quarter" idx="4"/>
          </p:nvPr>
        </p:nvSpPr>
        <p:spPr>
          <a:xfrm>
            <a:off x="6858000" y="6324600"/>
            <a:ext cx="2133600" cy="365125"/>
          </a:xfrm>
          <a:prstGeom prst="rect">
            <a:avLst/>
          </a:prstGeom>
        </p:spPr>
        <p:txBody>
          <a:bodyPr vert="horz" lIns="91440" tIns="45720" rIns="91440" bIns="45720" rtlCol="0" anchor="ctr"/>
          <a:lstStyle>
            <a:lvl1pPr algn="r">
              <a:defRPr sz="1200" b="1">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dirty="0"/>
          </a:p>
        </p:txBody>
      </p:sp>
      <p:sp>
        <p:nvSpPr>
          <p:cNvPr id="8" name="Footer Placeholder 3"/>
          <p:cNvSpPr>
            <a:spLocks noGrp="1"/>
          </p:cNvSpPr>
          <p:nvPr>
            <p:ph type="ftr" sz="quarter" idx="3"/>
          </p:nvPr>
        </p:nvSpPr>
        <p:spPr>
          <a:xfrm>
            <a:off x="2057400" y="6340475"/>
            <a:ext cx="2895600" cy="365125"/>
          </a:xfrm>
          <a:prstGeom prst="rect">
            <a:avLst/>
          </a:prstGeom>
        </p:spPr>
        <p:txBody>
          <a:bodyPr vert="horz" lIns="91440" tIns="45720" rIns="91440" bIns="45720" rtlCol="0" anchor="ctr"/>
          <a:lstStyle>
            <a:lvl1pPr algn="l">
              <a:defRPr sz="1200">
                <a:solidFill>
                  <a:schemeClr val="tx1"/>
                </a:solidFill>
                <a:latin typeface="Segoe UI Light" panose="020B0502040204020203" pitchFamily="34" charset="0"/>
              </a:defRPr>
            </a:lvl1pPr>
          </a:lstStyle>
          <a:p>
            <a:r>
              <a:rPr lang="en-US" dirty="0" smtClean="0"/>
              <a:t>Click to add the  title</a:t>
            </a:r>
            <a:endParaRPr lang="uk-UA" dirty="0"/>
          </a:p>
        </p:txBody>
      </p:sp>
    </p:spTree>
    <p:extLst>
      <p:ext uri="{BB962C8B-B14F-4D97-AF65-F5344CB8AC3E}">
        <p14:creationId xmlns:p14="http://schemas.microsoft.com/office/powerpoint/2010/main" val="2107369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w/o logo)">
    <p:bg>
      <p:bgPr>
        <a:solidFill>
          <a:srgbClr val="017EB8"/>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small"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225465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6">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700"/>
            <a:ext cx="57150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3" name="Text Placeholder 2"/>
          <p:cNvSpPr>
            <a:spLocks noGrp="1"/>
          </p:cNvSpPr>
          <p:nvPr>
            <p:ph type="body" idx="1"/>
          </p:nvPr>
        </p:nvSpPr>
        <p:spPr>
          <a:xfrm>
            <a:off x="457200" y="1493837"/>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
        <p:nvSpPr>
          <p:cNvPr id="6" name="Slide Number Placeholder 5"/>
          <p:cNvSpPr>
            <a:spLocks noGrp="1"/>
          </p:cNvSpPr>
          <p:nvPr>
            <p:ph type="sldNum" sz="quarter" idx="4"/>
          </p:nvPr>
        </p:nvSpPr>
        <p:spPr>
          <a:xfrm>
            <a:off x="6858000" y="6324600"/>
            <a:ext cx="2133600" cy="365125"/>
          </a:xfrm>
          <a:prstGeom prst="rect">
            <a:avLst/>
          </a:prstGeom>
        </p:spPr>
        <p:txBody>
          <a:bodyPr vert="horz" lIns="91440" tIns="45720" rIns="91440" bIns="45720" rtlCol="0" anchor="ctr"/>
          <a:lstStyle>
            <a:lvl1pPr algn="r">
              <a:defRPr sz="1200" b="1">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dirty="0"/>
          </a:p>
        </p:txBody>
      </p:sp>
      <p:sp>
        <p:nvSpPr>
          <p:cNvPr id="5" name="Content Placeholder 2"/>
          <p:cNvSpPr txBox="1">
            <a:spLocks/>
          </p:cNvSpPr>
          <p:nvPr userDrawn="1"/>
        </p:nvSpPr>
        <p:spPr>
          <a:xfrm>
            <a:off x="1905000" y="6324600"/>
            <a:ext cx="3048000" cy="304800"/>
          </a:xfrm>
          <a:prstGeom prst="rect">
            <a:avLst/>
          </a:prstGeom>
        </p:spPr>
        <p:txBody>
          <a:bodyPr>
            <a:normAutofit/>
          </a:bodyPr>
          <a:lstStyle>
            <a:lvl1pPr marL="0" indent="0" algn="l" defTabSz="914400" rtl="0" eaLnBrk="1" latinLnBrk="0" hangingPunct="1">
              <a:spcBef>
                <a:spcPct val="20000"/>
              </a:spcBef>
              <a:buClr>
                <a:srgbClr val="017EB8"/>
              </a:buClr>
              <a:buFont typeface="Wingdings" panose="05000000000000000000" pitchFamily="2" charset="2"/>
              <a:buNone/>
              <a:defRPr sz="14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sz="2800" kern="1200">
                <a:solidFill>
                  <a:schemeClr val="tx1"/>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sz="2400" kern="1200">
                <a:solidFill>
                  <a:schemeClr val="tx1"/>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mtClean="0"/>
          </a:p>
          <a:p>
            <a:endParaRPr lang="uk-UA" dirty="0"/>
          </a:p>
        </p:txBody>
      </p:sp>
      <p:sp>
        <p:nvSpPr>
          <p:cNvPr id="4" name="Footer Placeholder 3"/>
          <p:cNvSpPr>
            <a:spLocks noGrp="1"/>
          </p:cNvSpPr>
          <p:nvPr>
            <p:ph type="ftr" sz="quarter" idx="3"/>
          </p:nvPr>
        </p:nvSpPr>
        <p:spPr>
          <a:xfrm>
            <a:off x="2057400" y="6251575"/>
            <a:ext cx="2895600" cy="365125"/>
          </a:xfrm>
          <a:prstGeom prst="rect">
            <a:avLst/>
          </a:prstGeom>
        </p:spPr>
        <p:txBody>
          <a:bodyPr vert="horz" lIns="91440" tIns="45720" rIns="91440" bIns="45720" rtlCol="0" anchor="ctr"/>
          <a:lstStyle>
            <a:lvl1pPr algn="l">
              <a:defRPr sz="1200">
                <a:solidFill>
                  <a:schemeClr val="tx1"/>
                </a:solidFill>
                <a:latin typeface="Segoe UI Light" panose="020B0502040204020203" pitchFamily="34" charset="0"/>
              </a:defRPr>
            </a:lvl1pPr>
          </a:lstStyle>
          <a:p>
            <a:r>
              <a:rPr lang="en-US" dirty="0" smtClean="0"/>
              <a:t>Click to add the  title</a:t>
            </a:r>
            <a:endParaRPr lang="uk-UA" dirty="0"/>
          </a:p>
        </p:txBody>
      </p:sp>
    </p:spTree>
  </p:cSld>
  <p:clrMap bg1="lt1" tx1="dk1" bg2="lt2" tx2="dk2" accent1="accent1" accent2="accent2" accent3="accent3" accent4="accent4" accent5="accent5" accent6="accent6" hlink="hlink" folHlink="folHlink"/>
  <p:sldLayoutIdLst>
    <p:sldLayoutId id="2147483649" r:id="rId1"/>
    <p:sldLayoutId id="2147483712" r:id="rId2"/>
    <p:sldLayoutId id="2147483713" r:id="rId3"/>
    <p:sldLayoutId id="2147483661" r:id="rId4"/>
    <p:sldLayoutId id="2147483650" r:id="rId5"/>
    <p:sldLayoutId id="2147483655" r:id="rId6"/>
    <p:sldLayoutId id="2147483674" r:id="rId7"/>
    <p:sldLayoutId id="2147483711" r:id="rId8"/>
    <p:sldLayoutId id="2147483709" r:id="rId9"/>
    <p:sldLayoutId id="2147483675" r:id="rId10"/>
    <p:sldLayoutId id="2147483714" r:id="rId11"/>
    <p:sldLayoutId id="2147483717"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l" defTabSz="914400" rtl="0" eaLnBrk="1" latinLnBrk="0" hangingPunct="1">
        <a:spcBef>
          <a:spcPct val="0"/>
        </a:spcBef>
        <a:buNone/>
        <a:defRPr lang="en-US" sz="3600" b="0" kern="1200" dirty="0">
          <a:solidFill>
            <a:schemeClr val="bg1"/>
          </a:solidFill>
          <a:latin typeface="Segoe UI Light" panose="020B0502040204020203" pitchFamily="34" charset="0"/>
          <a:ea typeface="Segoe UI" pitchFamily="34" charset="0"/>
          <a:cs typeface="Segoe UI" pitchFamily="34" charset="0"/>
        </a:defRPr>
      </a:lvl1pPr>
    </p:titleStyle>
    <p:bodyStyle>
      <a:lvl1pPr marL="228600" indent="-228600" algn="l" defTabSz="914400" rtl="0" eaLnBrk="1" latinLnBrk="0" hangingPunct="1">
        <a:spcBef>
          <a:spcPct val="20000"/>
        </a:spcBef>
        <a:buClr>
          <a:srgbClr val="017EB8"/>
        </a:buClr>
        <a:buFont typeface="Wingdings" panose="05000000000000000000" pitchFamily="2" charset="2"/>
        <a:buChar char="§"/>
        <a:defRPr sz="32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dirty="0" smtClean="0">
          <a:solidFill>
            <a:srgbClr val="017EB8"/>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057400" y="2514600"/>
            <a:ext cx="7086600" cy="1447800"/>
          </a:xfrm>
        </p:spPr>
        <p:txBody>
          <a:bodyPr/>
          <a:lstStyle/>
          <a:p>
            <a:r>
              <a:rPr lang="en-US" sz="4400" dirty="0" smtClean="0"/>
              <a:t>Mobile development options</a:t>
            </a:r>
            <a:br>
              <a:rPr lang="en-US" sz="4400" dirty="0" smtClean="0"/>
            </a:br>
            <a:r>
              <a:rPr lang="en-US" sz="4400" dirty="0" smtClean="0"/>
              <a:t>Hybrid app development</a:t>
            </a:r>
            <a:endParaRPr lang="en-US" sz="5400" dirty="0"/>
          </a:p>
        </p:txBody>
      </p:sp>
      <p:sp>
        <p:nvSpPr>
          <p:cNvPr id="6" name="Subtitle 4"/>
          <p:cNvSpPr>
            <a:spLocks noGrp="1"/>
          </p:cNvSpPr>
          <p:nvPr>
            <p:ph type="subTitle" idx="1"/>
          </p:nvPr>
        </p:nvSpPr>
        <p:spPr>
          <a:xfrm>
            <a:off x="2133600" y="4343400"/>
            <a:ext cx="6400800" cy="990600"/>
          </a:xfrm>
        </p:spPr>
        <p:txBody>
          <a:bodyPr/>
          <a:lstStyle/>
          <a:p>
            <a:pPr marL="0" indent="0" algn="r"/>
            <a:r>
              <a:rPr lang="en-US" dirty="0" smtClean="0"/>
              <a:t>Oleksandr Mykhaylyshyn</a:t>
            </a:r>
          </a:p>
          <a:p>
            <a:pPr marL="0" indent="0" algn="r"/>
            <a:r>
              <a:rPr lang="en-US" dirty="0" smtClean="0"/>
              <a:t>July, </a:t>
            </a:r>
            <a:r>
              <a:rPr lang="en-US" dirty="0"/>
              <a:t>2014</a:t>
            </a:r>
          </a:p>
          <a:p>
            <a:endParaRPr lang="en-US" dirty="0"/>
          </a:p>
        </p:txBody>
      </p:sp>
    </p:spTree>
    <p:extLst>
      <p:ext uri="{BB962C8B-B14F-4D97-AF65-F5344CB8AC3E}">
        <p14:creationId xmlns:p14="http://schemas.microsoft.com/office/powerpoint/2010/main" val="2190253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a:xfrm>
            <a:off x="457200" y="12700"/>
            <a:ext cx="8229600" cy="914400"/>
          </a:xfrm>
        </p:spPr>
        <p:txBody>
          <a:bodyPr>
            <a:normAutofit/>
          </a:bodyPr>
          <a:lstStyle/>
          <a:p>
            <a:r>
              <a:rPr lang="en-US" dirty="0" smtClean="0"/>
              <a:t>PropertyCross: non trivial examples </a:t>
            </a:r>
            <a:endParaRPr lang="en-US" dirty="0"/>
          </a:p>
        </p:txBody>
      </p:sp>
      <p:pic>
        <p:nvPicPr>
          <p:cNvPr id="11" name="Picture 10"/>
          <p:cNvPicPr>
            <a:picLocks noChangeAspect="1"/>
          </p:cNvPicPr>
          <p:nvPr/>
        </p:nvPicPr>
        <p:blipFill>
          <a:blip r:embed="rId3"/>
          <a:stretch>
            <a:fillRect/>
          </a:stretch>
        </p:blipFill>
        <p:spPr>
          <a:xfrm>
            <a:off x="304800" y="1447272"/>
            <a:ext cx="6781800" cy="4724928"/>
          </a:xfrm>
          <a:prstGeom prst="rect">
            <a:avLst/>
          </a:prstGeom>
          <a:ln>
            <a:noFill/>
          </a:ln>
          <a:effectLst/>
        </p:spPr>
      </p:pic>
      <p:pic>
        <p:nvPicPr>
          <p:cNvPr id="12" name="Picture 11"/>
          <p:cNvPicPr>
            <a:picLocks noChangeAspect="1"/>
          </p:cNvPicPr>
          <p:nvPr/>
        </p:nvPicPr>
        <p:blipFill>
          <a:blip r:embed="rId4"/>
          <a:stretch>
            <a:fillRect/>
          </a:stretch>
        </p:blipFill>
        <p:spPr>
          <a:xfrm>
            <a:off x="2362200" y="989012"/>
            <a:ext cx="6553200" cy="4573588"/>
          </a:xfrm>
          <a:prstGeom prst="rect">
            <a:avLst/>
          </a:prstGeom>
          <a:ln>
            <a:noFill/>
          </a:ln>
          <a:effectLst/>
        </p:spPr>
      </p:pic>
    </p:spTree>
    <p:extLst>
      <p:ext uri="{BB962C8B-B14F-4D97-AF65-F5344CB8AC3E}">
        <p14:creationId xmlns:p14="http://schemas.microsoft.com/office/powerpoint/2010/main" val="883083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2400" y="2590800"/>
            <a:ext cx="8763000" cy="1447800"/>
          </a:xfrm>
        </p:spPr>
        <p:txBody>
          <a:bodyPr/>
          <a:lstStyle/>
          <a:p>
            <a:pPr algn="ctr"/>
            <a:r>
              <a:rPr lang="en-US" dirty="0" smtClean="0"/>
              <a:t>Case Study</a:t>
            </a:r>
            <a:endParaRPr lang="en-US" dirty="0"/>
          </a:p>
        </p:txBody>
      </p:sp>
      <p:sp>
        <p:nvSpPr>
          <p:cNvPr id="2" name="Subtitle 1"/>
          <p:cNvSpPr>
            <a:spLocks noGrp="1"/>
          </p:cNvSpPr>
          <p:nvPr>
            <p:ph type="subTitle" idx="1"/>
          </p:nvPr>
        </p:nvSpPr>
        <p:spPr>
          <a:xfrm>
            <a:off x="152400" y="4038600"/>
            <a:ext cx="8763000" cy="990600"/>
          </a:xfrm>
        </p:spPr>
        <p:txBody>
          <a:bodyPr/>
          <a:lstStyle/>
          <a:p>
            <a:pPr marL="0" indent="0" algn="ctr">
              <a:buNone/>
            </a:pPr>
            <a:r>
              <a:rPr lang="en-US" dirty="0" smtClean="0"/>
              <a:t>Does “Hybrid” means </a:t>
            </a:r>
            <a:r>
              <a:rPr lang="en-US" dirty="0" err="1" smtClean="0"/>
              <a:t>PhoneGap</a:t>
            </a:r>
            <a:r>
              <a:rPr lang="en-US" dirty="0" smtClean="0"/>
              <a:t> ?</a:t>
            </a:r>
            <a:endParaRPr lang="en-US" dirty="0"/>
          </a:p>
        </p:txBody>
      </p:sp>
      <p:sp>
        <p:nvSpPr>
          <p:cNvPr id="4" name="Slide Number Placeholder 3"/>
          <p:cNvSpPr>
            <a:spLocks noGrp="1"/>
          </p:cNvSpPr>
          <p:nvPr>
            <p:ph type="sldNum" sz="quarter" idx="4294967295"/>
          </p:nvPr>
        </p:nvSpPr>
        <p:spPr>
          <a:xfrm>
            <a:off x="7010400" y="6324600"/>
            <a:ext cx="2133600" cy="365125"/>
          </a:xfrm>
        </p:spPr>
        <p:txBody>
          <a:bodyPr/>
          <a:lstStyle/>
          <a:p>
            <a:fld id="{AD53D713-3284-4C71-8174-D6528838EBFD}" type="slidenum">
              <a:rPr lang="uk-UA" smtClean="0"/>
              <a:pPr/>
              <a:t>11</a:t>
            </a:fld>
            <a:endParaRPr lang="uk-UA" dirty="0"/>
          </a:p>
        </p:txBody>
      </p:sp>
    </p:spTree>
    <p:extLst>
      <p:ext uri="{BB962C8B-B14F-4D97-AF65-F5344CB8AC3E}">
        <p14:creationId xmlns:p14="http://schemas.microsoft.com/office/powerpoint/2010/main" val="1125412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457200" indent="-457200">
              <a:buFont typeface="Wingdings" panose="05000000000000000000" pitchFamily="2" charset="2"/>
              <a:buChar char="§"/>
            </a:pPr>
            <a:r>
              <a:rPr lang="en-US" dirty="0" smtClean="0"/>
              <a:t>Port complex legacy solution to desktop</a:t>
            </a:r>
          </a:p>
          <a:p>
            <a:pPr marL="457200" indent="-457200">
              <a:buFont typeface="Wingdings" panose="05000000000000000000" pitchFamily="2" charset="2"/>
              <a:buChar char="§"/>
            </a:pPr>
            <a:r>
              <a:rPr lang="en-US" dirty="0" smtClean="0"/>
              <a:t>Cross-platform support</a:t>
            </a:r>
          </a:p>
          <a:p>
            <a:pPr marL="457200" indent="-457200">
              <a:buFont typeface="Wingdings" panose="05000000000000000000" pitchFamily="2" charset="2"/>
              <a:buChar char="§"/>
            </a:pPr>
            <a:r>
              <a:rPr lang="en-US" dirty="0" smtClean="0"/>
              <a:t>Offline capability</a:t>
            </a:r>
          </a:p>
          <a:p>
            <a:pPr marL="457200" indent="-457200">
              <a:buFont typeface="Wingdings" panose="05000000000000000000" pitchFamily="2" charset="2"/>
              <a:buChar char="§"/>
            </a:pPr>
            <a:r>
              <a:rPr lang="en-US" dirty="0" smtClean="0"/>
              <a:t>Security</a:t>
            </a:r>
          </a:p>
          <a:p>
            <a:pPr marL="457200" indent="-457200">
              <a:buFont typeface="Wingdings" panose="05000000000000000000" pitchFamily="2" charset="2"/>
              <a:buChar char="§"/>
            </a:pPr>
            <a:r>
              <a:rPr lang="en-US" dirty="0" smtClean="0"/>
              <a:t>Available skillset</a:t>
            </a:r>
          </a:p>
          <a:p>
            <a:pPr marL="457200" indent="-457200">
              <a:buFont typeface="Wingdings" panose="05000000000000000000" pitchFamily="2" charset="2"/>
              <a:buChar char="§"/>
            </a:pPr>
            <a:r>
              <a:rPr lang="en-US" dirty="0" smtClean="0"/>
              <a:t>Time to market</a:t>
            </a:r>
            <a:endParaRPr lang="en-US" dirty="0"/>
          </a:p>
        </p:txBody>
      </p:sp>
      <p:sp>
        <p:nvSpPr>
          <p:cNvPr id="4" name="Title 3"/>
          <p:cNvSpPr>
            <a:spLocks noGrp="1"/>
          </p:cNvSpPr>
          <p:nvPr>
            <p:ph type="title"/>
          </p:nvPr>
        </p:nvSpPr>
        <p:spPr>
          <a:xfrm>
            <a:off x="457200" y="12700"/>
            <a:ext cx="8229600" cy="914400"/>
          </a:xfrm>
        </p:spPr>
        <p:txBody>
          <a:bodyPr>
            <a:normAutofit/>
          </a:bodyPr>
          <a:lstStyle/>
          <a:p>
            <a:r>
              <a:rPr lang="en-US" dirty="0" smtClean="0"/>
              <a:t>Challenges and architecture drivers</a:t>
            </a:r>
            <a:endParaRPr lang="en-US" dirty="0"/>
          </a:p>
        </p:txBody>
      </p:sp>
    </p:spTree>
    <p:extLst>
      <p:ext uri="{BB962C8B-B14F-4D97-AF65-F5344CB8AC3E}">
        <p14:creationId xmlns:p14="http://schemas.microsoft.com/office/powerpoint/2010/main" val="23395303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68560" y="2613552"/>
            <a:ext cx="1440160" cy="19442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t>
            </a:r>
            <a:endParaRPr lang="en-US" dirty="0"/>
          </a:p>
        </p:txBody>
      </p:sp>
      <p:sp>
        <p:nvSpPr>
          <p:cNvPr id="20" name="Rectangle 19"/>
          <p:cNvSpPr/>
          <p:nvPr/>
        </p:nvSpPr>
        <p:spPr>
          <a:xfrm>
            <a:off x="1115616" y="2605912"/>
            <a:ext cx="1440160" cy="19442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SPA </a:t>
            </a:r>
          </a:p>
          <a:p>
            <a:pPr algn="ctr"/>
            <a:r>
              <a:rPr lang="en-US" dirty="0" smtClean="0"/>
              <a:t>Module </a:t>
            </a:r>
            <a:r>
              <a:rPr lang="en-US" dirty="0"/>
              <a:t>5</a:t>
            </a:r>
            <a:endParaRPr lang="en-US" dirty="0"/>
          </a:p>
        </p:txBody>
      </p:sp>
      <p:sp>
        <p:nvSpPr>
          <p:cNvPr id="7" name="TextBox 6"/>
          <p:cNvSpPr txBox="1"/>
          <p:nvPr/>
        </p:nvSpPr>
        <p:spPr>
          <a:xfrm>
            <a:off x="2771799" y="4535280"/>
            <a:ext cx="184731" cy="369332"/>
          </a:xfrm>
          <a:prstGeom prst="rect">
            <a:avLst/>
          </a:prstGeom>
          <a:noFill/>
        </p:spPr>
        <p:txBody>
          <a:bodyPr wrap="none" rtlCol="0">
            <a:spAutoFit/>
          </a:bodyPr>
          <a:lstStyle/>
          <a:p>
            <a:endParaRPr lang="en-US" dirty="0"/>
          </a:p>
        </p:txBody>
      </p:sp>
      <p:sp>
        <p:nvSpPr>
          <p:cNvPr id="10" name="Rectangle 9"/>
          <p:cNvSpPr/>
          <p:nvPr/>
        </p:nvSpPr>
        <p:spPr>
          <a:xfrm>
            <a:off x="2699792" y="2605912"/>
            <a:ext cx="1440160" cy="19442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SPA</a:t>
            </a:r>
          </a:p>
          <a:p>
            <a:pPr algn="ctr"/>
            <a:r>
              <a:rPr lang="en-US" dirty="0" smtClean="0"/>
              <a:t>Module </a:t>
            </a:r>
            <a:r>
              <a:rPr lang="en-US" dirty="0"/>
              <a:t>6</a:t>
            </a:r>
            <a:endParaRPr lang="en-US" dirty="0"/>
          </a:p>
        </p:txBody>
      </p:sp>
      <p:pic>
        <p:nvPicPr>
          <p:cNvPr id="1028"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699792" y="4232471"/>
            <a:ext cx="1440160" cy="317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4499992" y="2613552"/>
            <a:ext cx="1440160" cy="19442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Module </a:t>
            </a:r>
            <a:r>
              <a:rPr lang="en-US" dirty="0" smtClean="0"/>
              <a:t>7</a:t>
            </a:r>
            <a:endParaRPr lang="en-US" dirty="0"/>
          </a:p>
        </p:txBody>
      </p:sp>
      <p:sp>
        <p:nvSpPr>
          <p:cNvPr id="18" name="Rectangle 17"/>
          <p:cNvSpPr/>
          <p:nvPr/>
        </p:nvSpPr>
        <p:spPr>
          <a:xfrm>
            <a:off x="6300192" y="2613552"/>
            <a:ext cx="1440160" cy="19442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Module </a:t>
            </a:r>
            <a:r>
              <a:rPr lang="en-US" dirty="0" smtClean="0"/>
              <a:t>8</a:t>
            </a:r>
            <a:endParaRPr lang="en-US" dirty="0"/>
          </a:p>
        </p:txBody>
      </p:sp>
      <p:sp>
        <p:nvSpPr>
          <p:cNvPr id="19" name="Rectangle 18"/>
          <p:cNvSpPr/>
          <p:nvPr/>
        </p:nvSpPr>
        <p:spPr>
          <a:xfrm>
            <a:off x="7884368" y="2613552"/>
            <a:ext cx="1440160" cy="19442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SPA</a:t>
            </a:r>
          </a:p>
          <a:p>
            <a:pPr algn="ctr"/>
            <a:r>
              <a:rPr lang="en-US" dirty="0" smtClean="0"/>
              <a:t>Module </a:t>
            </a:r>
            <a:r>
              <a:rPr lang="en-US" dirty="0"/>
              <a:t>9</a:t>
            </a:r>
            <a:r>
              <a:rPr lang="en-US" dirty="0" smtClean="0"/>
              <a:t> </a:t>
            </a:r>
            <a:endParaRPr lang="en-US" dirty="0"/>
          </a:p>
        </p:txBody>
      </p:sp>
      <p:pic>
        <p:nvPicPr>
          <p:cNvPr id="23"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884368" y="4232473"/>
            <a:ext cx="1440160" cy="317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15616" y="4232471"/>
            <a:ext cx="1440160" cy="317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8560" y="4240111"/>
            <a:ext cx="1440160" cy="317391"/>
          </a:xfrm>
          <a:prstGeom prst="rect">
            <a:avLst/>
          </a:prstGeom>
          <a:ln/>
          <a:extLst/>
        </p:spPr>
        <p:style>
          <a:lnRef idx="1">
            <a:schemeClr val="accent3"/>
          </a:lnRef>
          <a:fillRef idx="2">
            <a:schemeClr val="accent3"/>
          </a:fillRef>
          <a:effectRef idx="1">
            <a:schemeClr val="accent3"/>
          </a:effectRef>
          <a:fontRef idx="minor">
            <a:schemeClr val="dk1"/>
          </a:fontRef>
        </p:style>
      </p:pic>
      <p:sp>
        <p:nvSpPr>
          <p:cNvPr id="2" name="Title 1"/>
          <p:cNvSpPr>
            <a:spLocks noGrp="1"/>
          </p:cNvSpPr>
          <p:nvPr>
            <p:ph type="title"/>
          </p:nvPr>
        </p:nvSpPr>
        <p:spPr>
          <a:xfrm>
            <a:off x="457200" y="0"/>
            <a:ext cx="8534400" cy="914400"/>
          </a:xfrm>
        </p:spPr>
        <p:txBody>
          <a:bodyPr>
            <a:normAutofit fontScale="90000"/>
          </a:bodyPr>
          <a:lstStyle/>
          <a:p>
            <a:r>
              <a:rPr lang="en-US" dirty="0" smtClean="0"/>
              <a:t>Client side Modularity: Hybrid “Mixed” Approach</a:t>
            </a: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290647" y="4240111"/>
            <a:ext cx="14573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499029" y="4233918"/>
            <a:ext cx="14573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fc00.deviantart.net/fs71/f/2012/226/4/0/ipad_png__by_alejandrabelluchiha-d5b44u8.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283968" y="2380044"/>
            <a:ext cx="1872208" cy="2395952"/>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840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9000" fill="hold" nodeType="afterEffect" p14:presetBounceEnd="19000">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14:bounceEnd="19000">
                                          <p:cBhvr additive="base">
                                            <p:cTn id="7" dur="1500" fill="hold"/>
                                            <p:tgtEl>
                                              <p:spTgt spid="1026"/>
                                            </p:tgtEl>
                                            <p:attrNameLst>
                                              <p:attrName>ppt_x</p:attrName>
                                            </p:attrNameLst>
                                          </p:cBhvr>
                                          <p:tavLst>
                                            <p:tav tm="0">
                                              <p:val>
                                                <p:strVal val="0-#ppt_w/2"/>
                                              </p:val>
                                            </p:tav>
                                            <p:tav tm="100000">
                                              <p:val>
                                                <p:strVal val="#ppt_x"/>
                                              </p:val>
                                            </p:tav>
                                          </p:tavLst>
                                        </p:anim>
                                        <p:anim calcmode="lin" valueType="num" p14:bounceEnd="19000">
                                          <p:cBhvr additive="base">
                                            <p:cTn id="8" dur="1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900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1500" fill="hold"/>
                                            <p:tgtEl>
                                              <p:spTgt spid="1026"/>
                                            </p:tgtEl>
                                            <p:attrNameLst>
                                              <p:attrName>ppt_x</p:attrName>
                                            </p:attrNameLst>
                                          </p:cBhvr>
                                          <p:tavLst>
                                            <p:tav tm="0">
                                              <p:val>
                                                <p:strVal val="0-#ppt_w/2"/>
                                              </p:val>
                                            </p:tav>
                                            <p:tav tm="100000">
                                              <p:val>
                                                <p:strVal val="#ppt_x"/>
                                              </p:val>
                                            </p:tav>
                                          </p:tavLst>
                                        </p:anim>
                                        <p:anim calcmode="lin" valueType="num">
                                          <p:cBhvr additive="base">
                                            <p:cTn id="8" dur="1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0"/>
            <a:ext cx="7315200" cy="914400"/>
          </a:xfrm>
        </p:spPr>
        <p:txBody>
          <a:bodyPr>
            <a:normAutofit/>
          </a:bodyPr>
          <a:lstStyle/>
          <a:p>
            <a:r>
              <a:rPr lang="en-US" dirty="0" smtClean="0"/>
              <a:t>Just to understand actual size</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44B49-7D25-414A-8D72-E0A594431DCC}" type="slidenum">
              <a:rPr lang="en-US" smtClean="0"/>
              <a:t>14</a:t>
            </a:fld>
            <a:endParaRPr lang="en-US"/>
          </a:p>
        </p:txBody>
      </p:sp>
      <p:pic>
        <p:nvPicPr>
          <p:cNvPr id="7" name="Picture 6"/>
          <p:cNvPicPr>
            <a:picLocks noChangeAspect="1"/>
          </p:cNvPicPr>
          <p:nvPr/>
        </p:nvPicPr>
        <p:blipFill>
          <a:blip r:embed="rId2"/>
          <a:stretch>
            <a:fillRect/>
          </a:stretch>
        </p:blipFill>
        <p:spPr>
          <a:xfrm>
            <a:off x="1066800" y="990600"/>
            <a:ext cx="7060058" cy="5791200"/>
          </a:xfrm>
          <a:prstGeom prst="rect">
            <a:avLst/>
          </a:prstGeom>
        </p:spPr>
      </p:pic>
    </p:spTree>
    <p:extLst>
      <p:ext uri="{BB962C8B-B14F-4D97-AF65-F5344CB8AC3E}">
        <p14:creationId xmlns:p14="http://schemas.microsoft.com/office/powerpoint/2010/main" val="3437254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0"/>
            <a:ext cx="8321040" cy="914400"/>
          </a:xfrm>
        </p:spPr>
        <p:txBody>
          <a:bodyPr>
            <a:normAutofit/>
          </a:bodyPr>
          <a:lstStyle/>
          <a:p>
            <a:r>
              <a:rPr lang="en-US" dirty="0" smtClean="0"/>
              <a:t>Client native/web UI components</a:t>
            </a:r>
            <a:endParaRPr lang="en-US" dirty="0"/>
          </a:p>
        </p:txBody>
      </p:sp>
      <p:sp>
        <p:nvSpPr>
          <p:cNvPr id="4" name="Rectangle 3"/>
          <p:cNvSpPr/>
          <p:nvPr/>
        </p:nvSpPr>
        <p:spPr bwMode="auto">
          <a:xfrm>
            <a:off x="381000" y="1272540"/>
            <a:ext cx="8488680" cy="489204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50000"/>
              </a:lnSpc>
              <a:spcBef>
                <a:spcPct val="20000"/>
              </a:spcBef>
              <a:spcAft>
                <a:spcPct val="0"/>
              </a:spcAft>
              <a:buClr>
                <a:srgbClr val="FF5800"/>
              </a:buClr>
              <a:buSzTx/>
              <a:buFont typeface="Arial" charset="0"/>
              <a:buNone/>
              <a:tabLst/>
            </a:pPr>
            <a:endParaRPr kumimoji="0" lang="en-US" sz="1800" b="0" i="0" u="none" strike="noStrike" cap="none" normalizeH="0" baseline="0">
              <a:ln>
                <a:noFill/>
              </a:ln>
              <a:solidFill>
                <a:schemeClr val="bg2"/>
              </a:solidFill>
              <a:effectLst/>
              <a:latin typeface="Arial" charset="0"/>
              <a:ea typeface="Arial" charset="0"/>
              <a:cs typeface="Arial" charset="0"/>
            </a:endParaRPr>
          </a:p>
        </p:txBody>
      </p:sp>
      <p:sp>
        <p:nvSpPr>
          <p:cNvPr id="22" name="Rectangle 21"/>
          <p:cNvSpPr/>
          <p:nvPr/>
        </p:nvSpPr>
        <p:spPr bwMode="auto">
          <a:xfrm>
            <a:off x="304800" y="914400"/>
            <a:ext cx="914400" cy="914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50000"/>
              </a:lnSpc>
              <a:spcBef>
                <a:spcPct val="20000"/>
              </a:spcBef>
              <a:spcAft>
                <a:spcPct val="0"/>
              </a:spcAft>
              <a:buClr>
                <a:srgbClr val="FF5800"/>
              </a:buClr>
              <a:buSzTx/>
              <a:buFont typeface="Arial" charset="0"/>
              <a:buNone/>
              <a:tabLst/>
            </a:pPr>
            <a:endParaRPr kumimoji="0" lang="en-US" sz="1800" b="0" i="0" u="none" strike="noStrike" cap="none" normalizeH="0" baseline="0">
              <a:ln>
                <a:noFill/>
              </a:ln>
              <a:solidFill>
                <a:schemeClr val="bg2"/>
              </a:solidFill>
              <a:effectLst/>
              <a:latin typeface="Arial" charset="0"/>
              <a:ea typeface="Arial" charset="0"/>
              <a:cs typeface="Arial" charset="0"/>
            </a:endParaRPr>
          </a:p>
        </p:txBody>
      </p:sp>
      <p:sp>
        <p:nvSpPr>
          <p:cNvPr id="23" name="Rectangle 22"/>
          <p:cNvSpPr/>
          <p:nvPr/>
        </p:nvSpPr>
        <p:spPr bwMode="auto">
          <a:xfrm>
            <a:off x="434340" y="1325880"/>
            <a:ext cx="8366760" cy="40767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b" anchorCtr="0" compatLnSpc="1">
            <a:prstTxWarp prst="textNoShape">
              <a:avLst/>
            </a:prstTxWarp>
          </a:bodyPr>
          <a:lstStyle/>
          <a:p>
            <a:pPr marL="342900" marR="0" indent="-342900" algn="ctr" defTabSz="914400" rtl="0" eaLnBrk="1" fontAlgn="base" latinLnBrk="0" hangingPunct="1">
              <a:lnSpc>
                <a:spcPct val="150000"/>
              </a:lnSpc>
              <a:spcBef>
                <a:spcPct val="20000"/>
              </a:spcBef>
              <a:spcAft>
                <a:spcPct val="0"/>
              </a:spcAft>
              <a:buClr>
                <a:srgbClr val="FF5800"/>
              </a:buClr>
              <a:buSzTx/>
              <a:buFont typeface="Arial" charset="0"/>
              <a:buNone/>
              <a:tabLst/>
            </a:pPr>
            <a:r>
              <a:rPr kumimoji="0" lang="en-US" sz="1800" b="0" i="0" u="none" strike="noStrike" cap="none" normalizeH="0" baseline="0" dirty="0" smtClean="0">
                <a:ln>
                  <a:noFill/>
                </a:ln>
                <a:solidFill>
                  <a:srgbClr val="595959"/>
                </a:solidFill>
                <a:effectLst/>
                <a:latin typeface="Arial" charset="0"/>
                <a:ea typeface="Arial" charset="0"/>
                <a:cs typeface="Arial" charset="0"/>
              </a:rPr>
              <a:t>Header</a:t>
            </a:r>
            <a:endParaRPr kumimoji="0" lang="en-US" sz="1800" b="0" i="0" u="none" strike="noStrike" cap="none" normalizeH="0" baseline="0" dirty="0">
              <a:ln>
                <a:noFill/>
              </a:ln>
              <a:solidFill>
                <a:srgbClr val="595959"/>
              </a:solidFill>
              <a:effectLst/>
              <a:latin typeface="Arial" charset="0"/>
              <a:ea typeface="Arial" charset="0"/>
              <a:cs typeface="Arial" charset="0"/>
            </a:endParaRPr>
          </a:p>
        </p:txBody>
      </p:sp>
      <p:sp>
        <p:nvSpPr>
          <p:cNvPr id="24" name="Rectangle 23"/>
          <p:cNvSpPr/>
          <p:nvPr/>
        </p:nvSpPr>
        <p:spPr bwMode="auto">
          <a:xfrm>
            <a:off x="411480" y="5665470"/>
            <a:ext cx="8366760" cy="40767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342900" indent="-342900" algn="ctr"/>
            <a:r>
              <a:rPr lang="en-US" dirty="0" smtClean="0">
                <a:solidFill>
                  <a:srgbClr val="595959"/>
                </a:solidFill>
                <a:latin typeface="Arial" charset="0"/>
                <a:ea typeface="Arial" charset="0"/>
                <a:cs typeface="Arial" charset="0"/>
              </a:rPr>
              <a:t>Footer</a:t>
            </a:r>
            <a:endParaRPr lang="en-US" dirty="0">
              <a:solidFill>
                <a:srgbClr val="595959"/>
              </a:solidFill>
              <a:latin typeface="Arial" charset="0"/>
              <a:ea typeface="Arial" charset="0"/>
              <a:cs typeface="Arial" charset="0"/>
            </a:endParaRPr>
          </a:p>
        </p:txBody>
      </p:sp>
      <p:sp>
        <p:nvSpPr>
          <p:cNvPr id="25" name="Rectangle 24"/>
          <p:cNvSpPr/>
          <p:nvPr/>
        </p:nvSpPr>
        <p:spPr bwMode="auto">
          <a:xfrm>
            <a:off x="441960" y="1872615"/>
            <a:ext cx="1842135" cy="369189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342900" indent="-342900" algn="ctr"/>
            <a:r>
              <a:rPr lang="en-US" dirty="0" smtClean="0">
                <a:solidFill>
                  <a:srgbClr val="595959"/>
                </a:solidFill>
                <a:latin typeface="Arial" charset="0"/>
                <a:ea typeface="Arial" charset="0"/>
                <a:cs typeface="Arial" charset="0"/>
              </a:rPr>
              <a:t>Navigation</a:t>
            </a:r>
          </a:p>
          <a:p>
            <a:pPr marL="342900" indent="-342900" algn="ctr"/>
            <a:r>
              <a:rPr lang="en-US" dirty="0" smtClean="0">
                <a:solidFill>
                  <a:srgbClr val="595959"/>
                </a:solidFill>
                <a:latin typeface="Arial" charset="0"/>
                <a:ea typeface="Arial" charset="0"/>
                <a:cs typeface="Arial" charset="0"/>
              </a:rPr>
              <a:t>menu</a:t>
            </a:r>
            <a:endParaRPr lang="en-US" dirty="0">
              <a:solidFill>
                <a:srgbClr val="595959"/>
              </a:solidFill>
              <a:latin typeface="Arial" charset="0"/>
              <a:ea typeface="Arial" charset="0"/>
              <a:cs typeface="Arial" charset="0"/>
            </a:endParaRPr>
          </a:p>
        </p:txBody>
      </p:sp>
      <p:sp>
        <p:nvSpPr>
          <p:cNvPr id="28" name="Rectangle 27"/>
          <p:cNvSpPr/>
          <p:nvPr/>
        </p:nvSpPr>
        <p:spPr bwMode="auto">
          <a:xfrm>
            <a:off x="2468880" y="1847850"/>
            <a:ext cx="6336030" cy="369189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342900" indent="-342900" algn="ctr"/>
            <a:r>
              <a:rPr lang="en-US" dirty="0" smtClean="0">
                <a:solidFill>
                  <a:srgbClr val="595959"/>
                </a:solidFill>
                <a:latin typeface="Arial" charset="0"/>
                <a:ea typeface="Arial" charset="0"/>
                <a:cs typeface="Arial" charset="0"/>
              </a:rPr>
              <a:t>Native </a:t>
            </a:r>
            <a:r>
              <a:rPr lang="en-US" dirty="0">
                <a:solidFill>
                  <a:srgbClr val="595959"/>
                </a:solidFill>
                <a:latin typeface="Arial" charset="0"/>
                <a:ea typeface="Arial" charset="0"/>
                <a:cs typeface="Arial" charset="0"/>
              </a:rPr>
              <a:t>module</a:t>
            </a:r>
          </a:p>
        </p:txBody>
      </p:sp>
      <p:sp>
        <p:nvSpPr>
          <p:cNvPr id="26" name="Rectangle 25"/>
          <p:cNvSpPr/>
          <p:nvPr/>
        </p:nvSpPr>
        <p:spPr bwMode="auto">
          <a:xfrm>
            <a:off x="2465070" y="1847850"/>
            <a:ext cx="6336030" cy="369189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50000"/>
              </a:lnSpc>
              <a:spcBef>
                <a:spcPct val="20000"/>
              </a:spcBef>
              <a:spcAft>
                <a:spcPct val="0"/>
              </a:spcAft>
              <a:buClr>
                <a:srgbClr val="FF5800"/>
              </a:buClr>
              <a:buSzTx/>
              <a:buFont typeface="Arial" charset="0"/>
              <a:buNone/>
              <a:tabLst/>
            </a:pPr>
            <a:r>
              <a:rPr kumimoji="0" lang="en-US" sz="1800" b="0" i="0" u="none" strike="noStrike" cap="none" normalizeH="0" baseline="0" dirty="0" smtClean="0">
                <a:ln>
                  <a:noFill/>
                </a:ln>
                <a:solidFill>
                  <a:schemeClr val="tx1">
                    <a:lumMod val="65000"/>
                    <a:lumOff val="35000"/>
                  </a:schemeClr>
                </a:solidFill>
                <a:effectLst/>
                <a:latin typeface="Arial" charset="0"/>
                <a:ea typeface="Arial" charset="0"/>
                <a:cs typeface="Arial" charset="0"/>
              </a:rPr>
              <a:t>Web module (Index.html)</a:t>
            </a:r>
            <a:endParaRPr kumimoji="0" lang="en-US" sz="1800" b="0" i="0" u="none" strike="noStrike" cap="none" normalizeH="0" baseline="0" dirty="0">
              <a:ln>
                <a:noFill/>
              </a:ln>
              <a:solidFill>
                <a:schemeClr val="tx1">
                  <a:lumMod val="65000"/>
                  <a:lumOff val="35000"/>
                </a:schemeClr>
              </a:solidFill>
              <a:effectLst/>
              <a:latin typeface="Arial" charset="0"/>
              <a:ea typeface="Arial" charset="0"/>
              <a:cs typeface="Arial" charset="0"/>
            </a:endParaRPr>
          </a:p>
        </p:txBody>
      </p:sp>
    </p:spTree>
    <p:extLst>
      <p:ext uri="{BB962C8B-B14F-4D97-AF65-F5344CB8AC3E}">
        <p14:creationId xmlns:p14="http://schemas.microsoft.com/office/powerpoint/2010/main" val="3299587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1" nodeType="clickEffect">
                                  <p:stCondLst>
                                    <p:cond delay="0"/>
                                  </p:stCondLst>
                                  <p:childTnLst>
                                    <p:anim calcmode="lin" valueType="num">
                                      <p:cBhvr additive="base">
                                        <p:cTn id="12" dur="500"/>
                                        <p:tgtEl>
                                          <p:spTgt spid="28"/>
                                        </p:tgtEl>
                                        <p:attrNameLst>
                                          <p:attrName>ppt_x</p:attrName>
                                        </p:attrNameLst>
                                      </p:cBhvr>
                                      <p:tavLst>
                                        <p:tav tm="0">
                                          <p:val>
                                            <p:strVal val="ppt_x"/>
                                          </p:val>
                                        </p:tav>
                                        <p:tav tm="100000">
                                          <p:val>
                                            <p:strVal val="1+ppt_w/2"/>
                                          </p:val>
                                        </p:tav>
                                      </p:tavLst>
                                    </p:anim>
                                    <p:anim calcmode="lin" valueType="num">
                                      <p:cBhvr additive="base">
                                        <p:cTn id="13" dur="500"/>
                                        <p:tgtEl>
                                          <p:spTgt spid="28"/>
                                        </p:tgtEl>
                                        <p:attrNameLst>
                                          <p:attrName>ppt_y</p:attrName>
                                        </p:attrNameLst>
                                      </p:cBhvr>
                                      <p:tavLst>
                                        <p:tav tm="0">
                                          <p:val>
                                            <p:strVal val="ppt_y"/>
                                          </p:val>
                                        </p:tav>
                                        <p:tav tm="100000">
                                          <p:val>
                                            <p:strVal val="ppt_y"/>
                                          </p:val>
                                        </p:tav>
                                      </p:tavLst>
                                    </p:anim>
                                    <p:set>
                                      <p:cBhvr>
                                        <p:cTn id="14" dur="1" fill="hold">
                                          <p:stCondLst>
                                            <p:cond delay="499"/>
                                          </p:stCondLst>
                                        </p:cTn>
                                        <p:tgtEl>
                                          <p:spTgt spid="2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1+#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2700"/>
            <a:ext cx="8763000" cy="914400"/>
          </a:xfrm>
        </p:spPr>
        <p:txBody>
          <a:bodyPr>
            <a:normAutofit fontScale="90000"/>
          </a:bodyPr>
          <a:lstStyle/>
          <a:p>
            <a:r>
              <a:rPr lang="en-US" dirty="0" smtClean="0"/>
              <a:t>JavaScript and Native. How to communicate ?</a:t>
            </a:r>
            <a:endParaRPr lang="en-US" dirty="0"/>
          </a:p>
        </p:txBody>
      </p:sp>
      <p:sp>
        <p:nvSpPr>
          <p:cNvPr id="4" name="Slide Number Placeholder 3"/>
          <p:cNvSpPr>
            <a:spLocks noGrp="1"/>
          </p:cNvSpPr>
          <p:nvPr>
            <p:ph type="sldNum" sz="quarter" idx="4"/>
          </p:nvPr>
        </p:nvSpPr>
        <p:spPr/>
        <p:txBody>
          <a:bodyPr/>
          <a:lstStyle/>
          <a:p>
            <a:fld id="{AD53D713-3284-4C71-8174-D6528838EBFD}" type="slidenum">
              <a:rPr lang="uk-UA" smtClean="0"/>
              <a:pPr/>
              <a:t>16</a:t>
            </a:fld>
            <a:endParaRPr lang="uk-UA" dirty="0"/>
          </a:p>
        </p:txBody>
      </p:sp>
      <p:pic>
        <p:nvPicPr>
          <p:cNvPr id="1026" name="Picture 2" descr="http://hiediutley.files.wordpress.com/2011/03/slide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14400"/>
            <a:ext cx="7239000" cy="542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4059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81000" y="1242060"/>
            <a:ext cx="7422833" cy="489204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50000"/>
              </a:lnSpc>
              <a:spcBef>
                <a:spcPct val="20000"/>
              </a:spcBef>
              <a:spcAft>
                <a:spcPct val="0"/>
              </a:spcAft>
              <a:buClr>
                <a:srgbClr val="FF5800"/>
              </a:buClr>
              <a:buSzTx/>
              <a:buFont typeface="Arial" charset="0"/>
              <a:buNone/>
              <a:tabLst/>
            </a:pPr>
            <a:r>
              <a:rPr lang="en-US" dirty="0" smtClean="0">
                <a:solidFill>
                  <a:srgbClr val="595959"/>
                </a:solidFill>
                <a:latin typeface="Arial" charset="0"/>
                <a:ea typeface="Arial" charset="0"/>
                <a:cs typeface="Arial" charset="0"/>
              </a:rPr>
              <a:t>Native</a:t>
            </a:r>
            <a:r>
              <a:rPr kumimoji="0" lang="en-US" sz="1800" b="0" i="0" u="none" strike="noStrike" cap="none" normalizeH="0" baseline="0" dirty="0" smtClean="0">
                <a:ln>
                  <a:noFill/>
                </a:ln>
                <a:solidFill>
                  <a:srgbClr val="595959"/>
                </a:solidFill>
                <a:effectLst/>
                <a:latin typeface="Arial" charset="0"/>
                <a:ea typeface="Arial" charset="0"/>
                <a:cs typeface="Arial" charset="0"/>
              </a:rPr>
              <a:t> Shell</a:t>
            </a:r>
            <a:endParaRPr kumimoji="0" lang="en-US" sz="1800" b="0" i="0" u="none" strike="noStrike" cap="none" normalizeH="0" baseline="0" dirty="0">
              <a:ln>
                <a:noFill/>
              </a:ln>
              <a:solidFill>
                <a:srgbClr val="595959"/>
              </a:solidFill>
              <a:effectLst/>
              <a:latin typeface="Arial" charset="0"/>
              <a:ea typeface="Arial" charset="0"/>
              <a:cs typeface="Arial" charset="0"/>
            </a:endParaRPr>
          </a:p>
        </p:txBody>
      </p:sp>
      <p:sp>
        <p:nvSpPr>
          <p:cNvPr id="9" name="Rectangle 8"/>
          <p:cNvSpPr/>
          <p:nvPr/>
        </p:nvSpPr>
        <p:spPr bwMode="auto">
          <a:xfrm>
            <a:off x="2469833" y="1729740"/>
            <a:ext cx="5247084" cy="174688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defTabSz="914400" rtl="0" eaLnBrk="1" fontAlgn="base" latinLnBrk="0" hangingPunct="1">
              <a:lnSpc>
                <a:spcPct val="150000"/>
              </a:lnSpc>
              <a:spcBef>
                <a:spcPct val="20000"/>
              </a:spcBef>
              <a:spcAft>
                <a:spcPct val="0"/>
              </a:spcAft>
              <a:buClr>
                <a:srgbClr val="FF5800"/>
              </a:buClr>
              <a:buSzTx/>
              <a:buFont typeface="Arial" charset="0"/>
              <a:buNone/>
              <a:tabLst/>
            </a:pPr>
            <a:r>
              <a:rPr lang="en-US" dirty="0" smtClean="0">
                <a:solidFill>
                  <a:srgbClr val="595959"/>
                </a:solidFill>
                <a:latin typeface="Arial" charset="0"/>
                <a:ea typeface="Arial" charset="0"/>
                <a:cs typeface="Arial" charset="0"/>
              </a:rPr>
              <a:t>Plugin Host</a:t>
            </a:r>
            <a:endParaRPr kumimoji="0" lang="en-US" sz="1800" b="0" i="0" u="none" strike="noStrike" cap="none" normalizeH="0" baseline="0" dirty="0">
              <a:ln>
                <a:noFill/>
              </a:ln>
              <a:solidFill>
                <a:srgbClr val="595959"/>
              </a:solidFill>
              <a:effectLst/>
              <a:latin typeface="Arial" charset="0"/>
              <a:ea typeface="Arial" charset="0"/>
              <a:cs typeface="Arial" charset="0"/>
            </a:endParaRPr>
          </a:p>
        </p:txBody>
      </p:sp>
      <p:sp>
        <p:nvSpPr>
          <p:cNvPr id="59" name="Rectangle 58"/>
          <p:cNvSpPr/>
          <p:nvPr/>
        </p:nvSpPr>
        <p:spPr bwMode="auto">
          <a:xfrm>
            <a:off x="2710338" y="2297430"/>
            <a:ext cx="2283619" cy="9144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50000"/>
              </a:lnSpc>
              <a:spcBef>
                <a:spcPct val="20000"/>
              </a:spcBef>
              <a:spcAft>
                <a:spcPct val="0"/>
              </a:spcAft>
              <a:buClr>
                <a:srgbClr val="FF5800"/>
              </a:buClr>
              <a:buSzTx/>
              <a:buFont typeface="Arial" charset="0"/>
              <a:buNone/>
              <a:tabLst/>
            </a:pPr>
            <a:endParaRPr kumimoji="0" lang="en-US" sz="1800" b="0" i="0" u="none" strike="noStrike" cap="none" normalizeH="0" baseline="0" dirty="0">
              <a:ln>
                <a:noFill/>
              </a:ln>
              <a:solidFill>
                <a:schemeClr val="bg2"/>
              </a:solidFill>
              <a:effectLst/>
              <a:latin typeface="Arial" charset="0"/>
              <a:ea typeface="Arial" charset="0"/>
              <a:cs typeface="Arial" charset="0"/>
            </a:endParaRPr>
          </a:p>
        </p:txBody>
      </p:sp>
      <p:sp>
        <p:nvSpPr>
          <p:cNvPr id="58" name="Rectangle 57"/>
          <p:cNvSpPr/>
          <p:nvPr/>
        </p:nvSpPr>
        <p:spPr bwMode="auto">
          <a:xfrm>
            <a:off x="5298758" y="2207895"/>
            <a:ext cx="2283619" cy="9144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342900" indent="-342900" algn="ctr" fontAlgn="base">
              <a:lnSpc>
                <a:spcPct val="150000"/>
              </a:lnSpc>
              <a:spcBef>
                <a:spcPct val="20000"/>
              </a:spcBef>
              <a:spcAft>
                <a:spcPct val="0"/>
              </a:spcAft>
              <a:buClr>
                <a:srgbClr val="FF5800"/>
              </a:buClr>
              <a:buFont typeface="Arial" charset="0"/>
              <a:buNone/>
            </a:pPr>
            <a:endParaRPr lang="en-US" dirty="0">
              <a:solidFill>
                <a:srgbClr val="595959"/>
              </a:solidFill>
              <a:latin typeface="Arial" charset="0"/>
              <a:ea typeface="Arial" charset="0"/>
              <a:cs typeface="Arial" charset="0"/>
            </a:endParaRPr>
          </a:p>
        </p:txBody>
      </p:sp>
      <p:sp>
        <p:nvSpPr>
          <p:cNvPr id="2" name="Title 1"/>
          <p:cNvSpPr>
            <a:spLocks noGrp="1"/>
          </p:cNvSpPr>
          <p:nvPr>
            <p:ph type="title"/>
          </p:nvPr>
        </p:nvSpPr>
        <p:spPr/>
        <p:txBody>
          <a:bodyPr/>
          <a:lstStyle/>
          <a:p>
            <a:r>
              <a:rPr lang="en-US" dirty="0" smtClean="0"/>
              <a:t>Hybrid </a:t>
            </a:r>
            <a:r>
              <a:rPr lang="en-US" dirty="0" smtClean="0"/>
              <a:t>client: architecture</a:t>
            </a:r>
            <a:endParaRPr lang="en-US" dirty="0"/>
          </a:p>
        </p:txBody>
      </p:sp>
      <p:sp>
        <p:nvSpPr>
          <p:cNvPr id="22" name="Rectangle 21"/>
          <p:cNvSpPr/>
          <p:nvPr/>
        </p:nvSpPr>
        <p:spPr bwMode="auto">
          <a:xfrm>
            <a:off x="274320" y="914400"/>
            <a:ext cx="914400" cy="914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50000"/>
              </a:lnSpc>
              <a:spcBef>
                <a:spcPct val="20000"/>
              </a:spcBef>
              <a:spcAft>
                <a:spcPct val="0"/>
              </a:spcAft>
              <a:buClr>
                <a:srgbClr val="FF5800"/>
              </a:buClr>
              <a:buSzTx/>
              <a:buFont typeface="Arial" charset="0"/>
              <a:buNone/>
              <a:tabLst/>
            </a:pPr>
            <a:endParaRPr kumimoji="0" lang="en-US" sz="1800" b="0" i="0" u="none" strike="noStrike" cap="none" normalizeH="0" baseline="0">
              <a:ln>
                <a:noFill/>
              </a:ln>
              <a:solidFill>
                <a:schemeClr val="bg2"/>
              </a:solidFill>
              <a:effectLst/>
              <a:latin typeface="Arial" charset="0"/>
              <a:ea typeface="Arial" charset="0"/>
              <a:cs typeface="Arial" charset="0"/>
            </a:endParaRPr>
          </a:p>
        </p:txBody>
      </p:sp>
      <p:sp>
        <p:nvSpPr>
          <p:cNvPr id="25" name="Rectangle 24"/>
          <p:cNvSpPr/>
          <p:nvPr/>
        </p:nvSpPr>
        <p:spPr bwMode="auto">
          <a:xfrm>
            <a:off x="475298" y="1729740"/>
            <a:ext cx="1842135" cy="5715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342900" indent="-342900" algn="ctr" fontAlgn="base">
              <a:lnSpc>
                <a:spcPct val="150000"/>
              </a:lnSpc>
              <a:spcBef>
                <a:spcPct val="20000"/>
              </a:spcBef>
              <a:spcAft>
                <a:spcPct val="0"/>
              </a:spcAft>
              <a:buClr>
                <a:srgbClr val="FF5800"/>
              </a:buClr>
              <a:buFont typeface="Arial" charset="0"/>
              <a:buNone/>
            </a:pPr>
            <a:r>
              <a:rPr lang="en-US" dirty="0">
                <a:solidFill>
                  <a:srgbClr val="595959"/>
                </a:solidFill>
                <a:latin typeface="Arial" charset="0"/>
                <a:ea typeface="Arial" charset="0"/>
                <a:cs typeface="Arial" charset="0"/>
              </a:rPr>
              <a:t>Navigation</a:t>
            </a:r>
          </a:p>
        </p:txBody>
      </p:sp>
      <p:sp>
        <p:nvSpPr>
          <p:cNvPr id="6" name="Flowchart: Magnetic Disk 5"/>
          <p:cNvSpPr/>
          <p:nvPr/>
        </p:nvSpPr>
        <p:spPr bwMode="auto">
          <a:xfrm>
            <a:off x="3892391" y="5128260"/>
            <a:ext cx="1162050" cy="914398"/>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gn="ctr"/>
            <a:r>
              <a:rPr lang="en-US" dirty="0" smtClean="0">
                <a:solidFill>
                  <a:srgbClr val="595959"/>
                </a:solidFill>
                <a:latin typeface="Arial" charset="0"/>
                <a:ea typeface="Arial" charset="0"/>
                <a:cs typeface="Arial" charset="0"/>
              </a:rPr>
              <a:t>SQLite</a:t>
            </a:r>
            <a:endParaRPr lang="en-US" dirty="0">
              <a:solidFill>
                <a:srgbClr val="595959"/>
              </a:solidFill>
              <a:latin typeface="Arial" charset="0"/>
              <a:ea typeface="Arial" charset="0"/>
              <a:cs typeface="Arial" charset="0"/>
            </a:endParaRPr>
          </a:p>
        </p:txBody>
      </p:sp>
      <p:sp>
        <p:nvSpPr>
          <p:cNvPr id="7" name="Rectangle 6"/>
          <p:cNvSpPr/>
          <p:nvPr/>
        </p:nvSpPr>
        <p:spPr bwMode="auto">
          <a:xfrm>
            <a:off x="2469833" y="4450079"/>
            <a:ext cx="3971923" cy="48514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b" anchorCtr="0" compatLnSpc="1">
            <a:prstTxWarp prst="textNoShape">
              <a:avLst/>
            </a:prstTxWarp>
          </a:bodyPr>
          <a:lstStyle/>
          <a:p>
            <a:pPr marL="342900" indent="-342900" algn="ctr" fontAlgn="base">
              <a:lnSpc>
                <a:spcPct val="150000"/>
              </a:lnSpc>
              <a:spcBef>
                <a:spcPct val="20000"/>
              </a:spcBef>
              <a:spcAft>
                <a:spcPct val="0"/>
              </a:spcAft>
              <a:buClr>
                <a:srgbClr val="FF5800"/>
              </a:buClr>
              <a:buFont typeface="Arial" charset="0"/>
              <a:buNone/>
            </a:pPr>
            <a:r>
              <a:rPr lang="en-US" dirty="0">
                <a:solidFill>
                  <a:srgbClr val="595959"/>
                </a:solidFill>
                <a:latin typeface="Arial" charset="0"/>
                <a:ea typeface="Arial" charset="0"/>
                <a:cs typeface="Arial" charset="0"/>
              </a:rPr>
              <a:t>Data access</a:t>
            </a:r>
          </a:p>
        </p:txBody>
      </p:sp>
      <p:sp>
        <p:nvSpPr>
          <p:cNvPr id="14" name="Rectangle 13"/>
          <p:cNvSpPr/>
          <p:nvPr/>
        </p:nvSpPr>
        <p:spPr bwMode="auto">
          <a:xfrm>
            <a:off x="5146358" y="3731895"/>
            <a:ext cx="2283619" cy="4572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b" anchorCtr="0" compatLnSpc="1">
            <a:prstTxWarp prst="textNoShape">
              <a:avLst/>
            </a:prstTxWarp>
          </a:bodyPr>
          <a:lstStyle/>
          <a:p>
            <a:pPr marL="342900" marR="0" indent="-342900" algn="ctr" defTabSz="914400" rtl="0" eaLnBrk="1" fontAlgn="base" latinLnBrk="0" hangingPunct="1">
              <a:lnSpc>
                <a:spcPct val="150000"/>
              </a:lnSpc>
              <a:spcBef>
                <a:spcPct val="20000"/>
              </a:spcBef>
              <a:spcAft>
                <a:spcPct val="0"/>
              </a:spcAft>
              <a:buClr>
                <a:srgbClr val="FF5800"/>
              </a:buClr>
              <a:buSzTx/>
              <a:buFont typeface="Arial" charset="0"/>
              <a:buNone/>
              <a:tabLst/>
            </a:pPr>
            <a:r>
              <a:rPr lang="en-US" dirty="0" smtClean="0">
                <a:solidFill>
                  <a:srgbClr val="595959"/>
                </a:solidFill>
                <a:latin typeface="Arial" charset="0"/>
                <a:ea typeface="Arial" charset="0"/>
                <a:cs typeface="Arial" charset="0"/>
              </a:rPr>
              <a:t> HTTP server</a:t>
            </a:r>
            <a:endParaRPr kumimoji="0" lang="en-US" sz="1800" b="0" i="0" u="none" strike="noStrike" cap="none" normalizeH="0" baseline="0" dirty="0">
              <a:ln>
                <a:noFill/>
              </a:ln>
              <a:solidFill>
                <a:srgbClr val="595959"/>
              </a:solidFill>
              <a:effectLst/>
              <a:latin typeface="Arial" charset="0"/>
              <a:ea typeface="Arial" charset="0"/>
              <a:cs typeface="Arial" charset="0"/>
            </a:endParaRPr>
          </a:p>
        </p:txBody>
      </p:sp>
      <p:sp>
        <p:nvSpPr>
          <p:cNvPr id="15" name="Rectangle 14"/>
          <p:cNvSpPr/>
          <p:nvPr/>
        </p:nvSpPr>
        <p:spPr bwMode="auto">
          <a:xfrm>
            <a:off x="469583" y="2471420"/>
            <a:ext cx="1842135" cy="55245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342900" indent="-342900" algn="ctr" fontAlgn="base">
              <a:lnSpc>
                <a:spcPct val="150000"/>
              </a:lnSpc>
              <a:spcBef>
                <a:spcPct val="20000"/>
              </a:spcBef>
              <a:spcAft>
                <a:spcPct val="0"/>
              </a:spcAft>
              <a:buClr>
                <a:srgbClr val="FF5800"/>
              </a:buClr>
              <a:buFont typeface="Arial" charset="0"/>
              <a:buNone/>
            </a:pPr>
            <a:r>
              <a:rPr lang="en-US" dirty="0">
                <a:solidFill>
                  <a:srgbClr val="595959"/>
                </a:solidFill>
                <a:latin typeface="Arial" charset="0"/>
                <a:ea typeface="Arial" charset="0"/>
                <a:cs typeface="Arial" charset="0"/>
              </a:rPr>
              <a:t>Context Sharing</a:t>
            </a:r>
          </a:p>
        </p:txBody>
      </p:sp>
      <p:sp>
        <p:nvSpPr>
          <p:cNvPr id="16" name="Rectangle 15"/>
          <p:cNvSpPr/>
          <p:nvPr/>
        </p:nvSpPr>
        <p:spPr bwMode="auto">
          <a:xfrm>
            <a:off x="469582" y="3909060"/>
            <a:ext cx="1842135" cy="53530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342900" indent="-342900" algn="ctr" fontAlgn="base">
              <a:lnSpc>
                <a:spcPct val="150000"/>
              </a:lnSpc>
              <a:spcBef>
                <a:spcPct val="20000"/>
              </a:spcBef>
              <a:spcAft>
                <a:spcPct val="0"/>
              </a:spcAft>
              <a:buClr>
                <a:srgbClr val="FF5800"/>
              </a:buClr>
              <a:buFont typeface="Arial" charset="0"/>
              <a:buNone/>
            </a:pPr>
            <a:r>
              <a:rPr lang="en-US" dirty="0">
                <a:solidFill>
                  <a:srgbClr val="595959"/>
                </a:solidFill>
                <a:latin typeface="Arial" charset="0"/>
                <a:ea typeface="Arial" charset="0"/>
                <a:cs typeface="Arial" charset="0"/>
              </a:rPr>
              <a:t>…</a:t>
            </a:r>
          </a:p>
        </p:txBody>
      </p:sp>
      <p:sp>
        <p:nvSpPr>
          <p:cNvPr id="57" name="Rectangle 56"/>
          <p:cNvSpPr/>
          <p:nvPr/>
        </p:nvSpPr>
        <p:spPr bwMode="auto">
          <a:xfrm>
            <a:off x="5224939" y="2297430"/>
            <a:ext cx="2283619" cy="9144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342900" indent="-342900" algn="ctr" fontAlgn="base">
              <a:lnSpc>
                <a:spcPct val="150000"/>
              </a:lnSpc>
              <a:spcBef>
                <a:spcPct val="20000"/>
              </a:spcBef>
              <a:spcAft>
                <a:spcPct val="0"/>
              </a:spcAft>
              <a:buClr>
                <a:srgbClr val="FF5800"/>
              </a:buClr>
              <a:buFont typeface="Arial" charset="0"/>
              <a:buNone/>
            </a:pPr>
            <a:endParaRPr lang="en-US" dirty="0">
              <a:solidFill>
                <a:srgbClr val="595959"/>
              </a:solidFill>
              <a:latin typeface="Arial" charset="0"/>
              <a:ea typeface="Arial" charset="0"/>
              <a:cs typeface="Arial" charset="0"/>
            </a:endParaRPr>
          </a:p>
        </p:txBody>
      </p:sp>
      <p:sp>
        <p:nvSpPr>
          <p:cNvPr id="20" name="Rectangle 19"/>
          <p:cNvSpPr/>
          <p:nvPr/>
        </p:nvSpPr>
        <p:spPr bwMode="auto">
          <a:xfrm>
            <a:off x="2615088" y="2392680"/>
            <a:ext cx="2283619" cy="9144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342900" indent="-342900" algn="ctr" fontAlgn="base">
              <a:lnSpc>
                <a:spcPct val="150000"/>
              </a:lnSpc>
              <a:spcBef>
                <a:spcPct val="20000"/>
              </a:spcBef>
              <a:spcAft>
                <a:spcPct val="0"/>
              </a:spcAft>
              <a:buClr>
                <a:srgbClr val="FF5800"/>
              </a:buClr>
              <a:buFont typeface="Arial" charset="0"/>
              <a:buNone/>
            </a:pPr>
            <a:r>
              <a:rPr lang="en-US" dirty="0">
                <a:solidFill>
                  <a:srgbClr val="595959"/>
                </a:solidFill>
                <a:latin typeface="Arial" charset="0"/>
                <a:ea typeface="Arial" charset="0"/>
                <a:cs typeface="Arial" charset="0"/>
              </a:rPr>
              <a:t>Native Module</a:t>
            </a:r>
          </a:p>
        </p:txBody>
      </p:sp>
      <p:sp>
        <p:nvSpPr>
          <p:cNvPr id="10" name="Rectangle 9"/>
          <p:cNvSpPr/>
          <p:nvPr/>
        </p:nvSpPr>
        <p:spPr bwMode="auto">
          <a:xfrm>
            <a:off x="7946708" y="1257300"/>
            <a:ext cx="847725" cy="489204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50000"/>
              </a:lnSpc>
              <a:spcBef>
                <a:spcPct val="20000"/>
              </a:spcBef>
              <a:spcAft>
                <a:spcPct val="0"/>
              </a:spcAft>
              <a:buClr>
                <a:srgbClr val="FF5800"/>
              </a:buClr>
              <a:buSzTx/>
              <a:buFont typeface="Arial" charset="0"/>
              <a:buNone/>
              <a:tabLst/>
            </a:pPr>
            <a:r>
              <a:rPr kumimoji="0" lang="en-US" sz="1800" b="1" i="0" u="none" strike="noStrike" spc="50" normalizeH="0" baseline="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Arial" charset="0"/>
                <a:ea typeface="Arial" charset="0"/>
                <a:cs typeface="Arial" charset="0"/>
              </a:rPr>
              <a:t>Server API</a:t>
            </a:r>
            <a:endParaRPr kumimoji="0" lang="en-US" sz="1800" b="1" i="0" u="none" strike="noStrike" spc="50" normalizeH="0" baseline="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Arial" charset="0"/>
              <a:ea typeface="Arial" charset="0"/>
              <a:cs typeface="Arial" charset="0"/>
            </a:endParaRPr>
          </a:p>
        </p:txBody>
      </p:sp>
      <p:cxnSp>
        <p:nvCxnSpPr>
          <p:cNvPr id="12" name="Straight Arrow Connector 11"/>
          <p:cNvCxnSpPr>
            <a:stCxn id="20" idx="2"/>
          </p:cNvCxnSpPr>
          <p:nvPr/>
        </p:nvCxnSpPr>
        <p:spPr bwMode="auto">
          <a:xfrm flipH="1">
            <a:off x="3756897" y="3307080"/>
            <a:ext cx="1" cy="114300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8" idx="2"/>
            <a:endCxn id="14" idx="0"/>
          </p:cNvCxnSpPr>
          <p:nvPr/>
        </p:nvCxnSpPr>
        <p:spPr bwMode="auto">
          <a:xfrm>
            <a:off x="6288168" y="3307080"/>
            <a:ext cx="0" cy="42481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4" idx="2"/>
          </p:cNvCxnSpPr>
          <p:nvPr/>
        </p:nvCxnSpPr>
        <p:spPr bwMode="auto">
          <a:xfrm>
            <a:off x="6288168" y="4189095"/>
            <a:ext cx="0" cy="26098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2"/>
            <a:endCxn id="6" idx="1"/>
          </p:cNvCxnSpPr>
          <p:nvPr/>
        </p:nvCxnSpPr>
        <p:spPr bwMode="auto">
          <a:xfrm>
            <a:off x="4455795" y="4935219"/>
            <a:ext cx="17621" cy="193041"/>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42" name="Rectangle 41"/>
          <p:cNvSpPr/>
          <p:nvPr/>
        </p:nvSpPr>
        <p:spPr bwMode="auto">
          <a:xfrm>
            <a:off x="6705600" y="4444365"/>
            <a:ext cx="1058464" cy="50292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342900" indent="-342900" algn="ctr" fontAlgn="base">
              <a:lnSpc>
                <a:spcPct val="150000"/>
              </a:lnSpc>
              <a:spcBef>
                <a:spcPct val="20000"/>
              </a:spcBef>
              <a:spcAft>
                <a:spcPct val="0"/>
              </a:spcAft>
              <a:buClr>
                <a:srgbClr val="FF5800"/>
              </a:buClr>
              <a:buFont typeface="Arial" charset="0"/>
              <a:buNone/>
            </a:pPr>
            <a:r>
              <a:rPr lang="en-US" dirty="0" smtClean="0">
                <a:solidFill>
                  <a:srgbClr val="595959"/>
                </a:solidFill>
                <a:latin typeface="Arial" charset="0"/>
                <a:ea typeface="Arial" charset="0"/>
                <a:cs typeface="Arial" charset="0"/>
              </a:rPr>
              <a:t>Synch</a:t>
            </a:r>
            <a:endParaRPr lang="en-US" dirty="0">
              <a:solidFill>
                <a:srgbClr val="595959"/>
              </a:solidFill>
              <a:latin typeface="Arial" charset="0"/>
              <a:ea typeface="Arial" charset="0"/>
              <a:cs typeface="Arial" charset="0"/>
            </a:endParaRPr>
          </a:p>
        </p:txBody>
      </p:sp>
      <p:cxnSp>
        <p:nvCxnSpPr>
          <p:cNvPr id="43" name="Straight Arrow Connector 42"/>
          <p:cNvCxnSpPr>
            <a:stCxn id="42" idx="3"/>
          </p:cNvCxnSpPr>
          <p:nvPr/>
        </p:nvCxnSpPr>
        <p:spPr bwMode="auto">
          <a:xfrm flipV="1">
            <a:off x="7764064" y="4692650"/>
            <a:ext cx="197885" cy="3176"/>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42" idx="1"/>
            <a:endCxn id="7" idx="3"/>
          </p:cNvCxnSpPr>
          <p:nvPr/>
        </p:nvCxnSpPr>
        <p:spPr bwMode="auto">
          <a:xfrm flipH="1" flipV="1">
            <a:off x="6441756" y="4692649"/>
            <a:ext cx="263844" cy="3177"/>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8" name="Rectangle 7"/>
          <p:cNvSpPr/>
          <p:nvPr/>
        </p:nvSpPr>
        <p:spPr bwMode="auto">
          <a:xfrm>
            <a:off x="5146358" y="2392680"/>
            <a:ext cx="2283619" cy="9144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342900" indent="-342900" algn="ctr" fontAlgn="base">
              <a:lnSpc>
                <a:spcPct val="150000"/>
              </a:lnSpc>
              <a:spcBef>
                <a:spcPct val="20000"/>
              </a:spcBef>
              <a:spcAft>
                <a:spcPct val="0"/>
              </a:spcAft>
              <a:buClr>
                <a:srgbClr val="FF5800"/>
              </a:buClr>
              <a:buFont typeface="Arial" charset="0"/>
              <a:buNone/>
            </a:pPr>
            <a:r>
              <a:rPr lang="en-US" dirty="0">
                <a:solidFill>
                  <a:srgbClr val="595959"/>
                </a:solidFill>
                <a:latin typeface="Arial" charset="0"/>
                <a:ea typeface="Arial" charset="0"/>
                <a:cs typeface="Arial" charset="0"/>
              </a:rPr>
              <a:t>Web Module</a:t>
            </a:r>
          </a:p>
        </p:txBody>
      </p:sp>
      <p:sp>
        <p:nvSpPr>
          <p:cNvPr id="26" name="Rectangle 25"/>
          <p:cNvSpPr/>
          <p:nvPr/>
        </p:nvSpPr>
        <p:spPr bwMode="auto">
          <a:xfrm>
            <a:off x="469583" y="3221989"/>
            <a:ext cx="1842135" cy="50546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342900" indent="-342900" algn="ctr" fontAlgn="base">
              <a:lnSpc>
                <a:spcPct val="150000"/>
              </a:lnSpc>
              <a:spcBef>
                <a:spcPct val="20000"/>
              </a:spcBef>
              <a:spcAft>
                <a:spcPct val="0"/>
              </a:spcAft>
              <a:buClr>
                <a:srgbClr val="FF5800"/>
              </a:buClr>
              <a:buFont typeface="Arial" charset="0"/>
              <a:buNone/>
            </a:pPr>
            <a:r>
              <a:rPr lang="en-US" dirty="0" smtClean="0">
                <a:solidFill>
                  <a:srgbClr val="595959"/>
                </a:solidFill>
                <a:latin typeface="Arial" charset="0"/>
                <a:ea typeface="Arial" charset="0"/>
                <a:cs typeface="Arial" charset="0"/>
              </a:rPr>
              <a:t>SSO</a:t>
            </a:r>
            <a:endParaRPr lang="en-US" dirty="0">
              <a:solidFill>
                <a:srgbClr val="595959"/>
              </a:solidFill>
              <a:latin typeface="Arial" charset="0"/>
              <a:ea typeface="Arial" charset="0"/>
              <a:cs typeface="Arial" charset="0"/>
            </a:endParaRPr>
          </a:p>
        </p:txBody>
      </p:sp>
      <p:sp>
        <p:nvSpPr>
          <p:cNvPr id="38" name="TextBox 37"/>
          <p:cNvSpPr txBox="1"/>
          <p:nvPr/>
        </p:nvSpPr>
        <p:spPr>
          <a:xfrm>
            <a:off x="5190172" y="2946568"/>
            <a:ext cx="2241960" cy="338554"/>
          </a:xfrm>
          <a:prstGeom prst="rect">
            <a:avLst/>
          </a:prstGeom>
          <a:noFill/>
        </p:spPr>
        <p:txBody>
          <a:bodyPr wrap="none" rtlCol="0">
            <a:spAutoFit/>
          </a:bodyPr>
          <a:lstStyle/>
          <a:p>
            <a:r>
              <a:rPr lang="en-US" sz="1600" dirty="0" smtClean="0"/>
              <a:t>http://localhost:9999/go</a:t>
            </a:r>
            <a:endParaRPr lang="en-US" sz="1600" dirty="0"/>
          </a:p>
        </p:txBody>
      </p:sp>
    </p:spTree>
    <p:extLst>
      <p:ext uri="{BB962C8B-B14F-4D97-AF65-F5344CB8AC3E}">
        <p14:creationId xmlns:p14="http://schemas.microsoft.com/office/powerpoint/2010/main" val="405228186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4"/>
                                        </p:tgtEl>
                                        <p:attrNameLst>
                                          <p:attrName>fillcolor</p:attrName>
                                        </p:attrNameLst>
                                      </p:cBhvr>
                                      <p:to>
                                        <a:schemeClr val="accent2"/>
                                      </p:to>
                                    </p:animClr>
                                    <p:set>
                                      <p:cBhvr>
                                        <p:cTn id="7" dur="2000" fill="hold"/>
                                        <p:tgtEl>
                                          <p:spTgt spid="14"/>
                                        </p:tgtEl>
                                        <p:attrNameLst>
                                          <p:attrName>fill.type</p:attrName>
                                        </p:attrNameLst>
                                      </p:cBhvr>
                                      <p:to>
                                        <p:strVal val="solid"/>
                                      </p:to>
                                    </p:set>
                                    <p:set>
                                      <p:cBhvr>
                                        <p:cTn id="8" dur="2000" fill="hold"/>
                                        <p:tgtEl>
                                          <p:spTgt spid="1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57200"/>
            <a:ext cx="5181600" cy="6797815"/>
          </a:xfrm>
          <a:prstGeom prst="rect">
            <a:avLst/>
          </a:prstGeom>
        </p:spPr>
      </p:pic>
      <p:pic>
        <p:nvPicPr>
          <p:cNvPr id="11" name="Picture 1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195751" y="533400"/>
            <a:ext cx="5100649" cy="6348090"/>
          </a:xfrm>
          <a:prstGeom prst="rect">
            <a:avLst/>
          </a:prstGeom>
        </p:spPr>
      </p:pic>
      <p:pic>
        <p:nvPicPr>
          <p:cNvPr id="12" name="Picture 1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5433" y="740453"/>
            <a:ext cx="7925534" cy="6231307"/>
          </a:xfrm>
          <a:prstGeom prst="rect">
            <a:avLst/>
          </a:prstGeom>
        </p:spPr>
      </p:pic>
      <p:sp>
        <p:nvSpPr>
          <p:cNvPr id="3" name="Slide Number Placeholder 2"/>
          <p:cNvSpPr>
            <a:spLocks noGrp="1"/>
          </p:cNvSpPr>
          <p:nvPr>
            <p:ph type="sldNum" sz="quarter" idx="4"/>
          </p:nvPr>
        </p:nvSpPr>
        <p:spPr/>
        <p:txBody>
          <a:bodyPr/>
          <a:lstStyle/>
          <a:p>
            <a:fld id="{AD53D713-3284-4C71-8174-D6528838EBFD}" type="slidenum">
              <a:rPr lang="uk-UA" smtClean="0"/>
              <a:pPr/>
              <a:t>18</a:t>
            </a:fld>
            <a:endParaRPr lang="uk-UA" dirty="0"/>
          </a:p>
        </p:txBody>
      </p:sp>
      <p:sp>
        <p:nvSpPr>
          <p:cNvPr id="5" name="Title 4"/>
          <p:cNvSpPr>
            <a:spLocks noGrp="1"/>
          </p:cNvSpPr>
          <p:nvPr>
            <p:ph type="title"/>
          </p:nvPr>
        </p:nvSpPr>
        <p:spPr>
          <a:xfrm>
            <a:off x="457200" y="12700"/>
            <a:ext cx="8382000" cy="914400"/>
          </a:xfrm>
        </p:spPr>
        <p:txBody>
          <a:bodyPr/>
          <a:lstStyle/>
          <a:p>
            <a:r>
              <a:rPr lang="en-US" dirty="0" smtClean="0"/>
              <a:t>Homecare Tablet Solution: Screenshots</a:t>
            </a:r>
            <a:endParaRPr lang="en-US" dirty="0"/>
          </a:p>
        </p:txBody>
      </p:sp>
    </p:spTree>
    <p:extLst>
      <p:ext uri="{BB962C8B-B14F-4D97-AF65-F5344CB8AC3E}">
        <p14:creationId xmlns:p14="http://schemas.microsoft.com/office/powerpoint/2010/main" val="2035648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3.33333E-6 1.48148E-6 L -0.375 0.0044 " pathEditMode="relative" rAng="0" ptsTypes="AA">
                                      <p:cBhvr>
                                        <p:cTn id="6" dur="1000" fill="hold"/>
                                        <p:tgtEl>
                                          <p:spTgt spid="10"/>
                                        </p:tgtEl>
                                        <p:attrNameLst>
                                          <p:attrName>ppt_x</p:attrName>
                                          <p:attrName>ppt_y</p:attrName>
                                        </p:attrNameLst>
                                      </p:cBhvr>
                                      <p:rCtr x="-18750" y="208"/>
                                    </p:animMotion>
                                  </p:childTnLst>
                                </p:cTn>
                              </p:par>
                              <p:par>
                                <p:cTn id="7" presetID="63" presetClass="path" presetSubtype="0" accel="50000" decel="50000" fill="hold" nodeType="withEffect">
                                  <p:stCondLst>
                                    <p:cond delay="0"/>
                                  </p:stCondLst>
                                  <p:childTnLst>
                                    <p:animMotion origin="layout" path="M -3.61111E-6 7.40741E-7 L 0.36233 0.00393 " pathEditMode="relative" rAng="0" ptsTypes="AA">
                                      <p:cBhvr>
                                        <p:cTn id="8" dur="1000" fill="hold"/>
                                        <p:tgtEl>
                                          <p:spTgt spid="11"/>
                                        </p:tgtEl>
                                        <p:attrNameLst>
                                          <p:attrName>ppt_x</p:attrName>
                                          <p:attrName>ppt_y</p:attrName>
                                        </p:attrNameLst>
                                      </p:cBhvr>
                                      <p:rCtr x="18108" y="185"/>
                                    </p:animMotion>
                                  </p:childTnLst>
                                </p:cTn>
                              </p:par>
                              <p:par>
                                <p:cTn id="9" presetID="53" presetClass="entr" presetSubtype="16"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1000" fill="hold"/>
                                        <p:tgtEl>
                                          <p:spTgt spid="12"/>
                                        </p:tgtEl>
                                        <p:attrNameLst>
                                          <p:attrName>ppt_w</p:attrName>
                                        </p:attrNameLst>
                                      </p:cBhvr>
                                      <p:tavLst>
                                        <p:tav tm="0">
                                          <p:val>
                                            <p:fltVal val="0"/>
                                          </p:val>
                                        </p:tav>
                                        <p:tav tm="100000">
                                          <p:val>
                                            <p:strVal val="#ppt_w"/>
                                          </p:val>
                                        </p:tav>
                                      </p:tavLst>
                                    </p:anim>
                                    <p:anim calcmode="lin" valueType="num">
                                      <p:cBhvr>
                                        <p:cTn id="12" dur="1000" fill="hold"/>
                                        <p:tgtEl>
                                          <p:spTgt spid="12"/>
                                        </p:tgtEl>
                                        <p:attrNameLst>
                                          <p:attrName>ppt_h</p:attrName>
                                        </p:attrNameLst>
                                      </p:cBhvr>
                                      <p:tavLst>
                                        <p:tav tm="0">
                                          <p:val>
                                            <p:fltVal val="0"/>
                                          </p:val>
                                        </p:tav>
                                        <p:tav tm="100000">
                                          <p:val>
                                            <p:strVal val="#ppt_h"/>
                                          </p:val>
                                        </p:tav>
                                      </p:tavLst>
                                    </p:anim>
                                    <p:animEffect transition="in" filter="fade">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0906" y="594698"/>
            <a:ext cx="7820906" cy="6110902"/>
          </a:xfrm>
          <a:prstGeom prst="rect">
            <a:avLst/>
          </a:prstGeom>
        </p:spPr>
      </p:pic>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1766" y="556227"/>
            <a:ext cx="8048634" cy="6139247"/>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239000" y="504123"/>
            <a:ext cx="8025253" cy="6292051"/>
          </a:xfrm>
          <a:prstGeom prst="rect">
            <a:avLst/>
          </a:prstGeom>
        </p:spPr>
      </p:pic>
      <p:pic>
        <p:nvPicPr>
          <p:cNvPr id="8" name="Picture 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024332" y="850615"/>
            <a:ext cx="7825268" cy="5931185"/>
          </a:xfrm>
          <a:prstGeom prst="rect">
            <a:avLst/>
          </a:prstGeom>
        </p:spPr>
      </p:pic>
      <p:sp>
        <p:nvSpPr>
          <p:cNvPr id="3" name="Slide Number Placeholder 2"/>
          <p:cNvSpPr>
            <a:spLocks noGrp="1"/>
          </p:cNvSpPr>
          <p:nvPr>
            <p:ph type="sldNum" sz="quarter" idx="4"/>
          </p:nvPr>
        </p:nvSpPr>
        <p:spPr/>
        <p:txBody>
          <a:bodyPr/>
          <a:lstStyle/>
          <a:p>
            <a:fld id="{AD53D713-3284-4C71-8174-D6528838EBFD}" type="slidenum">
              <a:rPr lang="uk-UA" smtClean="0"/>
              <a:pPr/>
              <a:t>19</a:t>
            </a:fld>
            <a:endParaRPr lang="uk-UA" dirty="0"/>
          </a:p>
        </p:txBody>
      </p:sp>
      <p:sp>
        <p:nvSpPr>
          <p:cNvPr id="5" name="Title 4"/>
          <p:cNvSpPr>
            <a:spLocks noGrp="1"/>
          </p:cNvSpPr>
          <p:nvPr>
            <p:ph type="title"/>
          </p:nvPr>
        </p:nvSpPr>
        <p:spPr>
          <a:xfrm>
            <a:off x="457200" y="12700"/>
            <a:ext cx="8305800" cy="914400"/>
          </a:xfrm>
        </p:spPr>
        <p:txBody>
          <a:bodyPr/>
          <a:lstStyle/>
          <a:p>
            <a:r>
              <a:rPr lang="en-US" dirty="0" smtClean="0"/>
              <a:t>Homecare Tablet Solution: Screenshots</a:t>
            </a:r>
            <a:endParaRPr lang="en-US" dirty="0"/>
          </a:p>
        </p:txBody>
      </p:sp>
    </p:spTree>
    <p:extLst>
      <p:ext uri="{BB962C8B-B14F-4D97-AF65-F5344CB8AC3E}">
        <p14:creationId xmlns:p14="http://schemas.microsoft.com/office/powerpoint/2010/main" val="3198048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44444E-6 4.07407E-6 L -0.67223 0.00115 " pathEditMode="relative" rAng="0" ptsTypes="AA">
                                      <p:cBhvr>
                                        <p:cTn id="6" dur="1000" fill="hold"/>
                                        <p:tgtEl>
                                          <p:spTgt spid="6"/>
                                        </p:tgtEl>
                                        <p:attrNameLst>
                                          <p:attrName>ppt_x</p:attrName>
                                          <p:attrName>ppt_y</p:attrName>
                                        </p:attrNameLst>
                                      </p:cBhvr>
                                      <p:rCtr x="-33611" y="46"/>
                                    </p:animMotion>
                                  </p:childTnLst>
                                </p:cTn>
                              </p:par>
                              <p:par>
                                <p:cTn id="7" presetID="35" presetClass="path" presetSubtype="0" accel="50000" decel="50000" fill="hold" nodeType="withEffect">
                                  <p:stCondLst>
                                    <p:cond delay="0"/>
                                  </p:stCondLst>
                                  <p:childTnLst>
                                    <p:animMotion origin="layout" path="M 4.16667E-6 -3.7037E-6 L -0.70157 -0.00648 " pathEditMode="relative" rAng="0" ptsTypes="AA">
                                      <p:cBhvr>
                                        <p:cTn id="8" dur="1000" fill="hold"/>
                                        <p:tgtEl>
                                          <p:spTgt spid="9"/>
                                        </p:tgtEl>
                                        <p:attrNameLst>
                                          <p:attrName>ppt_x</p:attrName>
                                          <p:attrName>ppt_y</p:attrName>
                                        </p:attrNameLst>
                                      </p:cBhvr>
                                      <p:rCtr x="-35087" y="-324"/>
                                    </p:animMotion>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1.94444E-6 4.07407E-6 L -0.68871 0.00115 " pathEditMode="relative" rAng="0" ptsTypes="AA">
                                      <p:cBhvr>
                                        <p:cTn id="12" dur="1000" fill="hold"/>
                                        <p:tgtEl>
                                          <p:spTgt spid="7"/>
                                        </p:tgtEl>
                                        <p:attrNameLst>
                                          <p:attrName>ppt_x</p:attrName>
                                          <p:attrName>ppt_y</p:attrName>
                                        </p:attrNameLst>
                                      </p:cBhvr>
                                      <p:rCtr x="-34444" y="46"/>
                                    </p:animMotion>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nodeType="clickEffect">
                                  <p:stCondLst>
                                    <p:cond delay="0"/>
                                  </p:stCondLst>
                                  <p:childTnLst>
                                    <p:animMotion origin="layout" path="M -1.94444E-6 -1.48148E-6 L -0.68871 -0.00092 " pathEditMode="relative" rAng="0" ptsTypes="AA">
                                      <p:cBhvr>
                                        <p:cTn id="16" dur="1000" fill="hold"/>
                                        <p:tgtEl>
                                          <p:spTgt spid="8"/>
                                        </p:tgtEl>
                                        <p:attrNameLst>
                                          <p:attrName>ppt_x</p:attrName>
                                          <p:attrName>ppt_y</p:attrName>
                                        </p:attrNameLst>
                                      </p:cBhvr>
                                      <p:rCtr x="-34444"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pPr marL="457200" indent="-457200">
              <a:buFont typeface="Arial" panose="020B0604020202020204" pitchFamily="34" charset="0"/>
              <a:buChar char="•"/>
            </a:pPr>
            <a:r>
              <a:rPr lang="en-US" dirty="0" smtClean="0"/>
              <a:t>Mobile development options</a:t>
            </a:r>
            <a:endParaRPr lang="en-US" dirty="0" smtClean="0"/>
          </a:p>
          <a:p>
            <a:pPr marL="1085850" lvl="1" indent="-457200">
              <a:buFont typeface="Arial" panose="020B0604020202020204" pitchFamily="34" charset="0"/>
              <a:buChar char="•"/>
            </a:pPr>
            <a:r>
              <a:rPr lang="en-US" dirty="0"/>
              <a:t>W</a:t>
            </a:r>
            <a:r>
              <a:rPr lang="en-US" dirty="0" smtClean="0"/>
              <a:t>ays to go</a:t>
            </a:r>
          </a:p>
          <a:p>
            <a:pPr marL="1085850" lvl="1" indent="-457200">
              <a:buFont typeface="Arial" panose="020B0604020202020204" pitchFamily="34" charset="0"/>
              <a:buChar char="•"/>
            </a:pPr>
            <a:r>
              <a:rPr lang="en-US" dirty="0" smtClean="0"/>
              <a:t>Key considerations</a:t>
            </a:r>
            <a:endParaRPr lang="en-US" dirty="0" smtClean="0"/>
          </a:p>
          <a:p>
            <a:pPr marL="1085850" lvl="1" indent="-457200">
              <a:buFont typeface="Arial" panose="020B0604020202020204" pitchFamily="34" charset="0"/>
              <a:buChar char="•"/>
            </a:pPr>
            <a:r>
              <a:rPr lang="en-US" dirty="0" smtClean="0"/>
              <a:t>Popular</a:t>
            </a:r>
            <a:r>
              <a:rPr lang="en-US" dirty="0" smtClean="0"/>
              <a:t> frameworks</a:t>
            </a:r>
            <a:endParaRPr lang="en-US" dirty="0" smtClean="0"/>
          </a:p>
          <a:p>
            <a:pPr marL="457200" indent="-457200">
              <a:buFont typeface="Arial" panose="020B0604020202020204" pitchFamily="34" charset="0"/>
              <a:buChar char="•"/>
            </a:pPr>
            <a:r>
              <a:rPr lang="en-US" dirty="0" smtClean="0"/>
              <a:t>Hybrid application development</a:t>
            </a:r>
            <a:endParaRPr lang="en-US" dirty="0" smtClean="0"/>
          </a:p>
          <a:p>
            <a:pPr marL="1085850" lvl="1" indent="-457200">
              <a:buFont typeface="Arial" panose="020B0604020202020204" pitchFamily="34" charset="0"/>
              <a:buChar char="•"/>
            </a:pPr>
            <a:r>
              <a:rPr lang="en-US" dirty="0" smtClean="0"/>
              <a:t>Challenges and drivers</a:t>
            </a:r>
          </a:p>
          <a:p>
            <a:pPr marL="1085850" lvl="1" indent="-457200">
              <a:buFont typeface="Arial" panose="020B0604020202020204" pitchFamily="34" charset="0"/>
              <a:buChar char="•"/>
            </a:pPr>
            <a:r>
              <a:rPr lang="en-US" dirty="0" smtClean="0"/>
              <a:t>Hybrid “Mixed” solution</a:t>
            </a:r>
          </a:p>
          <a:p>
            <a:pPr marL="1085850" lvl="1" indent="-457200">
              <a:buFont typeface="Arial" panose="020B0604020202020204" pitchFamily="34" charset="0"/>
              <a:buChar char="•"/>
            </a:pPr>
            <a:r>
              <a:rPr lang="en-US" dirty="0" smtClean="0"/>
              <a:t>Look at Mobile client architecture </a:t>
            </a:r>
          </a:p>
          <a:p>
            <a:pPr marL="1085850" lvl="1" indent="-457200">
              <a:buFont typeface="Arial" panose="020B0604020202020204" pitchFamily="34" charset="0"/>
              <a:buChar char="•"/>
            </a:pPr>
            <a:r>
              <a:rPr lang="en-US" dirty="0" smtClean="0"/>
              <a:t>Pitfalls</a:t>
            </a:r>
            <a:endParaRPr lang="en-US" dirty="0" smtClean="0"/>
          </a:p>
          <a:p>
            <a:pPr marL="1085850" lvl="1" indent="-457200">
              <a:buFont typeface="Arial" panose="020B0604020202020204" pitchFamily="34" charset="0"/>
              <a:buChar char="•"/>
            </a:pPr>
            <a:endParaRPr lang="en-US" dirty="0" smtClean="0"/>
          </a:p>
          <a:p>
            <a:pPr marL="1085850" lvl="1" indent="-457200">
              <a:buFont typeface="Arial" panose="020B0604020202020204" pitchFamily="34" charset="0"/>
              <a:buChar char="•"/>
            </a:pPr>
            <a:endParaRPr lang="en-US" dirty="0" smtClean="0"/>
          </a:p>
          <a:p>
            <a:pPr marL="1085850" lvl="1" indent="-457200">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t>A</a:t>
            </a:r>
            <a:r>
              <a:rPr lang="en-US" dirty="0" smtClean="0"/>
              <a:t>genda</a:t>
            </a:r>
            <a:endParaRPr lang="en-US" dirty="0"/>
          </a:p>
        </p:txBody>
      </p:sp>
    </p:spTree>
    <p:extLst>
      <p:ext uri="{BB962C8B-B14F-4D97-AF65-F5344CB8AC3E}">
        <p14:creationId xmlns:p14="http://schemas.microsoft.com/office/powerpoint/2010/main" val="1034760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 stakeholders know that web != native</a:t>
            </a:r>
          </a:p>
          <a:p>
            <a:r>
              <a:rPr lang="en-US" dirty="0" smtClean="0"/>
              <a:t>UI/Development framework selection</a:t>
            </a:r>
          </a:p>
          <a:p>
            <a:r>
              <a:rPr lang="en-US" dirty="0" smtClean="0"/>
              <a:t>Stay on the same page with your UI team</a:t>
            </a:r>
          </a:p>
          <a:p>
            <a:r>
              <a:rPr lang="en-US" dirty="0" smtClean="0"/>
              <a:t>You will need HTML/CSS expert</a:t>
            </a:r>
          </a:p>
          <a:p>
            <a:r>
              <a:rPr lang="en-US" dirty="0" smtClean="0"/>
              <a:t>Be ready to code duplication</a:t>
            </a:r>
          </a:p>
          <a:p>
            <a:r>
              <a:rPr lang="en-US" dirty="0" smtClean="0"/>
              <a:t>Complex troubleshooting</a:t>
            </a:r>
            <a:endParaRPr lang="en-US" dirty="0"/>
          </a:p>
        </p:txBody>
      </p:sp>
      <p:sp>
        <p:nvSpPr>
          <p:cNvPr id="3" name="Slide Number Placeholder 2"/>
          <p:cNvSpPr>
            <a:spLocks noGrp="1"/>
          </p:cNvSpPr>
          <p:nvPr>
            <p:ph type="sldNum" sz="quarter" idx="4"/>
          </p:nvPr>
        </p:nvSpPr>
        <p:spPr/>
        <p:txBody>
          <a:bodyPr/>
          <a:lstStyle/>
          <a:p>
            <a:fld id="{AD53D713-3284-4C71-8174-D6528838EBFD}" type="slidenum">
              <a:rPr lang="uk-UA" smtClean="0"/>
              <a:pPr/>
              <a:t>20</a:t>
            </a:fld>
            <a:endParaRPr lang="uk-UA" dirty="0"/>
          </a:p>
        </p:txBody>
      </p:sp>
      <p:sp>
        <p:nvSpPr>
          <p:cNvPr id="5" name="Title 4"/>
          <p:cNvSpPr>
            <a:spLocks noGrp="1"/>
          </p:cNvSpPr>
          <p:nvPr>
            <p:ph type="title"/>
          </p:nvPr>
        </p:nvSpPr>
        <p:spPr/>
        <p:txBody>
          <a:bodyPr/>
          <a:lstStyle/>
          <a:p>
            <a:r>
              <a:rPr lang="en-US" dirty="0" smtClean="0"/>
              <a:t>Pitfalls</a:t>
            </a:r>
            <a:endParaRPr lang="en-US" dirty="0"/>
          </a:p>
        </p:txBody>
      </p:sp>
    </p:spTree>
    <p:extLst>
      <p:ext uri="{BB962C8B-B14F-4D97-AF65-F5344CB8AC3E}">
        <p14:creationId xmlns:p14="http://schemas.microsoft.com/office/powerpoint/2010/main" val="38511333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295400" y="2590800"/>
            <a:ext cx="6477000" cy="1447800"/>
          </a:xfrm>
        </p:spPr>
        <p:txBody>
          <a:bodyPr/>
          <a:lstStyle/>
          <a:p>
            <a:pPr algn="ctr"/>
            <a:r>
              <a:rPr lang="en-US" dirty="0" smtClean="0"/>
              <a:t>Thank You</a:t>
            </a:r>
            <a:endParaRPr lang="en-US" dirty="0"/>
          </a:p>
        </p:txBody>
      </p:sp>
      <p:sp>
        <p:nvSpPr>
          <p:cNvPr id="4" name="Slide Number Placeholder 3"/>
          <p:cNvSpPr>
            <a:spLocks noGrp="1"/>
          </p:cNvSpPr>
          <p:nvPr>
            <p:ph type="sldNum" sz="quarter" idx="4294967295"/>
          </p:nvPr>
        </p:nvSpPr>
        <p:spPr>
          <a:xfrm>
            <a:off x="7010400" y="6324600"/>
            <a:ext cx="2133600" cy="365125"/>
          </a:xfrm>
        </p:spPr>
        <p:txBody>
          <a:bodyPr/>
          <a:lstStyle/>
          <a:p>
            <a:fld id="{AD53D713-3284-4C71-8174-D6528838EBFD}" type="slidenum">
              <a:rPr lang="uk-UA" smtClean="0"/>
              <a:pPr/>
              <a:t>21</a:t>
            </a:fld>
            <a:endParaRPr lang="uk-UA" dirty="0"/>
          </a:p>
        </p:txBody>
      </p:sp>
    </p:spTree>
    <p:extLst>
      <p:ext uri="{BB962C8B-B14F-4D97-AF65-F5344CB8AC3E}">
        <p14:creationId xmlns:p14="http://schemas.microsoft.com/office/powerpoint/2010/main" val="1740412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8600" y="2590800"/>
            <a:ext cx="8686800" cy="1447800"/>
          </a:xfrm>
        </p:spPr>
        <p:txBody>
          <a:bodyPr/>
          <a:lstStyle/>
          <a:p>
            <a:pPr algn="ctr"/>
            <a:r>
              <a:rPr lang="en-US" dirty="0" smtClean="0"/>
              <a:t>Mobile app development options</a:t>
            </a:r>
            <a:endParaRPr lang="en-US" dirty="0"/>
          </a:p>
        </p:txBody>
      </p:sp>
      <p:sp>
        <p:nvSpPr>
          <p:cNvPr id="2" name="Subtitle 1"/>
          <p:cNvSpPr>
            <a:spLocks noGrp="1"/>
          </p:cNvSpPr>
          <p:nvPr>
            <p:ph type="subTitle" idx="1"/>
          </p:nvPr>
        </p:nvSpPr>
        <p:spPr>
          <a:xfrm>
            <a:off x="228600" y="4020015"/>
            <a:ext cx="8610600" cy="990600"/>
          </a:xfrm>
        </p:spPr>
        <p:txBody>
          <a:bodyPr/>
          <a:lstStyle/>
          <a:p>
            <a:pPr marL="0" indent="0" algn="ctr">
              <a:buNone/>
            </a:pPr>
            <a:r>
              <a:rPr lang="en-US" dirty="0" smtClean="0"/>
              <a:t>How to choose ?</a:t>
            </a:r>
            <a:endParaRPr lang="en-US" dirty="0"/>
          </a:p>
        </p:txBody>
      </p:sp>
      <p:sp>
        <p:nvSpPr>
          <p:cNvPr id="4" name="Slide Number Placeholder 3"/>
          <p:cNvSpPr>
            <a:spLocks noGrp="1"/>
          </p:cNvSpPr>
          <p:nvPr>
            <p:ph type="sldNum" sz="quarter" idx="4294967295"/>
          </p:nvPr>
        </p:nvSpPr>
        <p:spPr>
          <a:xfrm>
            <a:off x="7010400" y="6324600"/>
            <a:ext cx="2133600" cy="365125"/>
          </a:xfrm>
        </p:spPr>
        <p:txBody>
          <a:bodyPr/>
          <a:lstStyle/>
          <a:p>
            <a:fld id="{AD53D713-3284-4C71-8174-D6528838EBFD}" type="slidenum">
              <a:rPr lang="uk-UA" smtClean="0"/>
              <a:pPr/>
              <a:t>3</a:t>
            </a:fld>
            <a:endParaRPr lang="uk-UA" dirty="0"/>
          </a:p>
        </p:txBody>
      </p:sp>
    </p:spTree>
    <p:extLst>
      <p:ext uri="{BB962C8B-B14F-4D97-AF65-F5344CB8AC3E}">
        <p14:creationId xmlns:p14="http://schemas.microsoft.com/office/powerpoint/2010/main" val="327046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p:txBody>
      </p:sp>
      <p:sp>
        <p:nvSpPr>
          <p:cNvPr id="4" name="Title 3"/>
          <p:cNvSpPr>
            <a:spLocks noGrp="1"/>
          </p:cNvSpPr>
          <p:nvPr>
            <p:ph type="title"/>
          </p:nvPr>
        </p:nvSpPr>
        <p:spPr/>
        <p:txBody>
          <a:bodyPr/>
          <a:lstStyle/>
          <a:p>
            <a:r>
              <a:rPr lang="en-US" dirty="0" smtClean="0"/>
              <a:t>I need a Mobile app…</a:t>
            </a:r>
            <a:endParaRPr lang="en-US" dirty="0"/>
          </a:p>
        </p:txBody>
      </p:sp>
      <p:pic>
        <p:nvPicPr>
          <p:cNvPr id="6" name="Picture 5"/>
          <p:cNvPicPr>
            <a:picLocks noChangeAspect="1"/>
          </p:cNvPicPr>
          <p:nvPr/>
        </p:nvPicPr>
        <p:blipFill>
          <a:blip r:embed="rId2"/>
          <a:stretch>
            <a:fillRect/>
          </a:stretch>
        </p:blipFill>
        <p:spPr>
          <a:xfrm>
            <a:off x="1676400" y="1471749"/>
            <a:ext cx="6086475" cy="4362450"/>
          </a:xfrm>
          <a:prstGeom prst="rect">
            <a:avLst/>
          </a:prstGeom>
        </p:spPr>
      </p:pic>
    </p:spTree>
    <p:extLst>
      <p:ext uri="{BB962C8B-B14F-4D97-AF65-F5344CB8AC3E}">
        <p14:creationId xmlns:p14="http://schemas.microsoft.com/office/powerpoint/2010/main" val="256565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763000" cy="4525963"/>
          </a:xfrm>
        </p:spPr>
        <p:txBody>
          <a:bodyPr/>
          <a:lstStyle/>
          <a:p>
            <a:r>
              <a:rPr lang="en-US" dirty="0" smtClean="0"/>
              <a:t>I know everyone has seen this picture before </a:t>
            </a:r>
            <a:r>
              <a:rPr lang="en-US" dirty="0" smtClean="0">
                <a:sym typeface="Wingdings" panose="05000000000000000000" pitchFamily="2" charset="2"/>
              </a:rPr>
              <a:t></a:t>
            </a:r>
            <a:endParaRPr lang="en-US" dirty="0"/>
          </a:p>
        </p:txBody>
      </p:sp>
      <p:sp>
        <p:nvSpPr>
          <p:cNvPr id="2" name="Title 1"/>
          <p:cNvSpPr>
            <a:spLocks noGrp="1"/>
          </p:cNvSpPr>
          <p:nvPr>
            <p:ph type="title"/>
          </p:nvPr>
        </p:nvSpPr>
        <p:spPr/>
        <p:txBody>
          <a:bodyPr/>
          <a:lstStyle/>
          <a:p>
            <a:r>
              <a:rPr lang="en-US" dirty="0" smtClean="0"/>
              <a:t>“Going mobile”. Ways to go</a:t>
            </a:r>
            <a:endParaRPr lang="en-US" dirty="0"/>
          </a:p>
        </p:txBody>
      </p:sp>
      <p:pic>
        <p:nvPicPr>
          <p:cNvPr id="1026" name="Picture 2" descr="Native html5 hybr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05000"/>
            <a:ext cx="7248525" cy="48006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078368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go: Look closer</a:t>
            </a:r>
            <a:endParaRPr lang="en-US" dirty="0"/>
          </a:p>
        </p:txBody>
      </p:sp>
      <p:pic>
        <p:nvPicPr>
          <p:cNvPr id="6" name="Picture 5"/>
          <p:cNvPicPr>
            <a:picLocks noChangeAspect="1"/>
          </p:cNvPicPr>
          <p:nvPr/>
        </p:nvPicPr>
        <p:blipFill>
          <a:blip r:embed="rId3"/>
          <a:stretch>
            <a:fillRect/>
          </a:stretch>
        </p:blipFill>
        <p:spPr>
          <a:xfrm>
            <a:off x="304800" y="1447800"/>
            <a:ext cx="8636000" cy="4457700"/>
          </a:xfrm>
          <a:prstGeom prst="rect">
            <a:avLst/>
          </a:prstGeom>
        </p:spPr>
      </p:pic>
      <p:pic>
        <p:nvPicPr>
          <p:cNvPr id="8" name="Picture 7"/>
          <p:cNvPicPr>
            <a:picLocks noChangeAspect="1"/>
          </p:cNvPicPr>
          <p:nvPr/>
        </p:nvPicPr>
        <p:blipFill>
          <a:blip r:embed="rId4"/>
          <a:stretch>
            <a:fillRect/>
          </a:stretch>
        </p:blipFill>
        <p:spPr>
          <a:xfrm>
            <a:off x="584200" y="2425700"/>
            <a:ext cx="1574800" cy="2565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4"/>
          <a:stretch>
            <a:fillRect/>
          </a:stretch>
        </p:blipFill>
        <p:spPr>
          <a:xfrm>
            <a:off x="2768600" y="2425700"/>
            <a:ext cx="1574800" cy="2565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4"/>
          <a:stretch>
            <a:fillRect/>
          </a:stretch>
        </p:blipFill>
        <p:spPr>
          <a:xfrm>
            <a:off x="4927600" y="2425700"/>
            <a:ext cx="1574800" cy="2565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4"/>
          <a:stretch>
            <a:fillRect/>
          </a:stretch>
        </p:blipFill>
        <p:spPr>
          <a:xfrm>
            <a:off x="7061200" y="2425700"/>
            <a:ext cx="1574800" cy="2565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80890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on the right question</a:t>
            </a:r>
            <a:endParaRPr lang="en-US" dirty="0"/>
          </a:p>
        </p:txBody>
      </p:sp>
      <p:pic>
        <p:nvPicPr>
          <p:cNvPr id="5" name="Picture 4"/>
          <p:cNvPicPr>
            <a:picLocks noChangeAspect="1"/>
          </p:cNvPicPr>
          <p:nvPr/>
        </p:nvPicPr>
        <p:blipFill>
          <a:blip r:embed="rId3"/>
          <a:stretch>
            <a:fillRect/>
          </a:stretch>
        </p:blipFill>
        <p:spPr>
          <a:xfrm>
            <a:off x="1524000" y="1371600"/>
            <a:ext cx="6400800" cy="4981956"/>
          </a:xfrm>
          <a:prstGeom prst="rect">
            <a:avLst/>
          </a:prstGeom>
        </p:spPr>
      </p:pic>
    </p:spTree>
    <p:extLst>
      <p:ext uri="{BB962C8B-B14F-4D97-AF65-F5344CB8AC3E}">
        <p14:creationId xmlns:p14="http://schemas.microsoft.com/office/powerpoint/2010/main" val="1077389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1">
              <a:buFont typeface="Arial"/>
              <a:buChar char="•"/>
            </a:pPr>
            <a:r>
              <a:rPr lang="en-US" dirty="0"/>
              <a:t>Development speed and COST</a:t>
            </a:r>
          </a:p>
          <a:p>
            <a:pPr lvl="1">
              <a:buFont typeface="Arial"/>
              <a:buChar char="•"/>
            </a:pPr>
            <a:r>
              <a:rPr lang="en-US" dirty="0" smtClean="0"/>
              <a:t>Available programming expertize</a:t>
            </a:r>
            <a:endParaRPr lang="en-US" dirty="0"/>
          </a:p>
          <a:p>
            <a:pPr lvl="1">
              <a:buFont typeface="Arial"/>
              <a:buChar char="•"/>
            </a:pPr>
            <a:r>
              <a:rPr lang="en-US" dirty="0" smtClean="0"/>
              <a:t>UX: Design, Responsiveness, Performance</a:t>
            </a:r>
            <a:endParaRPr lang="en-US" dirty="0"/>
          </a:p>
          <a:p>
            <a:pPr lvl="1">
              <a:buFont typeface="Arial"/>
              <a:buChar char="•"/>
            </a:pPr>
            <a:r>
              <a:rPr lang="en-US" dirty="0"/>
              <a:t>Data persistence &amp; </a:t>
            </a:r>
            <a:r>
              <a:rPr lang="en-US" dirty="0" smtClean="0"/>
              <a:t>security</a:t>
            </a:r>
            <a:endParaRPr lang="en-US" dirty="0"/>
          </a:p>
          <a:p>
            <a:pPr lvl="1">
              <a:buFont typeface="Arial"/>
              <a:buChar char="•"/>
            </a:pPr>
            <a:r>
              <a:rPr lang="en-US" dirty="0"/>
              <a:t>Access to native device functionality</a:t>
            </a:r>
          </a:p>
          <a:p>
            <a:pPr lvl="1">
              <a:buFont typeface="Arial"/>
              <a:buChar char="•"/>
            </a:pPr>
            <a:r>
              <a:rPr lang="en-US" dirty="0" smtClean="0"/>
              <a:t>Toolset </a:t>
            </a:r>
            <a:r>
              <a:rPr lang="en-US" dirty="0"/>
              <a:t>maturity</a:t>
            </a:r>
          </a:p>
          <a:p>
            <a:pPr lvl="1">
              <a:buFont typeface="Arial"/>
              <a:buChar char="•"/>
            </a:pPr>
            <a:r>
              <a:rPr lang="en-US" dirty="0"/>
              <a:t>Cross platform </a:t>
            </a:r>
            <a:r>
              <a:rPr lang="en-US" dirty="0" smtClean="0"/>
              <a:t>support</a:t>
            </a:r>
          </a:p>
          <a:p>
            <a:pPr lvl="1">
              <a:buFont typeface="Arial"/>
              <a:buChar char="•"/>
            </a:pPr>
            <a:r>
              <a:rPr lang="en-US" dirty="0" smtClean="0"/>
              <a:t>Device fragmentation challenges</a:t>
            </a:r>
            <a:endParaRPr lang="en-US" dirty="0"/>
          </a:p>
          <a:p>
            <a:pPr lvl="1">
              <a:buFont typeface="Arial"/>
              <a:buChar char="•"/>
            </a:pPr>
            <a:r>
              <a:rPr lang="en-US" dirty="0"/>
              <a:t>Timely access </a:t>
            </a:r>
            <a:r>
              <a:rPr lang="en-US" dirty="0" smtClean="0"/>
              <a:t>to </a:t>
            </a:r>
            <a:r>
              <a:rPr lang="en-US" dirty="0"/>
              <a:t>new OS innovations</a:t>
            </a:r>
          </a:p>
          <a:p>
            <a:pPr lvl="1">
              <a:buFont typeface="Arial"/>
              <a:buChar char="•"/>
            </a:pPr>
            <a:r>
              <a:rPr lang="en-US" dirty="0"/>
              <a:t>Deployment: updates and distribution </a:t>
            </a:r>
            <a:r>
              <a:rPr lang="en-US" dirty="0" smtClean="0"/>
              <a:t>contro</a:t>
            </a:r>
            <a:r>
              <a:rPr lang="en-US" dirty="0"/>
              <a:t>l</a:t>
            </a:r>
          </a:p>
          <a:p>
            <a:pPr>
              <a:buFont typeface="Arial"/>
              <a:buChar char="•"/>
            </a:pPr>
            <a:endParaRPr lang="en-US" dirty="0"/>
          </a:p>
        </p:txBody>
      </p:sp>
      <p:sp>
        <p:nvSpPr>
          <p:cNvPr id="2" name="Title 1"/>
          <p:cNvSpPr>
            <a:spLocks noGrp="1"/>
          </p:cNvSpPr>
          <p:nvPr>
            <p:ph type="title"/>
          </p:nvPr>
        </p:nvSpPr>
        <p:spPr/>
        <p:txBody>
          <a:bodyPr/>
          <a:lstStyle/>
          <a:p>
            <a:r>
              <a:rPr lang="en-US" dirty="0" smtClean="0"/>
              <a:t>Key considerations</a:t>
            </a:r>
            <a:endParaRPr lang="en-US" dirty="0"/>
          </a:p>
        </p:txBody>
      </p:sp>
    </p:spTree>
    <p:extLst>
      <p:ext uri="{BB962C8B-B14F-4D97-AF65-F5344CB8AC3E}">
        <p14:creationId xmlns:p14="http://schemas.microsoft.com/office/powerpoint/2010/main" val="303027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457200" y="12700"/>
            <a:ext cx="8153400" cy="914400"/>
          </a:xfrm>
        </p:spPr>
        <p:txBody>
          <a:bodyPr>
            <a:normAutofit/>
          </a:bodyPr>
          <a:lstStyle/>
          <a:p>
            <a:r>
              <a:rPr lang="en-US" dirty="0" smtClean="0"/>
              <a:t>Write once – user everywhere</a:t>
            </a:r>
            <a:endParaRPr lang="en-US" dirty="0"/>
          </a:p>
        </p:txBody>
      </p:sp>
      <p:sp>
        <p:nvSpPr>
          <p:cNvPr id="4" name="Slide Number Placeholder 3"/>
          <p:cNvSpPr>
            <a:spLocks noGrp="1"/>
          </p:cNvSpPr>
          <p:nvPr>
            <p:ph type="sldNum" sz="quarter" idx="4"/>
          </p:nvPr>
        </p:nvSpPr>
        <p:spPr/>
        <p:txBody>
          <a:bodyPr/>
          <a:lstStyle/>
          <a:p>
            <a:fld id="{AD53D713-3284-4C71-8174-D6528838EBFD}" type="slidenum">
              <a:rPr lang="uk-UA" smtClean="0"/>
              <a:pPr/>
              <a:t>9</a:t>
            </a:fld>
            <a:endParaRPr lang="uk-UA" dirty="0"/>
          </a:p>
        </p:txBody>
      </p:sp>
      <p:pic>
        <p:nvPicPr>
          <p:cNvPr id="6" name="Picture 5"/>
          <p:cNvPicPr>
            <a:picLocks noChangeAspect="1"/>
          </p:cNvPicPr>
          <p:nvPr/>
        </p:nvPicPr>
        <p:blipFill>
          <a:blip r:embed="rId2"/>
          <a:stretch>
            <a:fillRect/>
          </a:stretch>
        </p:blipFill>
        <p:spPr>
          <a:xfrm>
            <a:off x="698500" y="1676400"/>
            <a:ext cx="7747000" cy="4330700"/>
          </a:xfrm>
          <a:prstGeom prst="rect">
            <a:avLst/>
          </a:prstGeom>
        </p:spPr>
      </p:pic>
    </p:spTree>
    <p:extLst>
      <p:ext uri="{BB962C8B-B14F-4D97-AF65-F5344CB8AC3E}">
        <p14:creationId xmlns:p14="http://schemas.microsoft.com/office/powerpoint/2010/main" val="3908019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215820</TotalTime>
  <Words>1129</Words>
  <Application>Microsoft Office PowerPoint</Application>
  <PresentationFormat>On-screen Show (4:3)</PresentationFormat>
  <Paragraphs>209</Paragraphs>
  <Slides>21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Segoe UI</vt:lpstr>
      <vt:lpstr>Segoe UI Light</vt:lpstr>
      <vt:lpstr>Wingdings</vt:lpstr>
      <vt:lpstr>Office Theme</vt:lpstr>
      <vt:lpstr>Mobile development options Hybrid app development</vt:lpstr>
      <vt:lpstr>Agenda</vt:lpstr>
      <vt:lpstr>Mobile app development options</vt:lpstr>
      <vt:lpstr>I need a Mobile app…</vt:lpstr>
      <vt:lpstr>“Going mobile”. Ways to go</vt:lpstr>
      <vt:lpstr>Ways to go: Look closer</vt:lpstr>
      <vt:lpstr>Focus on the right question</vt:lpstr>
      <vt:lpstr>Key considerations</vt:lpstr>
      <vt:lpstr>Write once – user everywhere</vt:lpstr>
      <vt:lpstr>PropertyCross: non trivial examples </vt:lpstr>
      <vt:lpstr>Case Study</vt:lpstr>
      <vt:lpstr>Challenges and architecture drivers</vt:lpstr>
      <vt:lpstr>Client side Modularity: Hybrid “Mixed” Approach</vt:lpstr>
      <vt:lpstr>Just to understand actual size</vt:lpstr>
      <vt:lpstr>Client native/web UI components</vt:lpstr>
      <vt:lpstr>JavaScript and Native. How to communicate ?</vt:lpstr>
      <vt:lpstr>Hybrid client: architecture</vt:lpstr>
      <vt:lpstr>Homecare Tablet Solution: Screenshots</vt:lpstr>
      <vt:lpstr>Homecare Tablet Solution: Screenshots</vt:lpstr>
      <vt:lpstr>Pitfalls</vt:lpstr>
      <vt:lpstr>Thank You</vt:lpstr>
    </vt:vector>
  </TitlesOfParts>
  <Company>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Ganna Gorbatova</dc:creator>
  <cp:lastModifiedBy>Oleksandr Mykhaylyshyn</cp:lastModifiedBy>
  <cp:revision>955</cp:revision>
  <cp:lastPrinted>2014-01-08T21:58:06Z</cp:lastPrinted>
  <dcterms:created xsi:type="dcterms:W3CDTF">2011-09-23T10:13:30Z</dcterms:created>
  <dcterms:modified xsi:type="dcterms:W3CDTF">2014-07-04T22:16:52Z</dcterms:modified>
</cp:coreProperties>
</file>