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578" r:id="rId2"/>
    <p:sldId id="649" r:id="rId3"/>
    <p:sldId id="648" r:id="rId4"/>
    <p:sldId id="632" r:id="rId5"/>
    <p:sldId id="633" r:id="rId6"/>
    <p:sldId id="634" r:id="rId7"/>
    <p:sldId id="635" r:id="rId8"/>
    <p:sldId id="636" r:id="rId9"/>
    <p:sldId id="637" r:id="rId10"/>
    <p:sldId id="638" r:id="rId11"/>
    <p:sldId id="639" r:id="rId12"/>
    <p:sldId id="640" r:id="rId13"/>
    <p:sldId id="641" r:id="rId14"/>
    <p:sldId id="642" r:id="rId15"/>
    <p:sldId id="643" r:id="rId16"/>
    <p:sldId id="644" r:id="rId17"/>
    <p:sldId id="645" r:id="rId18"/>
    <p:sldId id="646" r:id="rId19"/>
    <p:sldId id="647" r:id="rId20"/>
    <p:sldId id="650" r:id="rId21"/>
    <p:sldId id="651" r:id="rId22"/>
    <p:sldId id="652" r:id="rId23"/>
    <p:sldId id="584"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EB8"/>
    <a:srgbClr val="75BEE9"/>
    <a:srgbClr val="000099"/>
    <a:srgbClr val="009ED6"/>
    <a:srgbClr val="0099FF"/>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34" autoAdjust="0"/>
  </p:normalViewPr>
  <p:slideViewPr>
    <p:cSldViewPr>
      <p:cViewPr>
        <p:scale>
          <a:sx n="100" d="100"/>
          <a:sy n="100" d="100"/>
        </p:scale>
        <p:origin x="-1116" y="-7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1" d="100"/>
          <a:sy n="51" d="100"/>
        </p:scale>
        <p:origin x="-272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6BD42-D75E-499A-8D7B-D19A4B92BAA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uk-UA"/>
        </a:p>
      </dgm:t>
    </dgm:pt>
    <dgm:pt modelId="{02B956D6-4242-4335-8F7B-582AE8A9F3BC}">
      <dgm:prSet phldrT="[Text]" custT="1"/>
      <dgm:spPr/>
      <dgm: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Feature</a:t>
          </a:r>
          <a:endParaRPr lang="uk-UA" sz="2000" dirty="0">
            <a:latin typeface="Segoe UI" panose="020B0502040204020203" pitchFamily="34" charset="0"/>
            <a:ea typeface="Segoe UI" panose="020B0502040204020203" pitchFamily="34" charset="0"/>
            <a:cs typeface="Segoe UI" panose="020B0502040204020203" pitchFamily="34" charset="0"/>
          </a:endParaRPr>
        </a:p>
      </dgm:t>
    </dgm:pt>
    <dgm:pt modelId="{DC293322-B8BF-456D-8743-7DB38437D434}" type="parTrans" cxnId="{E120AD69-BCBE-40C0-8414-221AF788FF6F}">
      <dgm:prSet/>
      <dgm:spPr/>
      <dgm:t>
        <a:bodyPr/>
        <a:lstStyle/>
        <a:p>
          <a:endParaRPr lang="uk-UA"/>
        </a:p>
      </dgm:t>
    </dgm:pt>
    <dgm:pt modelId="{63C4081D-5505-41EC-ADF3-A63D605CF6CD}" type="sibTrans" cxnId="{E120AD69-BCBE-40C0-8414-221AF788FF6F}">
      <dgm:prSet/>
      <dgm:spPr/>
      <dgm:t>
        <a:bodyPr/>
        <a:lstStyle/>
        <a:p>
          <a:endParaRPr lang="uk-UA"/>
        </a:p>
      </dgm:t>
    </dgm:pt>
    <dgm:pt modelId="{F741AC47-0F12-478C-8A8F-0987F4AA2B1E}">
      <dgm:prSet phldrT="[Text]" custT="1"/>
      <dgm:spPr/>
      <dgm:t>
        <a:bodyPr/>
        <a:lstStyle/>
        <a:p>
          <a:r>
            <a:rPr lang="en-US" sz="1800" dirty="0" smtClean="0">
              <a:latin typeface="Segoe UI" panose="020B0502040204020203" pitchFamily="34" charset="0"/>
              <a:ea typeface="Segoe UI" panose="020B0502040204020203" pitchFamily="34" charset="0"/>
              <a:cs typeface="Segoe UI" panose="020B0502040204020203" pitchFamily="34" charset="0"/>
            </a:rPr>
            <a:t>Ease of Use</a:t>
          </a:r>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946FE3CE-659B-436E-8CA0-D7BABDDDE055}" type="parTrans" cxnId="{2B97D266-4B23-47EF-A38D-43F991A90205}">
      <dgm:prSet/>
      <dgm:spPr/>
      <dgm:t>
        <a:bodyPr/>
        <a:lstStyle/>
        <a:p>
          <a:endParaRPr lang="uk-UA"/>
        </a:p>
      </dgm:t>
    </dgm:pt>
    <dgm:pt modelId="{F7546C8C-0D8C-4BB9-B9D4-86AD4A0FBB8E}" type="sibTrans" cxnId="{2B97D266-4B23-47EF-A38D-43F991A90205}">
      <dgm:prSet/>
      <dgm:spPr/>
      <dgm:t>
        <a:bodyPr/>
        <a:lstStyle/>
        <a:p>
          <a:endParaRPr lang="uk-UA"/>
        </a:p>
      </dgm:t>
    </dgm:pt>
    <dgm:pt modelId="{F688A8B0-52EF-4148-B7A1-2D9819D0343B}">
      <dgm:prSet phldrT="[Text]" custT="1"/>
      <dgm:spPr/>
      <dgm:t>
        <a:bodyPr/>
        <a:lstStyle/>
        <a:p>
          <a:r>
            <a:rPr lang="en-US" sz="1800" dirty="0" smtClean="0">
              <a:latin typeface="Segoe UI" panose="020B0502040204020203" pitchFamily="34" charset="0"/>
              <a:ea typeface="Segoe UI" panose="020B0502040204020203" pitchFamily="34" charset="0"/>
              <a:cs typeface="Segoe UI" panose="020B0502040204020203" pitchFamily="34" charset="0"/>
            </a:rPr>
            <a:t>Enterprise Integration</a:t>
          </a:r>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DEC923BC-D780-403E-908E-2F2413402FB0}" type="parTrans" cxnId="{0C6CB45F-B285-491F-849C-75F61622FA1F}">
      <dgm:prSet/>
      <dgm:spPr/>
      <dgm:t>
        <a:bodyPr/>
        <a:lstStyle/>
        <a:p>
          <a:endParaRPr lang="uk-UA"/>
        </a:p>
      </dgm:t>
    </dgm:pt>
    <dgm:pt modelId="{A64E0F5D-729D-4913-8D33-3306AB6958B2}" type="sibTrans" cxnId="{0C6CB45F-B285-491F-849C-75F61622FA1F}">
      <dgm:prSet/>
      <dgm:spPr/>
      <dgm:t>
        <a:bodyPr/>
        <a:lstStyle/>
        <a:p>
          <a:endParaRPr lang="uk-UA"/>
        </a:p>
      </dgm:t>
    </dgm:pt>
    <dgm:pt modelId="{7B7AD1ED-604D-4102-ADA4-CBE7F402DCFD}">
      <dgm:prSet phldrT="[Text]" custT="1"/>
      <dgm:spPr/>
      <dgm:t>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Cloud </a:t>
          </a:r>
          <a:r>
            <a:rPr lang="en-US" sz="2000" dirty="0" err="1" smtClean="0">
              <a:latin typeface="Segoe UI" panose="020B0502040204020203" pitchFamily="34" charset="0"/>
              <a:ea typeface="Segoe UI" panose="020B0502040204020203" pitchFamily="34" charset="0"/>
              <a:cs typeface="Segoe UI" panose="020B0502040204020203" pitchFamily="34" charset="0"/>
            </a:rPr>
            <a:t>MBaaS</a:t>
          </a:r>
          <a:endParaRPr lang="uk-UA" sz="2000" dirty="0">
            <a:latin typeface="Segoe UI" panose="020B0502040204020203" pitchFamily="34" charset="0"/>
            <a:ea typeface="Segoe UI" panose="020B0502040204020203" pitchFamily="34" charset="0"/>
            <a:cs typeface="Segoe UI" panose="020B0502040204020203" pitchFamily="34" charset="0"/>
          </a:endParaRPr>
        </a:p>
      </dgm:t>
    </dgm:pt>
    <dgm:pt modelId="{BB157D4D-3808-4C2C-8D9F-079E65B65472}" type="parTrans" cxnId="{1A32D3E4-3FFD-46DC-AE94-853FDBAD911F}">
      <dgm:prSet/>
      <dgm:spPr/>
      <dgm:t>
        <a:bodyPr/>
        <a:lstStyle/>
        <a:p>
          <a:endParaRPr lang="uk-UA"/>
        </a:p>
      </dgm:t>
    </dgm:pt>
    <dgm:pt modelId="{1853CEF6-1914-4B08-8370-A64505884145}" type="sibTrans" cxnId="{1A32D3E4-3FFD-46DC-AE94-853FDBAD911F}">
      <dgm:prSet/>
      <dgm:spPr/>
      <dgm:t>
        <a:bodyPr/>
        <a:lstStyle/>
        <a:p>
          <a:endParaRPr lang="uk-UA"/>
        </a:p>
      </dgm:t>
    </dgm:pt>
    <dgm:pt modelId="{05994D68-AA45-44B1-9438-2366620AB2A6}">
      <dgm:prSet phldrT="[Text]" custT="1"/>
      <dgm:spPr/>
      <dgm: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Yes.</a:t>
          </a:r>
          <a:r>
            <a:rPr lang="en-US" sz="1400" dirty="0" smtClean="0">
              <a:latin typeface="Segoe UI" panose="020B0502040204020203" pitchFamily="34" charset="0"/>
              <a:ea typeface="Segoe UI" panose="020B0502040204020203" pitchFamily="34" charset="0"/>
              <a:cs typeface="Segoe UI" panose="020B0502040204020203" pitchFamily="34" charset="0"/>
            </a:rPr>
            <a:t> This is both from a Getting Started standpoint as well as Deployment standpoint</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E0370D08-7337-4919-B101-44476F014537}" type="parTrans" cxnId="{E7CE7084-CB17-477C-B408-A3F68CCFF38D}">
      <dgm:prSet/>
      <dgm:spPr/>
      <dgm:t>
        <a:bodyPr/>
        <a:lstStyle/>
        <a:p>
          <a:endParaRPr lang="uk-UA"/>
        </a:p>
      </dgm:t>
    </dgm:pt>
    <dgm:pt modelId="{D5942D49-F035-479E-B6EF-D1975FA8DFFA}" type="sibTrans" cxnId="{E7CE7084-CB17-477C-B408-A3F68CCFF38D}">
      <dgm:prSet/>
      <dgm:spPr/>
      <dgm:t>
        <a:bodyPr/>
        <a:lstStyle/>
        <a:p>
          <a:endParaRPr lang="uk-UA"/>
        </a:p>
      </dgm:t>
    </dgm:pt>
    <dgm:pt modelId="{E2BDB605-4F88-4210-94D2-6AFB34715F26}">
      <dgm:prSet phldrT="[Text]" custT="1"/>
      <dgm:spPr/>
      <dgm: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B2C offerings </a:t>
          </a:r>
          <a:r>
            <a:rPr lang="en-US" sz="1400" dirty="0" smtClean="0">
              <a:latin typeface="Segoe UI" panose="020B0502040204020203" pitchFamily="34" charset="0"/>
              <a:ea typeface="Segoe UI" panose="020B0502040204020203" pitchFamily="34" charset="0"/>
              <a:cs typeface="Segoe UI" panose="020B0502040204020203" pitchFamily="34" charset="0"/>
            </a:rPr>
            <a:t>In majority of the offerings, Enterprise integration is not an option</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FA21EBC5-17E2-43D3-923E-4258E9584B9B}" type="parTrans" cxnId="{F04EBBD9-2E6E-41F5-AC2F-A615ABCB4C78}">
      <dgm:prSet/>
      <dgm:spPr/>
      <dgm:t>
        <a:bodyPr/>
        <a:lstStyle/>
        <a:p>
          <a:endParaRPr lang="uk-UA"/>
        </a:p>
      </dgm:t>
    </dgm:pt>
    <dgm:pt modelId="{C50504D4-5A0B-4BB8-A50D-97C90602F310}" type="sibTrans" cxnId="{F04EBBD9-2E6E-41F5-AC2F-A615ABCB4C78}">
      <dgm:prSet/>
      <dgm:spPr/>
      <dgm:t>
        <a:bodyPr/>
        <a:lstStyle/>
        <a:p>
          <a:endParaRPr lang="uk-UA"/>
        </a:p>
      </dgm:t>
    </dgm:pt>
    <dgm:pt modelId="{4BFC7C73-89C7-413A-99E6-663825B2E35A}">
      <dgm:prSet phldrT="[Text]" custT="1"/>
      <dgm:spPr/>
      <dgm:t>
        <a:bodyPr/>
        <a:lstStyle/>
        <a:p>
          <a:r>
            <a:rPr lang="en-US" sz="2000" dirty="0" err="1" smtClean="0">
              <a:latin typeface="Segoe UI" panose="020B0502040204020203" pitchFamily="34" charset="0"/>
              <a:ea typeface="Segoe UI" panose="020B0502040204020203" pitchFamily="34" charset="0"/>
              <a:cs typeface="Segoe UI" panose="020B0502040204020203" pitchFamily="34" charset="0"/>
            </a:rPr>
            <a:t>Opensource</a:t>
          </a:r>
          <a:r>
            <a:rPr lang="en-US" sz="2000" dirty="0" smtClean="0">
              <a:latin typeface="Segoe UI" panose="020B0502040204020203" pitchFamily="34" charset="0"/>
              <a:ea typeface="Segoe UI" panose="020B0502040204020203" pitchFamily="34" charset="0"/>
              <a:cs typeface="Segoe UI" panose="020B0502040204020203" pitchFamily="34" charset="0"/>
            </a:rPr>
            <a:t> </a:t>
          </a:r>
          <a:r>
            <a:rPr lang="en-US" sz="2000" dirty="0" err="1" smtClean="0">
              <a:latin typeface="Segoe UI" panose="020B0502040204020203" pitchFamily="34" charset="0"/>
              <a:ea typeface="Segoe UI" panose="020B0502040204020203" pitchFamily="34" charset="0"/>
              <a:cs typeface="Segoe UI" panose="020B0502040204020203" pitchFamily="34" charset="0"/>
            </a:rPr>
            <a:t>MBaaS</a:t>
          </a:r>
          <a:endParaRPr lang="uk-UA" sz="2000" dirty="0">
            <a:latin typeface="Segoe UI" panose="020B0502040204020203" pitchFamily="34" charset="0"/>
            <a:ea typeface="Segoe UI" panose="020B0502040204020203" pitchFamily="34" charset="0"/>
            <a:cs typeface="Segoe UI" panose="020B0502040204020203" pitchFamily="34" charset="0"/>
          </a:endParaRPr>
        </a:p>
      </dgm:t>
    </dgm:pt>
    <dgm:pt modelId="{6457704F-825B-4E36-9E5E-B0754E9AB924}" type="parTrans" cxnId="{50943F54-FF0F-49DE-A975-C617629F6722}">
      <dgm:prSet/>
      <dgm:spPr/>
      <dgm:t>
        <a:bodyPr/>
        <a:lstStyle/>
        <a:p>
          <a:endParaRPr lang="uk-UA"/>
        </a:p>
      </dgm:t>
    </dgm:pt>
    <dgm:pt modelId="{FB7AE975-C4A5-420C-BDB2-093769E7F55C}" type="sibTrans" cxnId="{50943F54-FF0F-49DE-A975-C617629F6722}">
      <dgm:prSet/>
      <dgm:spPr/>
      <dgm:t>
        <a:bodyPr/>
        <a:lstStyle/>
        <a:p>
          <a:endParaRPr lang="uk-UA"/>
        </a:p>
      </dgm:t>
    </dgm:pt>
    <dgm:pt modelId="{59DB2CA5-47D2-4E4E-A1B1-897F497DC347}">
      <dgm:prSet phldrT="[Text]" custT="1"/>
      <dgm:spPr/>
      <dgm: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No.</a:t>
          </a:r>
          <a:r>
            <a:rPr lang="en-US" sz="1400" dirty="0" smtClean="0">
              <a:latin typeface="Segoe UI" panose="020B0502040204020203" pitchFamily="34" charset="0"/>
              <a:ea typeface="Segoe UI" panose="020B0502040204020203" pitchFamily="34" charset="0"/>
              <a:cs typeface="Segoe UI" panose="020B0502040204020203" pitchFamily="34" charset="0"/>
            </a:rPr>
            <a:t> Depending on the quality of documentation of the project, you can get up and running fairly quickly</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14B11262-9E2D-46D6-99D9-E4AF907544EA}" type="parTrans" cxnId="{4231F1A7-FCC2-4EF8-B9EC-AC2A2144E122}">
      <dgm:prSet/>
      <dgm:spPr/>
      <dgm:t>
        <a:bodyPr/>
        <a:lstStyle/>
        <a:p>
          <a:endParaRPr lang="uk-UA"/>
        </a:p>
      </dgm:t>
    </dgm:pt>
    <dgm:pt modelId="{5E4710FB-E4B9-465E-8EEB-D803F301DD26}" type="sibTrans" cxnId="{4231F1A7-FCC2-4EF8-B9EC-AC2A2144E122}">
      <dgm:prSet/>
      <dgm:spPr/>
      <dgm:t>
        <a:bodyPr/>
        <a:lstStyle/>
        <a:p>
          <a:endParaRPr lang="uk-UA"/>
        </a:p>
      </dgm:t>
    </dgm:pt>
    <dgm:pt modelId="{2F2943D9-BFA9-4BF6-98E9-34B752D94B01}">
      <dgm:prSet phldrT="[Text]" custT="1"/>
      <dgm:spPr/>
      <dgm:t>
        <a:bodyPr/>
        <a:lstStyle/>
        <a:p>
          <a:r>
            <a:rPr lang="en-US" sz="1400" b="1" dirty="0" smtClean="0">
              <a:latin typeface="Segoe UI" panose="020B0502040204020203" pitchFamily="34" charset="0"/>
              <a:ea typeface="Segoe UI" panose="020B0502040204020203" pitchFamily="34" charset="0"/>
              <a:cs typeface="Segoe UI" panose="020B0502040204020203" pitchFamily="34" charset="0"/>
            </a:rPr>
            <a:t>B2E offerings </a:t>
          </a:r>
          <a:r>
            <a:rPr lang="en-US" sz="1400" dirty="0" smtClean="0">
              <a:latin typeface="Segoe UI" panose="020B0502040204020203" pitchFamily="34" charset="0"/>
              <a:ea typeface="Segoe UI" panose="020B0502040204020203" pitchFamily="34" charset="0"/>
              <a:cs typeface="Segoe UI" panose="020B0502040204020203" pitchFamily="34" charset="0"/>
            </a:rPr>
            <a:t>Natural fit for Enterprise integration since it will usually come with out-of- the-box integration framework that is technology-agnostic</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F8DF5714-61BE-45F7-AB65-C7D05F1F8D2D}" type="parTrans" cxnId="{DF68B078-A9E9-4E35-A43F-4C7C6EAEE9AB}">
      <dgm:prSet/>
      <dgm:spPr/>
      <dgm:t>
        <a:bodyPr/>
        <a:lstStyle/>
        <a:p>
          <a:endParaRPr lang="uk-UA"/>
        </a:p>
      </dgm:t>
    </dgm:pt>
    <dgm:pt modelId="{FC9E40C6-ADFE-4226-B6B1-B66C5980640F}" type="sibTrans" cxnId="{DF68B078-A9E9-4E35-A43F-4C7C6EAEE9AB}">
      <dgm:prSet/>
      <dgm:spPr/>
      <dgm:t>
        <a:bodyPr/>
        <a:lstStyle/>
        <a:p>
          <a:endParaRPr lang="uk-UA"/>
        </a:p>
      </dgm:t>
    </dgm:pt>
    <dgm:pt modelId="{B7543FC5-FCA6-469A-94A8-B3B97B4AC6B9}">
      <dgm:prSet phldrT="[Text]" custT="1"/>
      <dgm:spPr/>
      <dgm:t>
        <a:bodyPr/>
        <a:lstStyle/>
        <a:p>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9C382E6B-E071-4AF2-9419-A2849629A98C}" type="parTrans" cxnId="{0C741404-8608-411B-9A7D-E79C78C461ED}">
      <dgm:prSet/>
      <dgm:spPr/>
    </dgm:pt>
    <dgm:pt modelId="{79667081-9F9C-4299-9EE5-1C63CB72816D}" type="sibTrans" cxnId="{0C741404-8608-411B-9A7D-E79C78C461ED}">
      <dgm:prSet/>
      <dgm:spPr/>
    </dgm:pt>
    <dgm:pt modelId="{B645937F-75BA-43E7-A67C-8362C8604CA8}">
      <dgm:prSet phldrT="[Text]" custT="1"/>
      <dgm:spPr/>
      <dgm:t>
        <a:bodyPr/>
        <a:lstStyle/>
        <a:p>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3285AEAE-E545-4461-9FF8-1CABA44A7038}" type="parTrans" cxnId="{7BC9AB34-E366-4514-BFAE-87D593F32863}">
      <dgm:prSet/>
      <dgm:spPr/>
    </dgm:pt>
    <dgm:pt modelId="{B2E76682-B66C-454C-9BA7-561DDD8A613B}" type="sibTrans" cxnId="{7BC9AB34-E366-4514-BFAE-87D593F32863}">
      <dgm:prSet/>
      <dgm:spPr/>
    </dgm:pt>
    <dgm:pt modelId="{004FC23F-D62D-467E-AFFB-8C500F6939B0}">
      <dgm:prSet phldrT="[Text]" custT="1"/>
      <dgm:spPr/>
      <dgm:t>
        <a:bodyPr/>
        <a:lstStyle/>
        <a:p>
          <a:r>
            <a:rPr lang="en-US" sz="1800" dirty="0" smtClean="0">
              <a:latin typeface="Segoe UI" panose="020B0502040204020203" pitchFamily="34" charset="0"/>
              <a:ea typeface="Segoe UI" panose="020B0502040204020203" pitchFamily="34" charset="0"/>
              <a:cs typeface="Segoe UI" panose="020B0502040204020203" pitchFamily="34" charset="0"/>
            </a:rPr>
            <a:t>Pricing Structure</a:t>
          </a:r>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49EFAC6D-F35C-4533-AA24-96B1E133765B}" type="parTrans" cxnId="{9E2B9F7D-6A9B-4548-8333-3704F4FD2F4A}">
      <dgm:prSet/>
      <dgm:spPr/>
    </dgm:pt>
    <dgm:pt modelId="{64823C46-55B8-4E09-930C-F701AFABF029}" type="sibTrans" cxnId="{9E2B9F7D-6A9B-4548-8333-3704F4FD2F4A}">
      <dgm:prSet/>
      <dgm:spPr/>
    </dgm:pt>
    <dgm:pt modelId="{55CACF46-8C18-4DEC-BE77-81719002A660}">
      <dgm:prSet phldrT="[Text]" custT="1"/>
      <dgm:spPr/>
      <dgm:t>
        <a:bodyPr/>
        <a:lstStyle/>
        <a:p>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ECF20194-1D53-45BB-BE86-E17D9F87D3DF}" type="parTrans" cxnId="{823E1BAA-489A-49F2-9DB6-2465D56C4D62}">
      <dgm:prSet/>
      <dgm:spPr/>
    </dgm:pt>
    <dgm:pt modelId="{C0FFE89F-03DF-4F62-BCAC-7B4783B2FE06}" type="sibTrans" cxnId="{823E1BAA-489A-49F2-9DB6-2465D56C4D62}">
      <dgm:prSet/>
      <dgm:spPr/>
    </dgm:pt>
    <dgm:pt modelId="{AD7BC33B-600C-4B45-817A-E1F5E2C606F4}">
      <dgm:prSet phldrT="[Text]" custT="1"/>
      <dgm:spPr/>
      <dgm:t>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Usage per month based pricing</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76F467FA-E1B5-4B76-A041-3B1748BF5686}" type="parTrans" cxnId="{F7180998-02D6-4C9F-A100-E6B814B2409B}">
      <dgm:prSet/>
      <dgm:spPr/>
    </dgm:pt>
    <dgm:pt modelId="{8262A674-3AD2-4FF2-90BA-7554DB5B37B0}" type="sibTrans" cxnId="{F7180998-02D6-4C9F-A100-E6B814B2409B}">
      <dgm:prSet/>
      <dgm:spPr/>
    </dgm:pt>
    <dgm:pt modelId="{70924814-F4AA-4CBE-8FBB-CE1D36CDF677}">
      <dgm:prSet phldrT="[Text]" custT="1"/>
      <dgm:spPr/>
      <dgm:t>
        <a:bodyPr/>
        <a:lstStyle/>
        <a:p>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E85903C1-22D9-4539-B814-4E1C02EBF252}" type="parTrans" cxnId="{C56C6438-4D4B-4C5E-A22C-FBFF38340298}">
      <dgm:prSet/>
      <dgm:spPr/>
    </dgm:pt>
    <dgm:pt modelId="{B4DF4632-8AE6-4E59-AF13-F562F8F372A3}" type="sibTrans" cxnId="{C56C6438-4D4B-4C5E-A22C-FBFF38340298}">
      <dgm:prSet/>
      <dgm:spPr/>
    </dgm:pt>
    <dgm:pt modelId="{F88EF4E5-7727-45C3-B3EC-5394C46C39BB}">
      <dgm:prSet phldrT="[Text]" custT="1"/>
      <dgm:spPr/>
      <dgm:t>
        <a:bodyPr/>
        <a:lstStyle/>
        <a:p>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038CA565-6D14-45E0-9529-FB5C5038E407}" type="parTrans" cxnId="{46DDBC08-3AD8-4160-AC12-C4CE36E3FC87}">
      <dgm:prSet/>
      <dgm:spPr/>
    </dgm:pt>
    <dgm:pt modelId="{DF6DE5E3-60C8-4953-961B-199BE3A4A8BB}" type="sibTrans" cxnId="{46DDBC08-3AD8-4160-AC12-C4CE36E3FC87}">
      <dgm:prSet/>
      <dgm:spPr/>
    </dgm:pt>
    <dgm:pt modelId="{DF9FEE9C-E3D7-419D-B528-573D0D210C75}">
      <dgm:prSet phldrT="[Text]" custT="1"/>
      <dgm:spPr/>
      <dgm:t>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The software is Free and Open Source for use</a:t>
          </a:r>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32F526E1-CD1F-4695-8240-4CD0206ABF29}" type="parTrans" cxnId="{A870430F-F8C7-4D42-8C95-D692B42CA3EF}">
      <dgm:prSet/>
      <dgm:spPr/>
    </dgm:pt>
    <dgm:pt modelId="{BABAE7D2-2CAF-4B74-924C-09B775F1242A}" type="sibTrans" cxnId="{A870430F-F8C7-4D42-8C95-D692B42CA3EF}">
      <dgm:prSet/>
      <dgm:spPr/>
    </dgm:pt>
    <dgm:pt modelId="{5B5B24E5-29B9-4D10-BA5D-F26985CF0A20}">
      <dgm:prSet phldrT="[Text]" custT="1"/>
      <dgm:spPr/>
      <dgm:t>
        <a:bodyPr/>
        <a:lstStyle/>
        <a:p>
          <a:endParaRPr lang="uk-UA" sz="1800" dirty="0">
            <a:latin typeface="Segoe UI" panose="020B0502040204020203" pitchFamily="34" charset="0"/>
            <a:ea typeface="Segoe UI" panose="020B0502040204020203" pitchFamily="34" charset="0"/>
            <a:cs typeface="Segoe UI" panose="020B0502040204020203" pitchFamily="34" charset="0"/>
          </a:endParaRPr>
        </a:p>
      </dgm:t>
    </dgm:pt>
    <dgm:pt modelId="{878C3DC1-BCA7-43DA-9E99-81914BED8DEA}" type="parTrans" cxnId="{CEF4EA70-A706-4F75-927F-D4BA975194BB}">
      <dgm:prSet/>
      <dgm:spPr/>
    </dgm:pt>
    <dgm:pt modelId="{1BEA3B7F-2E85-4A6E-A64C-BC45FF12746F}" type="sibTrans" cxnId="{CEF4EA70-A706-4F75-927F-D4BA975194BB}">
      <dgm:prSet/>
      <dgm:spPr/>
    </dgm:pt>
    <dgm:pt modelId="{FE325604-0AA9-4768-84F4-7760E28A2954}">
      <dgm:prSet phldrT="[Text]" custT="1"/>
      <dgm:spPr/>
      <dgm:t>
        <a:bodyPr/>
        <a:lstStyle/>
        <a:p>
          <a:endParaRPr lang="uk-UA" sz="1400" dirty="0">
            <a:latin typeface="Segoe UI" panose="020B0502040204020203" pitchFamily="34" charset="0"/>
            <a:ea typeface="Segoe UI" panose="020B0502040204020203" pitchFamily="34" charset="0"/>
            <a:cs typeface="Segoe UI" panose="020B0502040204020203" pitchFamily="34" charset="0"/>
          </a:endParaRPr>
        </a:p>
      </dgm:t>
    </dgm:pt>
    <dgm:pt modelId="{98FD39AA-B9F5-43B7-8A00-A978F6C397F1}" type="parTrans" cxnId="{84076291-D88C-499C-819A-D0D69A40DCE0}">
      <dgm:prSet/>
      <dgm:spPr/>
    </dgm:pt>
    <dgm:pt modelId="{23ABE1CA-F8B0-4B59-AF39-68F2E6B4D1AB}" type="sibTrans" cxnId="{84076291-D88C-499C-819A-D0D69A40DCE0}">
      <dgm:prSet/>
      <dgm:spPr/>
    </dgm:pt>
    <dgm:pt modelId="{255929F3-87F0-4BCF-9B3C-3B38BD705D4B}" type="pres">
      <dgm:prSet presAssocID="{4396BD42-D75E-499A-8D7B-D19A4B92BAA6}" presName="Name0" presStyleCnt="0">
        <dgm:presLayoutVars>
          <dgm:dir/>
          <dgm:animLvl val="lvl"/>
          <dgm:resizeHandles val="exact"/>
        </dgm:presLayoutVars>
      </dgm:prSet>
      <dgm:spPr/>
    </dgm:pt>
    <dgm:pt modelId="{492006B2-3667-4272-B29F-5CE12D1DABFD}" type="pres">
      <dgm:prSet presAssocID="{02B956D6-4242-4335-8F7B-582AE8A9F3BC}" presName="composite" presStyleCnt="0"/>
      <dgm:spPr/>
    </dgm:pt>
    <dgm:pt modelId="{4FF62FC5-57F8-4BE4-9587-B14899A695F0}" type="pres">
      <dgm:prSet presAssocID="{02B956D6-4242-4335-8F7B-582AE8A9F3BC}" presName="parTx" presStyleLbl="alignNode1" presStyleIdx="0" presStyleCnt="3">
        <dgm:presLayoutVars>
          <dgm:chMax val="0"/>
          <dgm:chPref val="0"/>
          <dgm:bulletEnabled val="1"/>
        </dgm:presLayoutVars>
      </dgm:prSet>
      <dgm:spPr/>
    </dgm:pt>
    <dgm:pt modelId="{000DA755-3832-4AEB-9EF7-8D93D8946803}" type="pres">
      <dgm:prSet presAssocID="{02B956D6-4242-4335-8F7B-582AE8A9F3BC}" presName="desTx" presStyleLbl="alignAccFollowNode1" presStyleIdx="0" presStyleCnt="3">
        <dgm:presLayoutVars>
          <dgm:bulletEnabled val="1"/>
        </dgm:presLayoutVars>
      </dgm:prSet>
      <dgm:spPr/>
      <dgm:t>
        <a:bodyPr/>
        <a:lstStyle/>
        <a:p>
          <a:endParaRPr lang="uk-UA"/>
        </a:p>
      </dgm:t>
    </dgm:pt>
    <dgm:pt modelId="{E6B1B889-D15A-4B78-9883-E2BCC9BBF87D}" type="pres">
      <dgm:prSet presAssocID="{63C4081D-5505-41EC-ADF3-A63D605CF6CD}" presName="space" presStyleCnt="0"/>
      <dgm:spPr/>
    </dgm:pt>
    <dgm:pt modelId="{347A389C-17DC-4576-B9DB-0BD471AAAD92}" type="pres">
      <dgm:prSet presAssocID="{7B7AD1ED-604D-4102-ADA4-CBE7F402DCFD}" presName="composite" presStyleCnt="0"/>
      <dgm:spPr/>
    </dgm:pt>
    <dgm:pt modelId="{7031AA36-B11B-414E-A368-45B14156CE02}" type="pres">
      <dgm:prSet presAssocID="{7B7AD1ED-604D-4102-ADA4-CBE7F402DCFD}" presName="parTx" presStyleLbl="alignNode1" presStyleIdx="1" presStyleCnt="3">
        <dgm:presLayoutVars>
          <dgm:chMax val="0"/>
          <dgm:chPref val="0"/>
          <dgm:bulletEnabled val="1"/>
        </dgm:presLayoutVars>
      </dgm:prSet>
      <dgm:spPr/>
    </dgm:pt>
    <dgm:pt modelId="{DB404D24-CDDC-4E35-A8E2-5AD4269EBCB1}" type="pres">
      <dgm:prSet presAssocID="{7B7AD1ED-604D-4102-ADA4-CBE7F402DCFD}" presName="desTx" presStyleLbl="alignAccFollowNode1" presStyleIdx="1" presStyleCnt="3">
        <dgm:presLayoutVars>
          <dgm:bulletEnabled val="1"/>
        </dgm:presLayoutVars>
      </dgm:prSet>
      <dgm:spPr/>
      <dgm:t>
        <a:bodyPr/>
        <a:lstStyle/>
        <a:p>
          <a:endParaRPr lang="uk-UA"/>
        </a:p>
      </dgm:t>
    </dgm:pt>
    <dgm:pt modelId="{9E637F43-5B8D-4D09-8662-A385B9C92282}" type="pres">
      <dgm:prSet presAssocID="{1853CEF6-1914-4B08-8370-A64505884145}" presName="space" presStyleCnt="0"/>
      <dgm:spPr/>
    </dgm:pt>
    <dgm:pt modelId="{92E76739-D377-41CA-91E2-DFDF015CAAC9}" type="pres">
      <dgm:prSet presAssocID="{4BFC7C73-89C7-413A-99E6-663825B2E35A}" presName="composite" presStyleCnt="0"/>
      <dgm:spPr/>
    </dgm:pt>
    <dgm:pt modelId="{43BF566D-060E-4A63-A7E1-4A600A79E4B2}" type="pres">
      <dgm:prSet presAssocID="{4BFC7C73-89C7-413A-99E6-663825B2E35A}" presName="parTx" presStyleLbl="alignNode1" presStyleIdx="2" presStyleCnt="3">
        <dgm:presLayoutVars>
          <dgm:chMax val="0"/>
          <dgm:chPref val="0"/>
          <dgm:bulletEnabled val="1"/>
        </dgm:presLayoutVars>
      </dgm:prSet>
      <dgm:spPr/>
    </dgm:pt>
    <dgm:pt modelId="{864F6FF4-3CD1-4346-937A-4E8FDCEAD684}" type="pres">
      <dgm:prSet presAssocID="{4BFC7C73-89C7-413A-99E6-663825B2E35A}" presName="desTx" presStyleLbl="alignAccFollowNode1" presStyleIdx="2" presStyleCnt="3">
        <dgm:presLayoutVars>
          <dgm:bulletEnabled val="1"/>
        </dgm:presLayoutVars>
      </dgm:prSet>
      <dgm:spPr/>
      <dgm:t>
        <a:bodyPr/>
        <a:lstStyle/>
        <a:p>
          <a:endParaRPr lang="uk-UA"/>
        </a:p>
      </dgm:t>
    </dgm:pt>
  </dgm:ptLst>
  <dgm:cxnLst>
    <dgm:cxn modelId="{156A9E30-183B-41A7-BFA2-4B2B671DAF12}" type="presOf" srcId="{55CACF46-8C18-4DEC-BE77-81719002A660}" destId="{000DA755-3832-4AEB-9EF7-8D93D8946803}" srcOrd="0" destOrd="4" presId="urn:microsoft.com/office/officeart/2005/8/layout/hList1"/>
    <dgm:cxn modelId="{1E50526B-7A1D-4C22-9AF5-27EC627C7CCF}" type="presOf" srcId="{59DB2CA5-47D2-4E4E-A1B1-897F497DC347}" destId="{864F6FF4-3CD1-4346-937A-4E8FDCEAD684}" srcOrd="0" destOrd="0" presId="urn:microsoft.com/office/officeart/2005/8/layout/hList1"/>
    <dgm:cxn modelId="{E7CE7084-CB17-477C-B408-A3F68CCFF38D}" srcId="{7B7AD1ED-604D-4102-ADA4-CBE7F402DCFD}" destId="{05994D68-AA45-44B1-9438-2366620AB2A6}" srcOrd="0" destOrd="0" parTransId="{E0370D08-7337-4919-B101-44476F014537}" sibTransId="{D5942D49-F035-479E-B6EF-D1975FA8DFFA}"/>
    <dgm:cxn modelId="{67C381B9-14A1-4454-A4AF-3621D0146174}" type="presOf" srcId="{2F2943D9-BFA9-4BF6-98E9-34B752D94B01}" destId="{864F6FF4-3CD1-4346-937A-4E8FDCEAD684}" srcOrd="0" destOrd="1" presId="urn:microsoft.com/office/officeart/2005/8/layout/hList1"/>
    <dgm:cxn modelId="{2B97D266-4B23-47EF-A38D-43F991A90205}" srcId="{02B956D6-4242-4335-8F7B-582AE8A9F3BC}" destId="{F741AC47-0F12-478C-8A8F-0987F4AA2B1E}" srcOrd="0" destOrd="0" parTransId="{946FE3CE-659B-436E-8CA0-D7BABDDDE055}" sibTransId="{F7546C8C-0D8C-4BB9-B9D4-86AD4A0FBB8E}"/>
    <dgm:cxn modelId="{A71D382A-2029-4022-BD06-C3928ACB7F1C}" type="presOf" srcId="{F88EF4E5-7727-45C3-B3EC-5394C46C39BB}" destId="{DB404D24-CDDC-4E35-A8E2-5AD4269EBCB1}" srcOrd="0" destOrd="3" presId="urn:microsoft.com/office/officeart/2005/8/layout/hList1"/>
    <dgm:cxn modelId="{DEB49AD3-93DB-46E1-85A5-6555887E5C09}" type="presOf" srcId="{4BFC7C73-89C7-413A-99E6-663825B2E35A}" destId="{43BF566D-060E-4A63-A7E1-4A600A79E4B2}" srcOrd="0" destOrd="0" presId="urn:microsoft.com/office/officeart/2005/8/layout/hList1"/>
    <dgm:cxn modelId="{FCE6C5EC-4686-4B28-97DD-BE0D69942E4A}" type="presOf" srcId="{05994D68-AA45-44B1-9438-2366620AB2A6}" destId="{DB404D24-CDDC-4E35-A8E2-5AD4269EBCB1}" srcOrd="0" destOrd="0" presId="urn:microsoft.com/office/officeart/2005/8/layout/hList1"/>
    <dgm:cxn modelId="{A7154BF8-B722-498B-BD44-B03109612ACC}" type="presOf" srcId="{FE325604-0AA9-4768-84F4-7760E28A2954}" destId="{DB404D24-CDDC-4E35-A8E2-5AD4269EBCB1}" srcOrd="0" destOrd="4" presId="urn:microsoft.com/office/officeart/2005/8/layout/hList1"/>
    <dgm:cxn modelId="{47BE38EB-C4AC-49A8-B90A-EF5ACBE1FF69}" type="presOf" srcId="{F688A8B0-52EF-4148-B7A1-2D9819D0343B}" destId="{000DA755-3832-4AEB-9EF7-8D93D8946803}" srcOrd="0" destOrd="3" presId="urn:microsoft.com/office/officeart/2005/8/layout/hList1"/>
    <dgm:cxn modelId="{7BC9AB34-E366-4514-BFAE-87D593F32863}" srcId="{02B956D6-4242-4335-8F7B-582AE8A9F3BC}" destId="{B645937F-75BA-43E7-A67C-8362C8604CA8}" srcOrd="2" destOrd="0" parTransId="{3285AEAE-E545-4461-9FF8-1CABA44A7038}" sibTransId="{B2E76682-B66C-454C-9BA7-561DDD8A613B}"/>
    <dgm:cxn modelId="{4231F1A7-FCC2-4EF8-B9EC-AC2A2144E122}" srcId="{4BFC7C73-89C7-413A-99E6-663825B2E35A}" destId="{59DB2CA5-47D2-4E4E-A1B1-897F497DC347}" srcOrd="0" destOrd="0" parTransId="{14B11262-9E2D-46D6-99D9-E4AF907544EA}" sibTransId="{5E4710FB-E4B9-465E-8EEB-D803F301DD26}"/>
    <dgm:cxn modelId="{1A32D3E4-3FFD-46DC-AE94-853FDBAD911F}" srcId="{4396BD42-D75E-499A-8D7B-D19A4B92BAA6}" destId="{7B7AD1ED-604D-4102-ADA4-CBE7F402DCFD}" srcOrd="1" destOrd="0" parTransId="{BB157D4D-3808-4C2C-8D9F-079E65B65472}" sibTransId="{1853CEF6-1914-4B08-8370-A64505884145}"/>
    <dgm:cxn modelId="{F7180998-02D6-4C9F-A100-E6B814B2409B}" srcId="{7B7AD1ED-604D-4102-ADA4-CBE7F402DCFD}" destId="{AD7BC33B-600C-4B45-817A-E1F5E2C606F4}" srcOrd="5" destOrd="0" parTransId="{76F467FA-E1B5-4B76-A041-3B1748BF5686}" sibTransId="{8262A674-3AD2-4FF2-90BA-7554DB5B37B0}"/>
    <dgm:cxn modelId="{26FA4AD2-B2F1-4978-A5A4-5A8497BC5D79}" type="presOf" srcId="{E2BDB605-4F88-4210-94D2-6AFB34715F26}" destId="{DB404D24-CDDC-4E35-A8E2-5AD4269EBCB1}" srcOrd="0" destOrd="1" presId="urn:microsoft.com/office/officeart/2005/8/layout/hList1"/>
    <dgm:cxn modelId="{E120AD69-BCBE-40C0-8414-221AF788FF6F}" srcId="{4396BD42-D75E-499A-8D7B-D19A4B92BAA6}" destId="{02B956D6-4242-4335-8F7B-582AE8A9F3BC}" srcOrd="0" destOrd="0" parTransId="{DC293322-B8BF-456D-8743-7DB38437D434}" sibTransId="{63C4081D-5505-41EC-ADF3-A63D605CF6CD}"/>
    <dgm:cxn modelId="{094C51CB-01A9-4D28-9081-FB5AD8DADC0D}" type="presOf" srcId="{004FC23F-D62D-467E-AFFB-8C500F6939B0}" destId="{000DA755-3832-4AEB-9EF7-8D93D8946803}" srcOrd="0" destOrd="6" presId="urn:microsoft.com/office/officeart/2005/8/layout/hList1"/>
    <dgm:cxn modelId="{46DDBC08-3AD8-4160-AC12-C4CE36E3FC87}" srcId="{7B7AD1ED-604D-4102-ADA4-CBE7F402DCFD}" destId="{F88EF4E5-7727-45C3-B3EC-5394C46C39BB}" srcOrd="3" destOrd="0" parTransId="{038CA565-6D14-45E0-9529-FB5C5038E407}" sibTransId="{DF6DE5E3-60C8-4953-961B-199BE3A4A8BB}"/>
    <dgm:cxn modelId="{84076291-D88C-499C-819A-D0D69A40DCE0}" srcId="{7B7AD1ED-604D-4102-ADA4-CBE7F402DCFD}" destId="{FE325604-0AA9-4768-84F4-7760E28A2954}" srcOrd="4" destOrd="0" parTransId="{98FD39AA-B9F5-43B7-8A00-A978F6C397F1}" sibTransId="{23ABE1CA-F8B0-4B59-AF39-68F2E6B4D1AB}"/>
    <dgm:cxn modelId="{6E1753F4-776F-4386-AF00-AD14DD60CAB2}" type="presOf" srcId="{5B5B24E5-29B9-4D10-BA5D-F26985CF0A20}" destId="{000DA755-3832-4AEB-9EF7-8D93D8946803}" srcOrd="0" destOrd="5" presId="urn:microsoft.com/office/officeart/2005/8/layout/hList1"/>
    <dgm:cxn modelId="{823E1BAA-489A-49F2-9DB6-2465D56C4D62}" srcId="{02B956D6-4242-4335-8F7B-582AE8A9F3BC}" destId="{55CACF46-8C18-4DEC-BE77-81719002A660}" srcOrd="4" destOrd="0" parTransId="{ECF20194-1D53-45BB-BE86-E17D9F87D3DF}" sibTransId="{C0FFE89F-03DF-4F62-BCAC-7B4783B2FE06}"/>
    <dgm:cxn modelId="{38869C7A-D75D-412B-87B4-20334E4F1A71}" type="presOf" srcId="{7B7AD1ED-604D-4102-ADA4-CBE7F402DCFD}" destId="{7031AA36-B11B-414E-A368-45B14156CE02}" srcOrd="0" destOrd="0" presId="urn:microsoft.com/office/officeart/2005/8/layout/hList1"/>
    <dgm:cxn modelId="{F04EBBD9-2E6E-41F5-AC2F-A615ABCB4C78}" srcId="{7B7AD1ED-604D-4102-ADA4-CBE7F402DCFD}" destId="{E2BDB605-4F88-4210-94D2-6AFB34715F26}" srcOrd="1" destOrd="0" parTransId="{FA21EBC5-17E2-43D3-923E-4258E9584B9B}" sibTransId="{C50504D4-5A0B-4BB8-A50D-97C90602F310}"/>
    <dgm:cxn modelId="{0C6CB45F-B285-491F-849C-75F61622FA1F}" srcId="{02B956D6-4242-4335-8F7B-582AE8A9F3BC}" destId="{F688A8B0-52EF-4148-B7A1-2D9819D0343B}" srcOrd="3" destOrd="0" parTransId="{DEC923BC-D780-403E-908E-2F2413402FB0}" sibTransId="{A64E0F5D-729D-4913-8D33-3306AB6958B2}"/>
    <dgm:cxn modelId="{E7AA7FCF-4D69-4415-8270-82013A43613C}" type="presOf" srcId="{AD7BC33B-600C-4B45-817A-E1F5E2C606F4}" destId="{DB404D24-CDDC-4E35-A8E2-5AD4269EBCB1}" srcOrd="0" destOrd="5" presId="urn:microsoft.com/office/officeart/2005/8/layout/hList1"/>
    <dgm:cxn modelId="{1662DC63-EB20-48C9-AD49-1A07FBE5B42D}" type="presOf" srcId="{F741AC47-0F12-478C-8A8F-0987F4AA2B1E}" destId="{000DA755-3832-4AEB-9EF7-8D93D8946803}" srcOrd="0" destOrd="0" presId="urn:microsoft.com/office/officeart/2005/8/layout/hList1"/>
    <dgm:cxn modelId="{AA0EE71B-788C-4101-B3BC-F5E107CF2D3C}" type="presOf" srcId="{DF9FEE9C-E3D7-419D-B528-573D0D210C75}" destId="{864F6FF4-3CD1-4346-937A-4E8FDCEAD684}" srcOrd="0" destOrd="2" presId="urn:microsoft.com/office/officeart/2005/8/layout/hList1"/>
    <dgm:cxn modelId="{A870430F-F8C7-4D42-8C95-D692B42CA3EF}" srcId="{4BFC7C73-89C7-413A-99E6-663825B2E35A}" destId="{DF9FEE9C-E3D7-419D-B528-573D0D210C75}" srcOrd="2" destOrd="0" parTransId="{32F526E1-CD1F-4695-8240-4CD0206ABF29}" sibTransId="{BABAE7D2-2CAF-4B74-924C-09B775F1242A}"/>
    <dgm:cxn modelId="{9B594572-ABE8-461D-BAA8-49F9D888BAC2}" type="presOf" srcId="{70924814-F4AA-4CBE-8FBB-CE1D36CDF677}" destId="{DB404D24-CDDC-4E35-A8E2-5AD4269EBCB1}" srcOrd="0" destOrd="2" presId="urn:microsoft.com/office/officeart/2005/8/layout/hList1"/>
    <dgm:cxn modelId="{3C76E243-0B04-4BC9-A2A2-AA41293D824D}" type="presOf" srcId="{B7543FC5-FCA6-469A-94A8-B3B97B4AC6B9}" destId="{000DA755-3832-4AEB-9EF7-8D93D8946803}" srcOrd="0" destOrd="1" presId="urn:microsoft.com/office/officeart/2005/8/layout/hList1"/>
    <dgm:cxn modelId="{C56C6438-4D4B-4C5E-A22C-FBFF38340298}" srcId="{7B7AD1ED-604D-4102-ADA4-CBE7F402DCFD}" destId="{70924814-F4AA-4CBE-8FBB-CE1D36CDF677}" srcOrd="2" destOrd="0" parTransId="{E85903C1-22D9-4539-B814-4E1C02EBF252}" sibTransId="{B4DF4632-8AE6-4E59-AF13-F562F8F372A3}"/>
    <dgm:cxn modelId="{DF68B078-A9E9-4E35-A43F-4C7C6EAEE9AB}" srcId="{4BFC7C73-89C7-413A-99E6-663825B2E35A}" destId="{2F2943D9-BFA9-4BF6-98E9-34B752D94B01}" srcOrd="1" destOrd="0" parTransId="{F8DF5714-61BE-45F7-AB65-C7D05F1F8D2D}" sibTransId="{FC9E40C6-ADFE-4226-B6B1-B66C5980640F}"/>
    <dgm:cxn modelId="{358F23EC-D0AE-4061-8F69-4F7B012415B2}" type="presOf" srcId="{B645937F-75BA-43E7-A67C-8362C8604CA8}" destId="{000DA755-3832-4AEB-9EF7-8D93D8946803}" srcOrd="0" destOrd="2" presId="urn:microsoft.com/office/officeart/2005/8/layout/hList1"/>
    <dgm:cxn modelId="{0C741404-8608-411B-9A7D-E79C78C461ED}" srcId="{02B956D6-4242-4335-8F7B-582AE8A9F3BC}" destId="{B7543FC5-FCA6-469A-94A8-B3B97B4AC6B9}" srcOrd="1" destOrd="0" parTransId="{9C382E6B-E071-4AF2-9419-A2849629A98C}" sibTransId="{79667081-9F9C-4299-9EE5-1C63CB72816D}"/>
    <dgm:cxn modelId="{CEF4EA70-A706-4F75-927F-D4BA975194BB}" srcId="{02B956D6-4242-4335-8F7B-582AE8A9F3BC}" destId="{5B5B24E5-29B9-4D10-BA5D-F26985CF0A20}" srcOrd="5" destOrd="0" parTransId="{878C3DC1-BCA7-43DA-9E99-81914BED8DEA}" sibTransId="{1BEA3B7F-2E85-4A6E-A64C-BC45FF12746F}"/>
    <dgm:cxn modelId="{7A3A0C28-E980-4AC4-A3F5-5F00522538A7}" type="presOf" srcId="{02B956D6-4242-4335-8F7B-582AE8A9F3BC}" destId="{4FF62FC5-57F8-4BE4-9587-B14899A695F0}" srcOrd="0" destOrd="0" presId="urn:microsoft.com/office/officeart/2005/8/layout/hList1"/>
    <dgm:cxn modelId="{50943F54-FF0F-49DE-A975-C617629F6722}" srcId="{4396BD42-D75E-499A-8D7B-D19A4B92BAA6}" destId="{4BFC7C73-89C7-413A-99E6-663825B2E35A}" srcOrd="2" destOrd="0" parTransId="{6457704F-825B-4E36-9E5E-B0754E9AB924}" sibTransId="{FB7AE975-C4A5-420C-BDB2-093769E7F55C}"/>
    <dgm:cxn modelId="{9E2B9F7D-6A9B-4548-8333-3704F4FD2F4A}" srcId="{02B956D6-4242-4335-8F7B-582AE8A9F3BC}" destId="{004FC23F-D62D-467E-AFFB-8C500F6939B0}" srcOrd="6" destOrd="0" parTransId="{49EFAC6D-F35C-4533-AA24-96B1E133765B}" sibTransId="{64823C46-55B8-4E09-930C-F701AFABF029}"/>
    <dgm:cxn modelId="{33048CA8-EA10-4617-BC40-4DB358B4468D}" type="presOf" srcId="{4396BD42-D75E-499A-8D7B-D19A4B92BAA6}" destId="{255929F3-87F0-4BCF-9B3C-3B38BD705D4B}" srcOrd="0" destOrd="0" presId="urn:microsoft.com/office/officeart/2005/8/layout/hList1"/>
    <dgm:cxn modelId="{ABA1D86B-8B6E-41C8-BAA9-BC937E7B0760}" type="presParOf" srcId="{255929F3-87F0-4BCF-9B3C-3B38BD705D4B}" destId="{492006B2-3667-4272-B29F-5CE12D1DABFD}" srcOrd="0" destOrd="0" presId="urn:microsoft.com/office/officeart/2005/8/layout/hList1"/>
    <dgm:cxn modelId="{0316B857-F92D-44A8-9A4F-D1F975EAC88C}" type="presParOf" srcId="{492006B2-3667-4272-B29F-5CE12D1DABFD}" destId="{4FF62FC5-57F8-4BE4-9587-B14899A695F0}" srcOrd="0" destOrd="0" presId="urn:microsoft.com/office/officeart/2005/8/layout/hList1"/>
    <dgm:cxn modelId="{06E0B69F-524B-4712-B243-5EA4F9380D58}" type="presParOf" srcId="{492006B2-3667-4272-B29F-5CE12D1DABFD}" destId="{000DA755-3832-4AEB-9EF7-8D93D8946803}" srcOrd="1" destOrd="0" presId="urn:microsoft.com/office/officeart/2005/8/layout/hList1"/>
    <dgm:cxn modelId="{8BD7F5EC-CC69-4DD9-9B66-CC090DC2C00A}" type="presParOf" srcId="{255929F3-87F0-4BCF-9B3C-3B38BD705D4B}" destId="{E6B1B889-D15A-4B78-9883-E2BCC9BBF87D}" srcOrd="1" destOrd="0" presId="urn:microsoft.com/office/officeart/2005/8/layout/hList1"/>
    <dgm:cxn modelId="{9BCA9A30-EFDB-4BFC-B0C1-FCF2887FEA2B}" type="presParOf" srcId="{255929F3-87F0-4BCF-9B3C-3B38BD705D4B}" destId="{347A389C-17DC-4576-B9DB-0BD471AAAD92}" srcOrd="2" destOrd="0" presId="urn:microsoft.com/office/officeart/2005/8/layout/hList1"/>
    <dgm:cxn modelId="{1019DD53-957A-4128-9994-11A04DAA8B38}" type="presParOf" srcId="{347A389C-17DC-4576-B9DB-0BD471AAAD92}" destId="{7031AA36-B11B-414E-A368-45B14156CE02}" srcOrd="0" destOrd="0" presId="urn:microsoft.com/office/officeart/2005/8/layout/hList1"/>
    <dgm:cxn modelId="{FFF72FF4-F8BA-4E3B-8807-91AFE2199BB2}" type="presParOf" srcId="{347A389C-17DC-4576-B9DB-0BD471AAAD92}" destId="{DB404D24-CDDC-4E35-A8E2-5AD4269EBCB1}" srcOrd="1" destOrd="0" presId="urn:microsoft.com/office/officeart/2005/8/layout/hList1"/>
    <dgm:cxn modelId="{0F4B1CFB-50E0-4260-939D-66EDF5AACCF4}" type="presParOf" srcId="{255929F3-87F0-4BCF-9B3C-3B38BD705D4B}" destId="{9E637F43-5B8D-4D09-8662-A385B9C92282}" srcOrd="3" destOrd="0" presId="urn:microsoft.com/office/officeart/2005/8/layout/hList1"/>
    <dgm:cxn modelId="{032AAEFD-B98F-4BF4-A81B-3F4D9E9BB569}" type="presParOf" srcId="{255929F3-87F0-4BCF-9B3C-3B38BD705D4B}" destId="{92E76739-D377-41CA-91E2-DFDF015CAAC9}" srcOrd="4" destOrd="0" presId="urn:microsoft.com/office/officeart/2005/8/layout/hList1"/>
    <dgm:cxn modelId="{768DFBD5-C9C4-48E1-BB84-9304576F58CE}" type="presParOf" srcId="{92E76739-D377-41CA-91E2-DFDF015CAAC9}" destId="{43BF566D-060E-4A63-A7E1-4A600A79E4B2}" srcOrd="0" destOrd="0" presId="urn:microsoft.com/office/officeart/2005/8/layout/hList1"/>
    <dgm:cxn modelId="{D7678DBE-DD45-49A9-B36D-877FF8A98C15}" type="presParOf" srcId="{92E76739-D377-41CA-91E2-DFDF015CAAC9}" destId="{864F6FF4-3CD1-4346-937A-4E8FDCEAD6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62FC5-57F8-4BE4-9587-B14899A695F0}">
      <dsp:nvSpPr>
        <dsp:cNvPr id="0" name=""/>
        <dsp:cNvSpPr/>
      </dsp:nvSpPr>
      <dsp:spPr>
        <a:xfrm>
          <a:off x="2571" y="289484"/>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Segoe UI" panose="020B0502040204020203" pitchFamily="34" charset="0"/>
              <a:ea typeface="Segoe UI" panose="020B0502040204020203" pitchFamily="34" charset="0"/>
              <a:cs typeface="Segoe UI" panose="020B0502040204020203" pitchFamily="34" charset="0"/>
            </a:rPr>
            <a:t>Feature</a:t>
          </a:r>
          <a:endParaRPr lang="uk-UA" sz="2000" kern="1200" dirty="0">
            <a:latin typeface="Segoe UI" panose="020B0502040204020203" pitchFamily="34" charset="0"/>
            <a:ea typeface="Segoe UI" panose="020B0502040204020203" pitchFamily="34" charset="0"/>
            <a:cs typeface="Segoe UI" panose="020B0502040204020203" pitchFamily="34" charset="0"/>
          </a:endParaRPr>
        </a:p>
      </dsp:txBody>
      <dsp:txXfrm>
        <a:off x="2571" y="289484"/>
        <a:ext cx="2507456" cy="1002982"/>
      </dsp:txXfrm>
    </dsp:sp>
    <dsp:sp modelId="{000DA755-3832-4AEB-9EF7-8D93D8946803}">
      <dsp:nvSpPr>
        <dsp:cNvPr id="0" name=""/>
        <dsp:cNvSpPr/>
      </dsp:nvSpPr>
      <dsp:spPr>
        <a:xfrm>
          <a:off x="2571" y="1292466"/>
          <a:ext cx="2507456"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Segoe UI" panose="020B0502040204020203" pitchFamily="34" charset="0"/>
              <a:ea typeface="Segoe UI" panose="020B0502040204020203" pitchFamily="34" charset="0"/>
              <a:cs typeface="Segoe UI" panose="020B0502040204020203" pitchFamily="34" charset="0"/>
            </a:rPr>
            <a:t>Ease of Use</a:t>
          </a: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Segoe UI" panose="020B0502040204020203" pitchFamily="34" charset="0"/>
              <a:ea typeface="Segoe UI" panose="020B0502040204020203" pitchFamily="34" charset="0"/>
              <a:cs typeface="Segoe UI" panose="020B0502040204020203" pitchFamily="34" charset="0"/>
            </a:rPr>
            <a:t>Enterprise Integration</a:t>
          </a: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endParaRPr lang="uk-UA" sz="1800" kern="1200" dirty="0">
            <a:latin typeface="Segoe UI" panose="020B0502040204020203" pitchFamily="34" charset="0"/>
            <a:ea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Segoe UI" panose="020B0502040204020203" pitchFamily="34" charset="0"/>
              <a:ea typeface="Segoe UI" panose="020B0502040204020203" pitchFamily="34" charset="0"/>
              <a:cs typeface="Segoe UI" panose="020B0502040204020203" pitchFamily="34" charset="0"/>
            </a:rPr>
            <a:t>Pricing Structure</a:t>
          </a:r>
          <a:endParaRPr lang="uk-UA" sz="1800" kern="1200" dirty="0">
            <a:latin typeface="Segoe UI" panose="020B0502040204020203" pitchFamily="34" charset="0"/>
            <a:ea typeface="Segoe UI" panose="020B0502040204020203" pitchFamily="34" charset="0"/>
            <a:cs typeface="Segoe UI" panose="020B0502040204020203" pitchFamily="34" charset="0"/>
          </a:endParaRPr>
        </a:p>
      </dsp:txBody>
      <dsp:txXfrm>
        <a:off x="2571" y="1292466"/>
        <a:ext cx="2507456" cy="2944012"/>
      </dsp:txXfrm>
    </dsp:sp>
    <dsp:sp modelId="{7031AA36-B11B-414E-A368-45B14156CE02}">
      <dsp:nvSpPr>
        <dsp:cNvPr id="0" name=""/>
        <dsp:cNvSpPr/>
      </dsp:nvSpPr>
      <dsp:spPr>
        <a:xfrm>
          <a:off x="2861071" y="289484"/>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Segoe UI" panose="020B0502040204020203" pitchFamily="34" charset="0"/>
              <a:ea typeface="Segoe UI" panose="020B0502040204020203" pitchFamily="34" charset="0"/>
              <a:cs typeface="Segoe UI" panose="020B0502040204020203" pitchFamily="34" charset="0"/>
            </a:rPr>
            <a:t>Cloud </a:t>
          </a:r>
          <a:r>
            <a:rPr lang="en-US" sz="2000" kern="1200" dirty="0" err="1" smtClean="0">
              <a:latin typeface="Segoe UI" panose="020B0502040204020203" pitchFamily="34" charset="0"/>
              <a:ea typeface="Segoe UI" panose="020B0502040204020203" pitchFamily="34" charset="0"/>
              <a:cs typeface="Segoe UI" panose="020B0502040204020203" pitchFamily="34" charset="0"/>
            </a:rPr>
            <a:t>MBaaS</a:t>
          </a:r>
          <a:endParaRPr lang="uk-UA" sz="2000" kern="1200" dirty="0">
            <a:latin typeface="Segoe UI" panose="020B0502040204020203" pitchFamily="34" charset="0"/>
            <a:ea typeface="Segoe UI" panose="020B0502040204020203" pitchFamily="34" charset="0"/>
            <a:cs typeface="Segoe UI" panose="020B0502040204020203" pitchFamily="34" charset="0"/>
          </a:endParaRPr>
        </a:p>
      </dsp:txBody>
      <dsp:txXfrm>
        <a:off x="2861071" y="289484"/>
        <a:ext cx="2507456" cy="1002982"/>
      </dsp:txXfrm>
    </dsp:sp>
    <dsp:sp modelId="{DB404D24-CDDC-4E35-A8E2-5AD4269EBCB1}">
      <dsp:nvSpPr>
        <dsp:cNvPr id="0" name=""/>
        <dsp:cNvSpPr/>
      </dsp:nvSpPr>
      <dsp:spPr>
        <a:xfrm>
          <a:off x="2861071" y="1292466"/>
          <a:ext cx="2507456"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latin typeface="Segoe UI" panose="020B0502040204020203" pitchFamily="34" charset="0"/>
              <a:ea typeface="Segoe UI" panose="020B0502040204020203" pitchFamily="34" charset="0"/>
              <a:cs typeface="Segoe UI" panose="020B0502040204020203" pitchFamily="34" charset="0"/>
            </a:rPr>
            <a:t>Yes.</a:t>
          </a:r>
          <a:r>
            <a:rPr lang="en-US" sz="1400" kern="1200" dirty="0" smtClean="0">
              <a:latin typeface="Segoe UI" panose="020B0502040204020203" pitchFamily="34" charset="0"/>
              <a:ea typeface="Segoe UI" panose="020B0502040204020203" pitchFamily="34" charset="0"/>
              <a:cs typeface="Segoe UI" panose="020B0502040204020203" pitchFamily="34" charset="0"/>
            </a:rPr>
            <a:t> This is both from a Getting Started standpoint as well as Deployment standpoint</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b="1" kern="1200" dirty="0" smtClean="0">
              <a:latin typeface="Segoe UI" panose="020B0502040204020203" pitchFamily="34" charset="0"/>
              <a:ea typeface="Segoe UI" panose="020B0502040204020203" pitchFamily="34" charset="0"/>
              <a:cs typeface="Segoe UI" panose="020B0502040204020203" pitchFamily="34" charset="0"/>
            </a:rPr>
            <a:t>B2C offerings </a:t>
          </a:r>
          <a:r>
            <a:rPr lang="en-US" sz="1400" kern="1200" dirty="0" smtClean="0">
              <a:latin typeface="Segoe UI" panose="020B0502040204020203" pitchFamily="34" charset="0"/>
              <a:ea typeface="Segoe UI" panose="020B0502040204020203" pitchFamily="34" charset="0"/>
              <a:cs typeface="Segoe UI" panose="020B0502040204020203" pitchFamily="34" charset="0"/>
            </a:rPr>
            <a:t>In majority of the offerings, Enterprise integration is not an option</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dirty="0" smtClean="0">
              <a:latin typeface="Segoe UI" panose="020B0502040204020203" pitchFamily="34" charset="0"/>
              <a:ea typeface="Segoe UI" panose="020B0502040204020203" pitchFamily="34" charset="0"/>
              <a:cs typeface="Segoe UI" panose="020B0502040204020203" pitchFamily="34" charset="0"/>
            </a:rPr>
            <a:t>Usage per month based pricing</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dsp:txBody>
      <dsp:txXfrm>
        <a:off x="2861071" y="1292466"/>
        <a:ext cx="2507456" cy="2944012"/>
      </dsp:txXfrm>
    </dsp:sp>
    <dsp:sp modelId="{43BF566D-060E-4A63-A7E1-4A600A79E4B2}">
      <dsp:nvSpPr>
        <dsp:cNvPr id="0" name=""/>
        <dsp:cNvSpPr/>
      </dsp:nvSpPr>
      <dsp:spPr>
        <a:xfrm>
          <a:off x="5719571" y="289484"/>
          <a:ext cx="2507456" cy="10029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err="1" smtClean="0">
              <a:latin typeface="Segoe UI" panose="020B0502040204020203" pitchFamily="34" charset="0"/>
              <a:ea typeface="Segoe UI" panose="020B0502040204020203" pitchFamily="34" charset="0"/>
              <a:cs typeface="Segoe UI" panose="020B0502040204020203" pitchFamily="34" charset="0"/>
            </a:rPr>
            <a:t>Opensource</a:t>
          </a:r>
          <a:r>
            <a:rPr lang="en-US" sz="2000" kern="1200" dirty="0" smtClean="0">
              <a:latin typeface="Segoe UI" panose="020B0502040204020203" pitchFamily="34" charset="0"/>
              <a:ea typeface="Segoe UI" panose="020B0502040204020203" pitchFamily="34" charset="0"/>
              <a:cs typeface="Segoe UI" panose="020B0502040204020203" pitchFamily="34" charset="0"/>
            </a:rPr>
            <a:t> </a:t>
          </a:r>
          <a:r>
            <a:rPr lang="en-US" sz="2000" kern="1200" dirty="0" err="1" smtClean="0">
              <a:latin typeface="Segoe UI" panose="020B0502040204020203" pitchFamily="34" charset="0"/>
              <a:ea typeface="Segoe UI" panose="020B0502040204020203" pitchFamily="34" charset="0"/>
              <a:cs typeface="Segoe UI" panose="020B0502040204020203" pitchFamily="34" charset="0"/>
            </a:rPr>
            <a:t>MBaaS</a:t>
          </a:r>
          <a:endParaRPr lang="uk-UA" sz="2000" kern="1200" dirty="0">
            <a:latin typeface="Segoe UI" panose="020B0502040204020203" pitchFamily="34" charset="0"/>
            <a:ea typeface="Segoe UI" panose="020B0502040204020203" pitchFamily="34" charset="0"/>
            <a:cs typeface="Segoe UI" panose="020B0502040204020203" pitchFamily="34" charset="0"/>
          </a:endParaRPr>
        </a:p>
      </dsp:txBody>
      <dsp:txXfrm>
        <a:off x="5719571" y="289484"/>
        <a:ext cx="2507456" cy="1002982"/>
      </dsp:txXfrm>
    </dsp:sp>
    <dsp:sp modelId="{864F6FF4-3CD1-4346-937A-4E8FDCEAD684}">
      <dsp:nvSpPr>
        <dsp:cNvPr id="0" name=""/>
        <dsp:cNvSpPr/>
      </dsp:nvSpPr>
      <dsp:spPr>
        <a:xfrm>
          <a:off x="5719571" y="1292466"/>
          <a:ext cx="2507456" cy="294401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latin typeface="Segoe UI" panose="020B0502040204020203" pitchFamily="34" charset="0"/>
              <a:ea typeface="Segoe UI" panose="020B0502040204020203" pitchFamily="34" charset="0"/>
              <a:cs typeface="Segoe UI" panose="020B0502040204020203" pitchFamily="34" charset="0"/>
            </a:rPr>
            <a:t>No.</a:t>
          </a:r>
          <a:r>
            <a:rPr lang="en-US" sz="1400" kern="1200" dirty="0" smtClean="0">
              <a:latin typeface="Segoe UI" panose="020B0502040204020203" pitchFamily="34" charset="0"/>
              <a:ea typeface="Segoe UI" panose="020B0502040204020203" pitchFamily="34" charset="0"/>
              <a:cs typeface="Segoe UI" panose="020B0502040204020203" pitchFamily="34" charset="0"/>
            </a:rPr>
            <a:t> Depending on the quality of documentation of the project, you can get up and running fairly quickly</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b="1" kern="1200" dirty="0" smtClean="0">
              <a:latin typeface="Segoe UI" panose="020B0502040204020203" pitchFamily="34" charset="0"/>
              <a:ea typeface="Segoe UI" panose="020B0502040204020203" pitchFamily="34" charset="0"/>
              <a:cs typeface="Segoe UI" panose="020B0502040204020203" pitchFamily="34" charset="0"/>
            </a:rPr>
            <a:t>B2E offerings </a:t>
          </a:r>
          <a:r>
            <a:rPr lang="en-US" sz="1400" kern="1200" dirty="0" smtClean="0">
              <a:latin typeface="Segoe UI" panose="020B0502040204020203" pitchFamily="34" charset="0"/>
              <a:ea typeface="Segoe UI" panose="020B0502040204020203" pitchFamily="34" charset="0"/>
              <a:cs typeface="Segoe UI" panose="020B0502040204020203" pitchFamily="34" charset="0"/>
            </a:rPr>
            <a:t>Natural fit for Enterprise integration since it will usually come with out-of- the-box integration framework that is technology-agnostic</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dirty="0" smtClean="0">
              <a:latin typeface="Segoe UI" panose="020B0502040204020203" pitchFamily="34" charset="0"/>
              <a:ea typeface="Segoe UI" panose="020B0502040204020203" pitchFamily="34" charset="0"/>
              <a:cs typeface="Segoe UI" panose="020B0502040204020203" pitchFamily="34" charset="0"/>
            </a:rPr>
            <a:t>The software is Free and Open Source for use</a:t>
          </a:r>
          <a:endParaRPr lang="uk-UA" sz="1400" kern="1200" dirty="0">
            <a:latin typeface="Segoe UI" panose="020B0502040204020203" pitchFamily="34" charset="0"/>
            <a:ea typeface="Segoe UI" panose="020B0502040204020203" pitchFamily="34" charset="0"/>
            <a:cs typeface="Segoe UI" panose="020B0502040204020203" pitchFamily="34" charset="0"/>
          </a:endParaRPr>
        </a:p>
      </dsp:txBody>
      <dsp:txXfrm>
        <a:off x="5719571" y="1292466"/>
        <a:ext cx="2507456" cy="294401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7/3/2014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7/3/2014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err="1" smtClean="0"/>
              <a:t>jksdksd</a:t>
            </a:r>
            <a:r>
              <a:rPr lang="en-US" dirty="0" smtClean="0"/>
              <a:t> </a:t>
            </a:r>
            <a:r>
              <a:rPr lang="en-US" dirty="0" err="1" smtClean="0"/>
              <a:t>jh</a:t>
            </a:r>
            <a:r>
              <a:rPr lang="en-US" dirty="0" smtClean="0"/>
              <a:t> </a:t>
            </a:r>
            <a:r>
              <a:rPr lang="en-US" dirty="0" err="1" smtClean="0"/>
              <a:t>jhfkjhfsd</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https://developer.stackmob.com/ios-sdk/offline-sync-guide</a:t>
            </a:r>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14</a:t>
            </a:fld>
            <a:endParaRPr lang="en-US"/>
          </a:p>
        </p:txBody>
      </p:sp>
    </p:spTree>
    <p:extLst>
      <p:ext uri="{BB962C8B-B14F-4D97-AF65-F5344CB8AC3E}">
        <p14:creationId xmlns:p14="http://schemas.microsoft.com/office/powerpoint/2010/main" val="180698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it syncs, it checks after 300 seconds if the connection gets live then it send the offline data to the server and when the data get saved to the server then it notifies). It doesn't notify when the object is saved when it is offline and it also keeps the data only in-memory. </a:t>
            </a:r>
            <a:endParaRPr lang="en-US" dirty="0" smtClean="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15</a:t>
            </a:fld>
            <a:endParaRPr lang="en-US"/>
          </a:p>
        </p:txBody>
      </p:sp>
    </p:spTree>
    <p:extLst>
      <p:ext uri="{BB962C8B-B14F-4D97-AF65-F5344CB8AC3E}">
        <p14:creationId xmlns:p14="http://schemas.microsoft.com/office/powerpoint/2010/main" val="18069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16</a:t>
            </a:fld>
            <a:endParaRPr lang="en-US"/>
          </a:p>
        </p:txBody>
      </p:sp>
    </p:spTree>
    <p:extLst>
      <p:ext uri="{BB962C8B-B14F-4D97-AF65-F5344CB8AC3E}">
        <p14:creationId xmlns:p14="http://schemas.microsoft.com/office/powerpoint/2010/main" val="180698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r>
              <a:rPr lang="en-US" smtClean="0"/>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17</a:t>
            </a:fld>
            <a:endParaRPr lang="en-US"/>
          </a:p>
        </p:txBody>
      </p:sp>
    </p:spTree>
    <p:extLst>
      <p:ext uri="{BB962C8B-B14F-4D97-AF65-F5344CB8AC3E}">
        <p14:creationId xmlns:p14="http://schemas.microsoft.com/office/powerpoint/2010/main" val="180698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small"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One Column Layou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914400"/>
          </a:xfrm>
        </p:spPr>
        <p:txBody>
          <a:bodyPr>
            <a:normAutofit/>
          </a:bodyPr>
          <a:lstStyle>
            <a:lvl1pPr algn="ctr">
              <a:defRPr lang="en-US" sz="4000" b="0" kern="1200" dirty="0">
                <a:solidFill>
                  <a:srgbClr val="32469A"/>
                </a:solidFill>
                <a:latin typeface="Segoe UI" pitchFamily="34" charset="0"/>
                <a:ea typeface="Segoe UI" pitchFamily="34" charset="0"/>
                <a:cs typeface="Segoe UI"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7"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474203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CDEF54A-E387-426C-A879-9382EF8A0A12}" type="datetimeFigureOut">
              <a:rPr lang="en-US" smtClean="0">
                <a:solidFill>
                  <a:prstClr val="black">
                    <a:tint val="75000"/>
                  </a:prstClr>
                </a:solidFill>
              </a:rPr>
              <a:pPr/>
              <a:t>7/3/2014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15BF346-702E-40AC-B470-D6D92BAB090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836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D887B73-0480-472F-AC87-7E924B8B0F1D}" type="datetimeFigureOut">
              <a:rPr lang="en-US" smtClean="0"/>
              <a:t>7/3/2014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B17E44C-3C68-4EE6-9F7B-EA073776B9BE}" type="slidenum">
              <a:rPr lang="en-US" smtClean="0"/>
              <a:t>‹#›</a:t>
            </a:fld>
            <a:endParaRPr lang="en-US"/>
          </a:p>
        </p:txBody>
      </p:sp>
      <p:pic>
        <p:nvPicPr>
          <p:cNvPr id="7" name="Picture 6" descr="softserve logo.gif"/>
          <p:cNvPicPr>
            <a:picLocks noChangeAspect="1"/>
          </p:cNvPicPr>
          <p:nvPr userDrawn="1"/>
        </p:nvPicPr>
        <p:blipFill>
          <a:blip r:embed="rId2" cstate="print"/>
          <a:stretch>
            <a:fillRect/>
          </a:stretch>
        </p:blipFill>
        <p:spPr>
          <a:xfrm>
            <a:off x="7315200" y="6324600"/>
            <a:ext cx="1428750" cy="400050"/>
          </a:xfrm>
          <a:prstGeom prst="rect">
            <a:avLst/>
          </a:prstGeom>
        </p:spPr>
      </p:pic>
    </p:spTree>
    <p:extLst>
      <p:ext uri="{BB962C8B-B14F-4D97-AF65-F5344CB8AC3E}">
        <p14:creationId xmlns:p14="http://schemas.microsoft.com/office/powerpoint/2010/main" val="277290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Layout (no lin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81000" y="1828800"/>
            <a:ext cx="4495800" cy="1447800"/>
          </a:xfrm>
        </p:spPr>
        <p:txBody>
          <a:bodyPr vert="horz" lIns="91440" tIns="45720" rIns="91440" bIns="45720" rtlCol="0" anchor="ctr">
            <a:noAutofit/>
          </a:bodyPr>
          <a:lstStyle>
            <a:lvl1pPr>
              <a:defRPr lang="en-US" sz="4400" cap="small"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4114800" cy="6858000"/>
          </a:xfrm>
        </p:spPr>
        <p:txBody>
          <a:bodyPr/>
          <a:lstStyle>
            <a:lvl1pPr marL="0" indent="0">
              <a:buNone/>
              <a:defRPr/>
            </a:lvl1pPr>
          </a:lstStyle>
          <a:p>
            <a:endParaRPr lang="uk-UA" dirty="0"/>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Layout (w/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457200" y="1447800"/>
            <a:ext cx="8229600" cy="4525963"/>
          </a:xfrm>
          <a:prstGeom prst="rect">
            <a:avLst/>
          </a:prstGeom>
        </p:spPr>
        <p:txBody>
          <a:bodyPr vert="horz" lIns="91440" tIns="45720" rIns="91440" bIns="45720" rtlCol="0">
            <a:normAutofit/>
          </a:bodyPr>
          <a:lstStyle>
            <a:lvl1pPr>
              <a:defRPr>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rgbClr val="017EB8"/>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7"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Layout (w/o bullets)">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57200" y="1447800"/>
            <a:ext cx="8229600" cy="4525963"/>
          </a:xfrm>
          <a:prstGeom prst="rect">
            <a:avLst/>
          </a:prstGeom>
        </p:spPr>
        <p:txBody>
          <a:bodyPr vert="horz" lIns="91440" tIns="45720" rIns="91440" bIns="45720" rtlCol="0">
            <a:normAutofit/>
          </a:bodyPr>
          <a:lstStyle>
            <a:lvl1pPr marL="0" indent="0">
              <a:buNone/>
              <a:defRPr sz="3200" baseline="0">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ext Placeholder 2"/>
          <p:cNvSpPr>
            <a:spLocks noGrp="1"/>
          </p:cNvSpPr>
          <p:nvPr>
            <p:ph idx="10"/>
          </p:nvPr>
        </p:nvSpPr>
        <p:spPr>
          <a:xfrm>
            <a:off x="457200" y="1373903"/>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
        <p:nvSpPr>
          <p:cNvPr id="9" name="Title 3"/>
          <p:cNvSpPr>
            <a:spLocks noGrp="1"/>
          </p:cNvSpPr>
          <p:nvPr>
            <p:ph type="title"/>
          </p:nvPr>
        </p:nvSpPr>
        <p:spPr>
          <a:xfrm>
            <a:off x="457200" y="12700"/>
            <a:ext cx="5715000" cy="914400"/>
          </a:xfrm>
        </p:spPr>
        <p:txBody>
          <a:bodyPr/>
          <a:lstStyle/>
          <a:p>
            <a:r>
              <a:rPr lang="en-US" dirty="0" smtClean="0"/>
              <a:t>Click to edit Master title style</a:t>
            </a:r>
            <a:endParaRPr lang="uk-UA" dirty="0"/>
          </a:p>
        </p:txBody>
      </p:sp>
      <p:sp>
        <p:nvSpPr>
          <p:cNvPr id="11" name="Text Placeholder 2"/>
          <p:cNvSpPr>
            <a:spLocks noGrp="1"/>
          </p:cNvSpPr>
          <p:nvPr>
            <p:ph idx="11"/>
          </p:nvPr>
        </p:nvSpPr>
        <p:spPr>
          <a:xfrm>
            <a:off x="4738260" y="1371600"/>
            <a:ext cx="4038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rgbClr val="017EB8"/>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Column Layout">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8" name="Footer Placeholder 3"/>
          <p:cNvSpPr>
            <a:spLocks noGrp="1"/>
          </p:cNvSpPr>
          <p:nvPr>
            <p:ph type="ftr" sz="quarter" idx="3"/>
          </p:nvPr>
        </p:nvSpPr>
        <p:spPr>
          <a:xfrm>
            <a:off x="2057400" y="63404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small"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700"/>
            <a:ext cx="5715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457200" y="1493837"/>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324600"/>
            <a:ext cx="2133600" cy="365125"/>
          </a:xfrm>
          <a:prstGeom prst="rect">
            <a:avLst/>
          </a:prstGeom>
        </p:spPr>
        <p:txBody>
          <a:bodyPr vert="horz" lIns="91440" tIns="45720" rIns="91440" bIns="45720" rtlCol="0" anchor="ctr"/>
          <a:lstStyle>
            <a:lvl1pPr algn="r">
              <a:defRPr sz="1200" b="1">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dirty="0"/>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dirty="0"/>
          </a:p>
        </p:txBody>
      </p:sp>
      <p:sp>
        <p:nvSpPr>
          <p:cNvPr id="4" name="Footer Placeholder 3"/>
          <p:cNvSpPr>
            <a:spLocks noGrp="1"/>
          </p:cNvSpPr>
          <p:nvPr>
            <p:ph type="ftr" sz="quarter" idx="3"/>
          </p:nvPr>
        </p:nvSpPr>
        <p:spPr>
          <a:xfrm>
            <a:off x="2057400" y="6251575"/>
            <a:ext cx="2895600" cy="365125"/>
          </a:xfrm>
          <a:prstGeom prst="rect">
            <a:avLst/>
          </a:prstGeom>
        </p:spPr>
        <p:txBody>
          <a:bodyPr vert="horz" lIns="91440" tIns="45720" rIns="91440" bIns="45720" rtlCol="0" anchor="ctr"/>
          <a:lstStyle>
            <a:lvl1pPr algn="l">
              <a:defRPr sz="1200">
                <a:solidFill>
                  <a:schemeClr val="tx1"/>
                </a:solidFill>
                <a:latin typeface="Segoe UI Light" panose="020B0502040204020203" pitchFamily="34" charset="0"/>
              </a:defRPr>
            </a:lvl1pPr>
          </a:lstStyle>
          <a:p>
            <a:r>
              <a:rPr lang="en-US" dirty="0" smtClean="0"/>
              <a:t>Click to add the  title</a:t>
            </a:r>
            <a:endParaRPr lang="uk-UA" dirty="0"/>
          </a:p>
        </p:txBody>
      </p:sp>
    </p:spTree>
  </p:cSld>
  <p:clrMap bg1="lt1" tx1="dk1" bg2="lt2" tx2="dk2" accent1="accent1" accent2="accent2" accent3="accent3" accent4="accent4" accent5="accent5" accent6="accent6" hlink="hlink" folHlink="folHlink"/>
  <p:sldLayoutIdLst>
    <p:sldLayoutId id="2147483649" r:id="rId1"/>
    <p:sldLayoutId id="2147483712" r:id="rId2"/>
    <p:sldLayoutId id="2147483713" r:id="rId3"/>
    <p:sldLayoutId id="2147483661" r:id="rId4"/>
    <p:sldLayoutId id="2147483650" r:id="rId5"/>
    <p:sldLayoutId id="2147483655" r:id="rId6"/>
    <p:sldLayoutId id="2147483674" r:id="rId7"/>
    <p:sldLayoutId id="2147483711" r:id="rId8"/>
    <p:sldLayoutId id="2147483709" r:id="rId9"/>
    <p:sldLayoutId id="2147483675" r:id="rId10"/>
    <p:sldLayoutId id="2147483714" r:id="rId11"/>
    <p:sldLayoutId id="2147483717" r:id="rId12"/>
    <p:sldLayoutId id="2147483718" r:id="rId13"/>
  </p:sldLayoutIdLst>
  <p:timing>
    <p:tnLst>
      <p:par>
        <p:cTn id="1" dur="indefinite" restart="never" nodeType="tmRoot"/>
      </p:par>
    </p:tnLst>
  </p:timing>
  <p:hf hdr="0" dt="0"/>
  <p:txStyles>
    <p:titleStyle>
      <a:lvl1pPr algn="l" defTabSz="914400" rtl="0" eaLnBrk="1" latinLnBrk="0" hangingPunct="1">
        <a:spcBef>
          <a:spcPct val="0"/>
        </a:spcBef>
        <a:buNone/>
        <a:defRPr lang="en-US" sz="3600" b="0" kern="1200" dirty="0">
          <a:solidFill>
            <a:schemeClr val="bg1"/>
          </a:solidFill>
          <a:latin typeface="Segoe UI Light" panose="020B0502040204020203" pitchFamily="34" charset="0"/>
          <a:ea typeface="Segoe UI" pitchFamily="34" charset="0"/>
          <a:cs typeface="Segoe UI" pitchFamily="34" charset="0"/>
        </a:defRPr>
      </a:lvl1pPr>
    </p:titleStyle>
    <p:bodyStyle>
      <a:lvl1pPr marL="228600" indent="-228600" algn="l" defTabSz="914400" rtl="0" eaLnBrk="1" latinLnBrk="0" hangingPunct="1">
        <a:spcBef>
          <a:spcPct val="20000"/>
        </a:spcBef>
        <a:buClr>
          <a:srgbClr val="017EB8"/>
        </a:buClr>
        <a:buFont typeface="Wingdings" panose="05000000000000000000" pitchFamily="2" charset="2"/>
        <a:buChar char="§"/>
        <a:defRPr sz="32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dirty="0" smtClean="0">
          <a:solidFill>
            <a:srgbClr val="017EB8"/>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cloudmine.me/" TargetMode="External"/><Relationship Id="rId3" Type="http://schemas.openxmlformats.org/officeDocument/2006/relationships/hyperlink" Target="https://www.stackmob.com/" TargetMode="External"/><Relationship Id="rId7" Type="http://schemas.openxmlformats.org/officeDocument/2006/relationships/hyperlink" Target="http://appacitive.com/" TargetMode="External"/><Relationship Id="rId2" Type="http://schemas.openxmlformats.org/officeDocument/2006/relationships/hyperlink" Target="https://www.parse.com/" TargetMode="External"/><Relationship Id="rId1" Type="http://schemas.openxmlformats.org/officeDocument/2006/relationships/slideLayout" Target="../slideLayouts/slideLayout5.xml"/><Relationship Id="rId6" Type="http://schemas.openxmlformats.org/officeDocument/2006/relationships/hyperlink" Target="http://www.anypresence.com/" TargetMode="External"/><Relationship Id="rId5" Type="http://schemas.openxmlformats.org/officeDocument/2006/relationships/hyperlink" Target="http://www.applicasa.com/" TargetMode="External"/><Relationship Id="rId4" Type="http://schemas.openxmlformats.org/officeDocument/2006/relationships/hyperlink" Target="http://www.kinvey.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piengine.io/features" TargetMode="External"/><Relationship Id="rId3" Type="http://schemas.openxmlformats.org/officeDocument/2006/relationships/hyperlink" Target="http://www.apiomat.com/" TargetMode="External"/><Relationship Id="rId7" Type="http://schemas.openxmlformats.org/officeDocument/2006/relationships/hyperlink" Target="http://www.feedhenry.com/" TargetMode="External"/><Relationship Id="rId2" Type="http://schemas.openxmlformats.org/officeDocument/2006/relationships/hyperlink" Target="http://scottyapp.com/" TargetMode="External"/><Relationship Id="rId1" Type="http://schemas.openxmlformats.org/officeDocument/2006/relationships/slideLayout" Target="../slideLayouts/slideLayout5.xml"/><Relationship Id="rId6" Type="http://schemas.openxmlformats.org/officeDocument/2006/relationships/hyperlink" Target="http://www.kumulos.com/" TargetMode="External"/><Relationship Id="rId5" Type="http://schemas.openxmlformats.org/officeDocument/2006/relationships/hyperlink" Target="http://www.kii.com/en/technology/kiicloud" TargetMode="External"/><Relationship Id="rId4" Type="http://schemas.openxmlformats.org/officeDocument/2006/relationships/hyperlink" Target="http://api.shephertz.com/" TargetMode="External"/><Relationship Id="rId9" Type="http://schemas.openxmlformats.org/officeDocument/2006/relationships/hyperlink" Target="http://www.appcelerator.com/clou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openkit.io/" TargetMode="External"/><Relationship Id="rId2" Type="http://schemas.openxmlformats.org/officeDocument/2006/relationships/hyperlink" Target="http://www.openmobster.com/showcase.html" TargetMode="External"/><Relationship Id="rId1" Type="http://schemas.openxmlformats.org/officeDocument/2006/relationships/slideLayout" Target="../slideLayouts/slideLayout5.xml"/><Relationship Id="rId5" Type="http://schemas.openxmlformats.org/officeDocument/2006/relationships/hyperlink" Target="http://helios.io/" TargetMode="External"/><Relationship Id="rId4" Type="http://schemas.openxmlformats.org/officeDocument/2006/relationships/hyperlink" Target="http://www.baasbox.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simplyguru.dot@gmail.com" TargetMode="External"/><Relationship Id="rId2" Type="http://schemas.openxmlformats.org/officeDocument/2006/relationships/hyperlink" Target="mailto:sborysov@softserveinc.com" TargetMode="External"/><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hyperlink" Target="http://ua.linkedin.com/pub/serhii-dot/6a/832/25/"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mindmeister.com/241519760/mbaas-mobile-backend-as-a-service-priv"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uk-UA" sz="2800" dirty="0"/>
              <a:t>Who is </a:t>
            </a:r>
            <a:r>
              <a:rPr lang="en-US" altLang="uk-UA" sz="2800" dirty="0" smtClean="0"/>
              <a:t>connected?</a:t>
            </a:r>
            <a:br>
              <a:rPr lang="en-US" altLang="uk-UA" sz="2800" dirty="0" smtClean="0"/>
            </a:br>
            <a:r>
              <a:rPr lang="en-US" altLang="uk-UA" sz="3600" dirty="0"/>
              <a:t>Mobile </a:t>
            </a:r>
            <a:r>
              <a:rPr lang="en-US" altLang="uk-UA" sz="3600" dirty="0" smtClean="0"/>
              <a:t>Backend </a:t>
            </a:r>
            <a:r>
              <a:rPr lang="en-US" altLang="uk-UA" sz="3600" dirty="0"/>
              <a:t>as a </a:t>
            </a:r>
            <a:r>
              <a:rPr lang="en-US" altLang="uk-UA" sz="3600" dirty="0" smtClean="0"/>
              <a:t>Service</a:t>
            </a:r>
            <a:r>
              <a:rPr lang="en-US" altLang="uk-UA" sz="3600" dirty="0"/>
              <a:t>!</a:t>
            </a:r>
            <a:endParaRPr lang="en-US" sz="3600" dirty="0"/>
          </a:p>
        </p:txBody>
      </p:sp>
      <p:sp>
        <p:nvSpPr>
          <p:cNvPr id="5" name="Subtitle 4"/>
          <p:cNvSpPr>
            <a:spLocks noGrp="1"/>
          </p:cNvSpPr>
          <p:nvPr>
            <p:ph type="subTitle" idx="1"/>
          </p:nvPr>
        </p:nvSpPr>
        <p:spPr>
          <a:xfrm>
            <a:off x="5943600" y="5410200"/>
            <a:ext cx="2895600" cy="990600"/>
          </a:xfrm>
        </p:spPr>
        <p:txBody>
          <a:bodyPr>
            <a:normAutofit/>
          </a:bodyPr>
          <a:lstStyle/>
          <a:p>
            <a:pPr algn="r" fontAlgn="auto">
              <a:spcBef>
                <a:spcPts val="0"/>
              </a:spcBef>
              <a:spcAft>
                <a:spcPts val="0"/>
              </a:spcAft>
              <a:defRPr/>
            </a:pPr>
            <a:r>
              <a:rPr lang="en-US" sz="2000" dirty="0">
                <a:solidFill>
                  <a:schemeClr val="accent1">
                    <a:lumMod val="40000"/>
                    <a:lumOff val="60000"/>
                  </a:schemeClr>
                </a:solidFill>
              </a:rPr>
              <a:t>by Serhii Borysov</a:t>
            </a:r>
          </a:p>
          <a:p>
            <a:pPr algn="r" fontAlgn="auto">
              <a:spcBef>
                <a:spcPts val="0"/>
              </a:spcBef>
              <a:spcAft>
                <a:spcPts val="0"/>
              </a:spcAft>
              <a:defRPr/>
            </a:pPr>
            <a:r>
              <a:rPr lang="en-US" sz="2000" dirty="0">
                <a:solidFill>
                  <a:schemeClr val="accent1">
                    <a:lumMod val="40000"/>
                    <a:lumOff val="60000"/>
                  </a:schemeClr>
                </a:solidFill>
              </a:rPr>
              <a:t> </a:t>
            </a:r>
            <a:r>
              <a:rPr lang="en-US" sz="2000" dirty="0" smtClean="0">
                <a:solidFill>
                  <a:schemeClr val="accent1">
                    <a:lumMod val="40000"/>
                    <a:lumOff val="60000"/>
                  </a:schemeClr>
                </a:solidFill>
              </a:rPr>
              <a:t>7/5/2014</a:t>
            </a:r>
            <a:endParaRPr lang="en-US" sz="2000" dirty="0">
              <a:solidFill>
                <a:schemeClr val="accent1">
                  <a:lumMod val="40000"/>
                  <a:lumOff val="60000"/>
                </a:schemeClr>
              </a:solidFill>
            </a:endParaRPr>
          </a:p>
        </p:txBody>
      </p:sp>
    </p:spTree>
    <p:extLst>
      <p:ext uri="{BB962C8B-B14F-4D97-AF65-F5344CB8AC3E}">
        <p14:creationId xmlns:p14="http://schemas.microsoft.com/office/powerpoint/2010/main" val="3801911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590530687"/>
              </p:ext>
            </p:extLst>
          </p:nvPr>
        </p:nvGraphicFramePr>
        <p:xfrm>
          <a:off x="457200" y="14478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Comparison Chart</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10</a:t>
            </a:fld>
            <a:endParaRPr lang="uk-UA" dirty="0"/>
          </a:p>
        </p:txBody>
      </p:sp>
    </p:spTree>
    <p:extLst>
      <p:ext uri="{BB962C8B-B14F-4D97-AF65-F5344CB8AC3E}">
        <p14:creationId xmlns:p14="http://schemas.microsoft.com/office/powerpoint/2010/main" val="1364117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11</a:t>
            </a:fld>
            <a:endParaRPr lang="uk-UA" dirty="0"/>
          </a:p>
        </p:txBody>
      </p:sp>
      <p:sp>
        <p:nvSpPr>
          <p:cNvPr id="3" name="Title 2"/>
          <p:cNvSpPr>
            <a:spLocks noGrp="1"/>
          </p:cNvSpPr>
          <p:nvPr>
            <p:ph type="title"/>
          </p:nvPr>
        </p:nvSpPr>
        <p:spPr/>
        <p:txBody>
          <a:bodyPr/>
          <a:lstStyle/>
          <a:p>
            <a:r>
              <a:rPr lang="en-US" dirty="0"/>
              <a:t>Cloud </a:t>
            </a:r>
            <a:r>
              <a:rPr lang="en-US" dirty="0" err="1"/>
              <a:t>MBaaS</a:t>
            </a:r>
            <a:r>
              <a:rPr lang="en-US" dirty="0"/>
              <a:t> providers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b="1" dirty="0">
                <a:solidFill>
                  <a:schemeClr val="tx1"/>
                </a:solidFill>
              </a:rPr>
              <a:t>Parse</a:t>
            </a:r>
            <a:r>
              <a:rPr lang="en-US" sz="2400" dirty="0">
                <a:solidFill>
                  <a:schemeClr val="tx1"/>
                </a:solidFill>
              </a:rPr>
              <a:t> [</a:t>
            </a:r>
            <a:r>
              <a:rPr lang="en-US" sz="2400" dirty="0">
                <a:solidFill>
                  <a:schemeClr val="tx1"/>
                </a:solidFill>
                <a:hlinkClick r:id="rId2"/>
              </a:rPr>
              <a:t>https://www.parse.com/</a:t>
            </a:r>
            <a:r>
              <a:rPr lang="en-US" sz="2400" dirty="0">
                <a:solidFill>
                  <a:schemeClr val="tx1"/>
                </a:solidFill>
              </a:rPr>
              <a:t>]</a:t>
            </a:r>
          </a:p>
          <a:p>
            <a:pPr marL="457200" indent="-457200">
              <a:buFont typeface="Arial"/>
              <a:buChar char="•"/>
            </a:pPr>
            <a:r>
              <a:rPr lang="en-US" sz="2400" b="1" dirty="0" err="1">
                <a:solidFill>
                  <a:schemeClr val="tx1"/>
                </a:solidFill>
              </a:rPr>
              <a:t>StackMob</a:t>
            </a:r>
            <a:r>
              <a:rPr lang="en-US" sz="2400" dirty="0">
                <a:solidFill>
                  <a:schemeClr val="tx1"/>
                </a:solidFill>
              </a:rPr>
              <a:t> [</a:t>
            </a:r>
            <a:r>
              <a:rPr lang="en-US" sz="2400" dirty="0">
                <a:solidFill>
                  <a:schemeClr val="tx1"/>
                </a:solidFill>
                <a:hlinkClick r:id="rId3"/>
              </a:rPr>
              <a:t>https://www.stackmob.com/</a:t>
            </a:r>
            <a:r>
              <a:rPr lang="en-US" sz="2400" dirty="0">
                <a:solidFill>
                  <a:schemeClr val="tx1"/>
                </a:solidFill>
              </a:rPr>
              <a:t>]</a:t>
            </a:r>
          </a:p>
          <a:p>
            <a:pPr marL="457200" indent="-457200">
              <a:buFont typeface="Arial"/>
              <a:buChar char="•"/>
            </a:pPr>
            <a:r>
              <a:rPr lang="en-US" sz="2400" b="1" dirty="0" err="1">
                <a:solidFill>
                  <a:schemeClr val="tx1"/>
                </a:solidFill>
              </a:rPr>
              <a:t>Sencha</a:t>
            </a:r>
            <a:r>
              <a:rPr lang="en-US" sz="2400" b="1" dirty="0">
                <a:solidFill>
                  <a:schemeClr val="tx1"/>
                </a:solidFill>
              </a:rPr>
              <a:t> </a:t>
            </a:r>
            <a:r>
              <a:rPr lang="en-US" sz="2400" dirty="0">
                <a:solidFill>
                  <a:schemeClr val="tx1"/>
                </a:solidFill>
              </a:rPr>
              <a:t>[</a:t>
            </a:r>
            <a:r>
              <a:rPr lang="fr-FR" sz="2400" dirty="0">
                <a:solidFill>
                  <a:schemeClr val="tx1"/>
                </a:solidFill>
                <a:hlinkClick r:id="rId2"/>
              </a:rPr>
              <a:t>http://docs.sencha.io/current/index.html</a:t>
            </a:r>
            <a:r>
              <a:rPr lang="en-US" sz="2400" dirty="0">
                <a:solidFill>
                  <a:schemeClr val="tx1"/>
                </a:solidFill>
                <a:hlinkClick r:id="rId2"/>
              </a:rPr>
              <a:t>/</a:t>
            </a:r>
            <a:r>
              <a:rPr lang="en-US" sz="2400" dirty="0">
                <a:solidFill>
                  <a:schemeClr val="tx1"/>
                </a:solidFill>
              </a:rPr>
              <a:t>]</a:t>
            </a:r>
            <a:endParaRPr lang="en-US" sz="2400" b="1" dirty="0">
              <a:solidFill>
                <a:schemeClr val="tx1"/>
              </a:solidFill>
            </a:endParaRPr>
          </a:p>
          <a:p>
            <a:pPr marL="457200" indent="-457200">
              <a:buFont typeface="Arial"/>
              <a:buChar char="•"/>
            </a:pPr>
            <a:r>
              <a:rPr lang="en-US" sz="2400" b="1" dirty="0" err="1">
                <a:solidFill>
                  <a:schemeClr val="tx1"/>
                </a:solidFill>
              </a:rPr>
              <a:t>Kinvey</a:t>
            </a:r>
            <a:r>
              <a:rPr lang="en-US" sz="2400" dirty="0">
                <a:solidFill>
                  <a:schemeClr val="tx1"/>
                </a:solidFill>
              </a:rPr>
              <a:t> [</a:t>
            </a:r>
            <a:r>
              <a:rPr lang="en-US" sz="2400" dirty="0">
                <a:solidFill>
                  <a:schemeClr val="tx1"/>
                </a:solidFill>
                <a:hlinkClick r:id="rId4"/>
              </a:rPr>
              <a:t>http://www.kinvey.com/</a:t>
            </a:r>
            <a:r>
              <a:rPr lang="en-US" sz="2400" dirty="0">
                <a:solidFill>
                  <a:schemeClr val="tx1"/>
                </a:solidFill>
              </a:rPr>
              <a:t>]</a:t>
            </a:r>
            <a:endParaRPr lang="en-US" sz="2400" b="1" dirty="0">
              <a:solidFill>
                <a:schemeClr val="tx1"/>
              </a:solidFill>
            </a:endParaRPr>
          </a:p>
          <a:p>
            <a:pPr marL="457200" indent="-457200">
              <a:buFont typeface="Arial"/>
              <a:buChar char="•"/>
            </a:pPr>
            <a:r>
              <a:rPr lang="en-US" sz="2400" b="1" dirty="0" err="1">
                <a:solidFill>
                  <a:schemeClr val="tx1"/>
                </a:solidFill>
              </a:rPr>
              <a:t>Applicasa</a:t>
            </a:r>
            <a:r>
              <a:rPr lang="en-US" sz="2400" dirty="0">
                <a:solidFill>
                  <a:schemeClr val="tx1"/>
                </a:solidFill>
              </a:rPr>
              <a:t> [</a:t>
            </a:r>
            <a:r>
              <a:rPr lang="en-US" sz="2400" dirty="0">
                <a:solidFill>
                  <a:schemeClr val="tx1"/>
                </a:solidFill>
                <a:hlinkClick r:id="rId5"/>
              </a:rPr>
              <a:t>http://www.applicasa.com/</a:t>
            </a:r>
            <a:r>
              <a:rPr lang="en-US" sz="2400" dirty="0">
                <a:solidFill>
                  <a:schemeClr val="tx1"/>
                </a:solidFill>
              </a:rPr>
              <a:t>]</a:t>
            </a:r>
          </a:p>
          <a:p>
            <a:pPr marL="457200" indent="-457200">
              <a:buFont typeface="Arial"/>
              <a:buChar char="•"/>
            </a:pPr>
            <a:r>
              <a:rPr lang="en-US" sz="2400" b="1" dirty="0" err="1">
                <a:solidFill>
                  <a:schemeClr val="tx1"/>
                </a:solidFill>
              </a:rPr>
              <a:t>Anypresence</a:t>
            </a:r>
            <a:r>
              <a:rPr lang="en-US" sz="2400" dirty="0">
                <a:solidFill>
                  <a:schemeClr val="tx1"/>
                </a:solidFill>
              </a:rPr>
              <a:t> [</a:t>
            </a:r>
            <a:r>
              <a:rPr lang="en-US" sz="2400" dirty="0">
                <a:solidFill>
                  <a:schemeClr val="tx1"/>
                </a:solidFill>
                <a:hlinkClick r:id="rId6"/>
              </a:rPr>
              <a:t>http://www.anypresence.com/</a:t>
            </a:r>
            <a:r>
              <a:rPr lang="en-US" sz="2400" dirty="0">
                <a:solidFill>
                  <a:schemeClr val="tx1"/>
                </a:solidFill>
              </a:rPr>
              <a:t>]</a:t>
            </a:r>
          </a:p>
          <a:p>
            <a:pPr marL="457200" indent="-457200">
              <a:buFont typeface="Arial"/>
              <a:buChar char="•"/>
            </a:pPr>
            <a:r>
              <a:rPr lang="en-US" sz="2400" b="1" dirty="0" err="1">
                <a:solidFill>
                  <a:schemeClr val="tx1"/>
                </a:solidFill>
              </a:rPr>
              <a:t>Appacitive</a:t>
            </a:r>
            <a:r>
              <a:rPr lang="en-US" sz="2400" dirty="0">
                <a:solidFill>
                  <a:schemeClr val="tx1"/>
                </a:solidFill>
              </a:rPr>
              <a:t> [</a:t>
            </a:r>
            <a:r>
              <a:rPr lang="en-US" sz="2400" dirty="0">
                <a:solidFill>
                  <a:schemeClr val="tx1"/>
                </a:solidFill>
                <a:hlinkClick r:id="rId7"/>
              </a:rPr>
              <a:t>http://appacitive.com/</a:t>
            </a:r>
            <a:r>
              <a:rPr lang="en-US" sz="2400" dirty="0">
                <a:solidFill>
                  <a:schemeClr val="tx1"/>
                </a:solidFill>
              </a:rPr>
              <a:t>]</a:t>
            </a:r>
          </a:p>
          <a:p>
            <a:pPr marL="457200" indent="-457200">
              <a:buFont typeface="Arial"/>
              <a:buChar char="•"/>
            </a:pPr>
            <a:r>
              <a:rPr lang="en-US" sz="2400" b="1" dirty="0" err="1">
                <a:solidFill>
                  <a:schemeClr val="tx1"/>
                </a:solidFill>
              </a:rPr>
              <a:t>Cloudmine</a:t>
            </a:r>
            <a:r>
              <a:rPr lang="en-US" sz="2400" dirty="0">
                <a:solidFill>
                  <a:schemeClr val="tx1"/>
                </a:solidFill>
              </a:rPr>
              <a:t> [</a:t>
            </a:r>
            <a:r>
              <a:rPr lang="en-US" sz="2400" dirty="0">
                <a:solidFill>
                  <a:schemeClr val="tx1"/>
                </a:solidFill>
                <a:hlinkClick r:id="rId8"/>
              </a:rPr>
              <a:t>https://cloudmine.me/</a:t>
            </a:r>
            <a:r>
              <a:rPr lang="en-US" sz="2400" dirty="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3042598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12</a:t>
            </a:fld>
            <a:endParaRPr lang="uk-UA" dirty="0"/>
          </a:p>
        </p:txBody>
      </p:sp>
      <p:sp>
        <p:nvSpPr>
          <p:cNvPr id="3" name="Title 2"/>
          <p:cNvSpPr>
            <a:spLocks noGrp="1"/>
          </p:cNvSpPr>
          <p:nvPr>
            <p:ph type="title"/>
          </p:nvPr>
        </p:nvSpPr>
        <p:spPr/>
        <p:txBody>
          <a:bodyPr/>
          <a:lstStyle/>
          <a:p>
            <a:r>
              <a:rPr lang="en-US" dirty="0"/>
              <a:t>Cloud </a:t>
            </a:r>
            <a:r>
              <a:rPr lang="en-US" dirty="0" err="1"/>
              <a:t>MBaaS</a:t>
            </a:r>
            <a:r>
              <a:rPr lang="en-US" dirty="0"/>
              <a:t> providers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Scottyapp</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2"/>
              </a:rPr>
              <a:t>http://scottyapp.com/</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API-O-Mat</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3"/>
              </a:rPr>
              <a:t>http://www.apiomat.com/</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APP42 </a:t>
            </a: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CloudAPI</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rPr>
              <a:t>http://api.shephertz.com/</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Kii</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rPr>
              <a:t>http://www.kii.com/en/technology/kiicloud</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Kumulos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6"/>
              </a:rPr>
              <a:t>http://www.kumulos.com/</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Feedhenry</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7"/>
              </a:rPr>
              <a:t>http://www.feedhenry.com/</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API Engine</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8"/>
              </a:rPr>
              <a:t>https://apiengine.io/features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b="1" dirty="0" err="1">
                <a:solidFill>
                  <a:schemeClr val="tx1"/>
                </a:solidFill>
                <a:latin typeface="Segoe UI" panose="020B0502040204020203" pitchFamily="34" charset="0"/>
                <a:ea typeface="Segoe UI" panose="020B0502040204020203" pitchFamily="34" charset="0"/>
                <a:cs typeface="Segoe UI" panose="020B0502040204020203" pitchFamily="34" charset="0"/>
              </a:rPr>
              <a:t>Appcelerator</a:t>
            </a:r>
            <a:r>
              <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 Cloud</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9"/>
              </a:rPr>
              <a:t>http://www.appcelerator.com/cloud/</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52753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13</a:t>
            </a:fld>
            <a:endParaRPr lang="uk-UA" dirty="0"/>
          </a:p>
        </p:txBody>
      </p:sp>
      <p:sp>
        <p:nvSpPr>
          <p:cNvPr id="3" name="Title 2"/>
          <p:cNvSpPr>
            <a:spLocks noGrp="1"/>
          </p:cNvSpPr>
          <p:nvPr>
            <p:ph type="title"/>
          </p:nvPr>
        </p:nvSpPr>
        <p:spPr/>
        <p:txBody>
          <a:bodyPr>
            <a:normAutofit fontScale="90000"/>
          </a:bodyPr>
          <a:lstStyle/>
          <a:p>
            <a:r>
              <a:rPr lang="en-US" dirty="0" err="1"/>
              <a:t>Opensource</a:t>
            </a:r>
            <a:r>
              <a:rPr lang="en-US" dirty="0"/>
              <a:t> </a:t>
            </a:r>
            <a:r>
              <a:rPr lang="en-US" dirty="0" err="1"/>
              <a:t>MBaaS</a:t>
            </a:r>
            <a:r>
              <a:rPr lang="en-US" dirty="0"/>
              <a:t> providers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OpenMobster</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2"/>
              </a:rPr>
              <a:t>http://www.openmobster.com/l</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LoopBack</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2"/>
              </a:rPr>
              <a:t>http://strongloop.com/strongloop-suite/loopback/</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2"/>
              </a:rPr>
              <a:t>/l</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457200" indent="-457200">
              <a:buFont typeface="Arial"/>
              <a:buChar char="•"/>
            </a:pPr>
            <a:r>
              <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OpenKit</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3"/>
              </a:rPr>
              <a:t>http://openkit.io/</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BaasBox</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rPr>
              <a:t>http://www.baasbox.com/</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pl-PL"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Helios </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5"/>
              </a:rPr>
              <a:t>http://helios.io/</a:t>
            </a:r>
            <a:r>
              <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pl-PL"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9189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0737" y="1447800"/>
            <a:ext cx="4042526" cy="4525963"/>
          </a:xfrm>
        </p:spPr>
      </p:pic>
      <p:sp>
        <p:nvSpPr>
          <p:cNvPr id="3" name="Title 2"/>
          <p:cNvSpPr>
            <a:spLocks noGrp="1"/>
          </p:cNvSpPr>
          <p:nvPr>
            <p:ph type="title"/>
          </p:nvPr>
        </p:nvSpPr>
        <p:spPr/>
        <p:txBody>
          <a:bodyPr>
            <a:normAutofit/>
          </a:bodyPr>
          <a:lstStyle/>
          <a:p>
            <a:r>
              <a:rPr lang="en-US" dirty="0" err="1"/>
              <a:t>StackMob</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14</a:t>
            </a:fld>
            <a:endParaRPr lang="uk-UA" dirty="0"/>
          </a:p>
        </p:txBody>
      </p:sp>
    </p:spTree>
    <p:extLst>
      <p:ext uri="{BB962C8B-B14F-4D97-AF65-F5344CB8AC3E}">
        <p14:creationId xmlns:p14="http://schemas.microsoft.com/office/powerpoint/2010/main" val="104018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Stackmob</a:t>
            </a:r>
            <a:r>
              <a:rPr lang="en-US" dirty="0"/>
              <a:t> syncing process</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15</a:t>
            </a:fld>
            <a:endParaRPr lang="uk-UA"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487" y="1453356"/>
            <a:ext cx="8201025" cy="4514850"/>
          </a:xfrm>
        </p:spPr>
      </p:pic>
    </p:spTree>
    <p:extLst>
      <p:ext uri="{BB962C8B-B14F-4D97-AF65-F5344CB8AC3E}">
        <p14:creationId xmlns:p14="http://schemas.microsoft.com/office/powerpoint/2010/main" val="515159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t>Kinvey</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16</a:t>
            </a:fld>
            <a:endParaRPr lang="uk-UA"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487" y="1453356"/>
            <a:ext cx="8201025" cy="4514850"/>
          </a:xfrm>
        </p:spPr>
      </p:pic>
    </p:spTree>
    <p:extLst>
      <p:ext uri="{BB962C8B-B14F-4D97-AF65-F5344CB8AC3E}">
        <p14:creationId xmlns:p14="http://schemas.microsoft.com/office/powerpoint/2010/main" val="2767829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Features Comparison</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17</a:t>
            </a:fld>
            <a:endParaRPr lang="uk-U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18208711"/>
              </p:ext>
            </p:extLst>
          </p:nvPr>
        </p:nvGraphicFramePr>
        <p:xfrm>
          <a:off x="914400" y="1757680"/>
          <a:ext cx="7162800" cy="3881120"/>
        </p:xfrm>
        <a:graphic>
          <a:graphicData uri="http://schemas.openxmlformats.org/drawingml/2006/table">
            <a:tbl>
              <a:tblPr firstRow="1" bandRow="1">
                <a:tableStyleId>{5C22544A-7EE6-4342-B048-85BDC9FD1C3A}</a:tableStyleId>
              </a:tblPr>
              <a:tblGrid>
                <a:gridCol w="1447800"/>
                <a:gridCol w="990600"/>
                <a:gridCol w="1066800"/>
                <a:gridCol w="990600"/>
                <a:gridCol w="685800"/>
                <a:gridCol w="838200"/>
                <a:gridCol w="1143000"/>
              </a:tblGrid>
              <a:tr h="370840">
                <a:tc>
                  <a:txBody>
                    <a:bodyPr/>
                    <a:lstStyle/>
                    <a:p>
                      <a:pPr algn="ctr"/>
                      <a:r>
                        <a:rPr lang="en-US" sz="1100" dirty="0" smtClean="0">
                          <a:latin typeface="Segoe UI" panose="020B0502040204020203" pitchFamily="34" charset="0"/>
                          <a:ea typeface="Segoe UI" panose="020B0502040204020203" pitchFamily="34" charset="0"/>
                          <a:cs typeface="Segoe UI" panose="020B0502040204020203" pitchFamily="34" charset="0"/>
                        </a:rPr>
                        <a:t>Features</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100" dirty="0" err="1" smtClean="0">
                          <a:latin typeface="Segoe UI" panose="020B0502040204020203" pitchFamily="34" charset="0"/>
                          <a:ea typeface="Segoe UI" panose="020B0502040204020203" pitchFamily="34" charset="0"/>
                          <a:cs typeface="Segoe UI" panose="020B0502040204020203" pitchFamily="34" charset="0"/>
                        </a:rPr>
                        <a:t>StackMob</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100" dirty="0" smtClean="0">
                          <a:latin typeface="Segoe UI" panose="020B0502040204020203" pitchFamily="34" charset="0"/>
                          <a:ea typeface="Segoe UI" panose="020B0502040204020203" pitchFamily="34" charset="0"/>
                          <a:cs typeface="Segoe UI" panose="020B0502040204020203" pitchFamily="34" charset="0"/>
                        </a:rPr>
                        <a:t>parse</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100" dirty="0" err="1" smtClean="0">
                          <a:latin typeface="Segoe UI" panose="020B0502040204020203" pitchFamily="34" charset="0"/>
                          <a:ea typeface="Segoe UI" panose="020B0502040204020203" pitchFamily="34" charset="0"/>
                          <a:cs typeface="Segoe UI" panose="020B0502040204020203" pitchFamily="34" charset="0"/>
                        </a:rPr>
                        <a:t>feedhenry</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100" dirty="0" err="1" smtClean="0">
                          <a:latin typeface="Segoe UI" panose="020B0502040204020203" pitchFamily="34" charset="0"/>
                          <a:ea typeface="Segoe UI" panose="020B0502040204020203" pitchFamily="34" charset="0"/>
                          <a:cs typeface="Segoe UI" panose="020B0502040204020203" pitchFamily="34" charset="0"/>
                        </a:rPr>
                        <a:t>kinvey</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100" dirty="0" err="1" smtClean="0">
                          <a:latin typeface="Segoe UI" panose="020B0502040204020203" pitchFamily="34" charset="0"/>
                          <a:ea typeface="Segoe UI" panose="020B0502040204020203" pitchFamily="34" charset="0"/>
                          <a:cs typeface="Segoe UI" panose="020B0502040204020203" pitchFamily="34" charset="0"/>
                        </a:rPr>
                        <a:t>LoopBack</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err="1" smtClean="0">
                          <a:latin typeface="Segoe UI" panose="020B0502040204020203" pitchFamily="34" charset="0"/>
                          <a:ea typeface="Segoe UI" panose="020B0502040204020203" pitchFamily="34" charset="0"/>
                          <a:cs typeface="Segoe UI" panose="020B0502040204020203" pitchFamily="34" charset="0"/>
                        </a:rPr>
                        <a:t>Openmobster</a:t>
                      </a:r>
                      <a:endParaRPr lang="uk-UA" sz="11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err="1" smtClean="0">
                          <a:latin typeface="Segoe UI" panose="020B0502040204020203" pitchFamily="34" charset="0"/>
                          <a:ea typeface="Segoe UI" panose="020B0502040204020203" pitchFamily="34" charset="0"/>
                          <a:cs typeface="Segoe UI" panose="020B0502040204020203" pitchFamily="34" charset="0"/>
                        </a:rPr>
                        <a:t>Datastore</a:t>
                      </a:r>
                      <a:r>
                        <a:rPr lang="en-US" sz="1200" dirty="0" smtClean="0">
                          <a:latin typeface="Segoe UI" panose="020B0502040204020203" pitchFamily="34" charset="0"/>
                          <a:ea typeface="Segoe UI" panose="020B0502040204020203" pitchFamily="34" charset="0"/>
                          <a:cs typeface="Segoe UI" panose="020B0502040204020203" pitchFamily="34" charset="0"/>
                        </a:rPr>
                        <a:t> API</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Binary storage</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Push API</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Offline/caching</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Offline/caching for </a:t>
                      </a:r>
                      <a:r>
                        <a:rPr lang="en-US" sz="1200" dirty="0" err="1" smtClean="0">
                          <a:latin typeface="Segoe UI" panose="020B0502040204020203" pitchFamily="34" charset="0"/>
                          <a:ea typeface="Segoe UI" panose="020B0502040204020203" pitchFamily="34" charset="0"/>
                          <a:cs typeface="Segoe UI" panose="020B0502040204020203" pitchFamily="34" charset="0"/>
                        </a:rPr>
                        <a:t>PhoneGap</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err="1" smtClean="0">
                          <a:latin typeface="Segoe UI" panose="020B0502040204020203" pitchFamily="34" charset="0"/>
                          <a:ea typeface="Segoe UI" panose="020B0502040204020203" pitchFamily="34" charset="0"/>
                          <a:cs typeface="Segoe UI" panose="020B0502040204020203" pitchFamily="34" charset="0"/>
                        </a:rPr>
                        <a:t>Geolocation</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Social integration</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Analytics</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r h="370840">
                <a:tc>
                  <a:txBody>
                    <a:bodyPr/>
                    <a:lstStyle/>
                    <a:p>
                      <a:r>
                        <a:rPr lang="en-US" sz="1200" dirty="0" smtClean="0">
                          <a:latin typeface="Segoe UI" panose="020B0502040204020203" pitchFamily="34" charset="0"/>
                          <a:ea typeface="Segoe UI" panose="020B0502040204020203" pitchFamily="34" charset="0"/>
                          <a:cs typeface="Segoe UI" panose="020B0502040204020203" pitchFamily="34" charset="0"/>
                        </a:rPr>
                        <a:t>Authentication Access control</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r>
                        <a:rPr lang="en-US" sz="1200" dirty="0" smtClean="0">
                          <a:latin typeface="Segoe UI" panose="020B0502040204020203" pitchFamily="34" charset="0"/>
                          <a:ea typeface="Segoe UI" panose="020B0502040204020203" pitchFamily="34" charset="0"/>
                          <a:cs typeface="Segoe UI" panose="020B0502040204020203" pitchFamily="34" charset="0"/>
                        </a:rPr>
                        <a:t>x</a:t>
                      </a: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algn="ctr"/>
                      <a:endParaRPr lang="uk-UA" sz="1200" dirty="0">
                        <a:latin typeface="Segoe UI" panose="020B0502040204020203" pitchFamily="34" charset="0"/>
                        <a:ea typeface="Segoe UI" panose="020B0502040204020203" pitchFamily="34" charset="0"/>
                        <a:cs typeface="Segoe UI" panose="020B0502040204020203" pitchFamily="34" charset="0"/>
                      </a:endParaRPr>
                    </a:p>
                  </a:txBody>
                  <a:tcPr anchor="ctr"/>
                </a:tc>
              </a:tr>
            </a:tbl>
          </a:graphicData>
        </a:graphic>
      </p:graphicFrame>
    </p:spTree>
    <p:extLst>
      <p:ext uri="{BB962C8B-B14F-4D97-AF65-F5344CB8AC3E}">
        <p14:creationId xmlns:p14="http://schemas.microsoft.com/office/powerpoint/2010/main" val="174026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18</a:t>
            </a:fld>
            <a:endParaRPr lang="uk-UA" dirty="0"/>
          </a:p>
        </p:txBody>
      </p:sp>
      <p:sp>
        <p:nvSpPr>
          <p:cNvPr id="3" name="Title 2"/>
          <p:cNvSpPr>
            <a:spLocks noGrp="1"/>
          </p:cNvSpPr>
          <p:nvPr>
            <p:ph type="title"/>
          </p:nvPr>
        </p:nvSpPr>
        <p:spPr/>
        <p:txBody>
          <a:bodyPr>
            <a:normAutofit/>
          </a:bodyPr>
          <a:lstStyle/>
          <a:p>
            <a:r>
              <a:rPr lang="en-US" sz="2800" dirty="0"/>
              <a:t>Possible future Types of </a:t>
            </a:r>
            <a:r>
              <a:rPr lang="en-US" sz="2800" dirty="0" err="1"/>
              <a:t>MBaaS</a:t>
            </a:r>
            <a:r>
              <a:rPr lang="en-US" sz="2800" dirty="0"/>
              <a:t> Stack</a:t>
            </a:r>
            <a:endParaRPr lang="en-US" sz="2800"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SzPct val="35000"/>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OpenSource</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a:p>
            <a:pPr marL="342900" indent="-342900">
              <a:buSzPct val="35000"/>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Cloud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SzPct val="35000"/>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Closed Source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SzPct val="35000"/>
              <a:buFont typeface="Arial" panose="020B0604020202020204" pitchFamily="34" charset="0"/>
              <a:buChar char="•"/>
              <a:tabLst>
                <a:tab pos="338138" algn="l"/>
                <a:tab pos="450850" algn="l"/>
                <a:tab pos="908050" algn="l"/>
                <a:tab pos="1365250" algn="l"/>
                <a:tab pos="1822450" algn="l"/>
                <a:tab pos="2279650" algn="l"/>
                <a:tab pos="2736850" algn="l"/>
                <a:tab pos="3194050" algn="l"/>
                <a:tab pos="3651250" algn="l"/>
                <a:tab pos="4108450" algn="l"/>
                <a:tab pos="4565650" algn="l"/>
                <a:tab pos="5022850" algn="l"/>
                <a:tab pos="5480050" algn="l"/>
                <a:tab pos="5937250" algn="l"/>
                <a:tab pos="6394450" algn="l"/>
                <a:tab pos="6851650" algn="l"/>
                <a:tab pos="7308850" algn="l"/>
                <a:tab pos="7766050" algn="l"/>
                <a:tab pos="8223250" algn="l"/>
                <a:tab pos="8680450" algn="l"/>
                <a:tab pos="9137650"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Home Grown</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1565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19</a:t>
            </a:fld>
            <a:endParaRPr lang="uk-UA" dirty="0"/>
          </a:p>
        </p:txBody>
      </p:sp>
      <p:sp>
        <p:nvSpPr>
          <p:cNvPr id="3" name="Title 2"/>
          <p:cNvSpPr>
            <a:spLocks noGrp="1"/>
          </p:cNvSpPr>
          <p:nvPr>
            <p:ph type="title"/>
          </p:nvPr>
        </p:nvSpPr>
        <p:spPr/>
        <p:txBody>
          <a:bodyPr>
            <a:normAutofit/>
          </a:bodyPr>
          <a:lstStyle/>
          <a:p>
            <a:r>
              <a:rPr lang="en-US" dirty="0"/>
              <a:t>Which one to Choose?</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There is no single right answer.</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It depends on the project requirement.</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Make yourself aware of the costs you will incur in using the service.</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Take close look at the documentation.</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Parse is relatively easy to get started but </a:t>
            </a:r>
            <a:r>
              <a:rPr lang="en-US" sz="2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stackmob</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has rich set of API.</a:t>
            </a:r>
          </a:p>
        </p:txBody>
      </p:sp>
    </p:spTree>
    <p:extLst>
      <p:ext uri="{BB962C8B-B14F-4D97-AF65-F5344CB8AC3E}">
        <p14:creationId xmlns:p14="http://schemas.microsoft.com/office/powerpoint/2010/main" val="3922756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2</a:t>
            </a:fld>
            <a:endParaRPr lang="uk-UA" dirty="0"/>
          </a:p>
        </p:txBody>
      </p:sp>
      <p:sp>
        <p:nvSpPr>
          <p:cNvPr id="3" name="Title 2"/>
          <p:cNvSpPr>
            <a:spLocks noGrp="1"/>
          </p:cNvSpPr>
          <p:nvPr>
            <p:ph type="title"/>
          </p:nvPr>
        </p:nvSpPr>
        <p:spPr/>
        <p:txBody>
          <a:bodyPr/>
          <a:lstStyle/>
          <a:p>
            <a:r>
              <a:rPr lang="en-US" dirty="0" smtClean="0"/>
              <a:t>Contacts</a:t>
            </a:r>
            <a:endParaRPr lang="en-US" dirty="0"/>
          </a:p>
        </p:txBody>
      </p:sp>
      <p:sp>
        <p:nvSpPr>
          <p:cNvPr id="9" name="Rounded Rectangle 8"/>
          <p:cNvSpPr/>
          <p:nvPr/>
        </p:nvSpPr>
        <p:spPr>
          <a:xfrm>
            <a:off x="381000" y="1219200"/>
            <a:ext cx="7696200" cy="35814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defRPr/>
            </a:pPr>
            <a:r>
              <a:rPr lang="en-US" altLang="uk-UA"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Serhii Borysov</a:t>
            </a: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2"/>
              </a:rPr>
              <a:t>sborysov@softserveinc.com</a:t>
            </a: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3"/>
              </a:rPr>
              <a:t>simplyguru.dot@gmail.com</a:t>
            </a:r>
            <a:endPar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rPr>
              <a:t>Skype: </a:t>
            </a:r>
            <a:r>
              <a:rPr lang="en-US" altLang="uk-UA"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simplyguru</a:t>
            </a:r>
            <a:endPar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rPr>
              <a:t>Twitter: @</a:t>
            </a:r>
            <a:r>
              <a:rPr lang="en-US" altLang="uk-UA"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simplyguru_dot</a:t>
            </a:r>
            <a:endPar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rPr>
              <a:t>Cell.: +</a:t>
            </a:r>
            <a:r>
              <a:rPr lang="en-US" altLang="uk-UA"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38-063-3085354</a:t>
            </a:r>
          </a:p>
          <a:p>
            <a:pPr marL="342900" indent="-342900">
              <a:buFont typeface="Arial" panose="020B0604020202020204" pitchFamily="34" charset="0"/>
              <a:buChar char="•"/>
              <a:defRPr/>
            </a:pPr>
            <a:r>
              <a:rPr lang="en-US" altLang="uk-UA" sz="2400" dirty="0">
                <a:solidFill>
                  <a:schemeClr val="tx1"/>
                </a:solidFill>
                <a:latin typeface="Segoe UI" panose="020B0502040204020203" pitchFamily="34" charset="0"/>
                <a:ea typeface="Segoe UI" panose="020B0502040204020203" pitchFamily="34" charset="0"/>
                <a:cs typeface="Segoe UI" panose="020B0502040204020203" pitchFamily="34" charset="0"/>
              </a:rPr>
              <a:t>LinkedIn: </a:t>
            </a:r>
            <a:r>
              <a:rPr lang="en-US" altLang="uk-UA" sz="1600" dirty="0">
                <a:solidFill>
                  <a:schemeClr val="tx1"/>
                </a:solidFill>
                <a:latin typeface="Segoe UI" panose="020B0502040204020203" pitchFamily="34" charset="0"/>
                <a:ea typeface="Segoe UI" panose="020B0502040204020203" pitchFamily="34" charset="0"/>
                <a:cs typeface="Segoe UI" panose="020B0502040204020203" pitchFamily="34" charset="0"/>
                <a:hlinkClick r:id="rId4"/>
              </a:rPr>
              <a:t>http://ua.linkedin.com/pub/serhii-dot/6a/832/25</a:t>
            </a:r>
            <a:r>
              <a:rPr lang="en-US" altLang="uk-UA" sz="1600" dirty="0" smtClean="0">
                <a:solidFill>
                  <a:schemeClr val="tx1"/>
                </a:solidFill>
                <a:latin typeface="Segoe UI" panose="020B0502040204020203" pitchFamily="34" charset="0"/>
                <a:ea typeface="Segoe UI" panose="020B0502040204020203" pitchFamily="34" charset="0"/>
                <a:cs typeface="Segoe UI" panose="020B0502040204020203" pitchFamily="34" charset="0"/>
                <a:hlinkClick r:id="rId4"/>
              </a:rPr>
              <a:t>/</a:t>
            </a:r>
            <a:r>
              <a:rPr lang="en-US" altLang="uk-UA" sz="16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endParaRPr lang="en-US" altLang="uk-UA" sz="16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257800"/>
            <a:ext cx="2667000" cy="108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360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212" y="2239169"/>
            <a:ext cx="7267575" cy="2943225"/>
          </a:xfrm>
        </p:spPr>
      </p:pic>
      <p:sp>
        <p:nvSpPr>
          <p:cNvPr id="3" name="Title 2"/>
          <p:cNvSpPr>
            <a:spLocks noGrp="1"/>
          </p:cNvSpPr>
          <p:nvPr>
            <p:ph type="title"/>
          </p:nvPr>
        </p:nvSpPr>
        <p:spPr/>
        <p:txBody>
          <a:bodyPr>
            <a:normAutofit/>
          </a:bodyPr>
          <a:lstStyle/>
          <a:p>
            <a:r>
              <a:rPr lang="en-US" dirty="0" smtClean="0"/>
              <a:t>parse.com</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20</a:t>
            </a:fld>
            <a:endParaRPr lang="uk-UA" dirty="0"/>
          </a:p>
        </p:txBody>
      </p:sp>
    </p:spTree>
    <p:extLst>
      <p:ext uri="{BB962C8B-B14F-4D97-AF65-F5344CB8AC3E}">
        <p14:creationId xmlns:p14="http://schemas.microsoft.com/office/powerpoint/2010/main" val="1672803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parse.com</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21</a:t>
            </a:fld>
            <a:endParaRPr lang="uk-U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2548"/>
            <a:ext cx="8229600" cy="4036466"/>
          </a:xfrm>
        </p:spPr>
      </p:pic>
    </p:spTree>
    <p:extLst>
      <p:ext uri="{BB962C8B-B14F-4D97-AF65-F5344CB8AC3E}">
        <p14:creationId xmlns:p14="http://schemas.microsoft.com/office/powerpoint/2010/main" val="7236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parse.com</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22</a:t>
            </a:fld>
            <a:endParaRPr lang="uk-UA"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999" y="1447800"/>
            <a:ext cx="5708001" cy="4525963"/>
          </a:xfrm>
        </p:spPr>
      </p:pic>
    </p:spTree>
    <p:extLst>
      <p:ext uri="{BB962C8B-B14F-4D97-AF65-F5344CB8AC3E}">
        <p14:creationId xmlns:p14="http://schemas.microsoft.com/office/powerpoint/2010/main" val="3939671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295400" y="2590800"/>
            <a:ext cx="6477000" cy="1447800"/>
          </a:xfrm>
        </p:spPr>
        <p:txBody>
          <a:bodyPr/>
          <a:lstStyle/>
          <a:p>
            <a:pPr algn="ctr"/>
            <a:r>
              <a:rPr lang="en-US" dirty="0" smtClean="0"/>
              <a:t>Thank You</a:t>
            </a:r>
            <a:endParaRPr lang="en-US" dirty="0"/>
          </a:p>
        </p:txBody>
      </p:sp>
      <p:sp>
        <p:nvSpPr>
          <p:cNvPr id="4" name="Slide Number Placeholder 3"/>
          <p:cNvSpPr>
            <a:spLocks noGrp="1"/>
          </p:cNvSpPr>
          <p:nvPr>
            <p:ph type="sldNum" sz="quarter" idx="4294967295"/>
          </p:nvPr>
        </p:nvSpPr>
        <p:spPr>
          <a:xfrm>
            <a:off x="7010400" y="6324600"/>
            <a:ext cx="2133600" cy="365125"/>
          </a:xfrm>
        </p:spPr>
        <p:txBody>
          <a:bodyPr/>
          <a:lstStyle/>
          <a:p>
            <a:fld id="{AD53D713-3284-4C71-8174-D6528838EBFD}" type="slidenum">
              <a:rPr lang="uk-UA" smtClean="0"/>
              <a:pPr/>
              <a:t>23</a:t>
            </a:fld>
            <a:endParaRPr lang="uk-UA" dirty="0"/>
          </a:p>
        </p:txBody>
      </p:sp>
    </p:spTree>
    <p:extLst>
      <p:ext uri="{BB962C8B-B14F-4D97-AF65-F5344CB8AC3E}">
        <p14:creationId xmlns:p14="http://schemas.microsoft.com/office/powerpoint/2010/main" val="23274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3</a:t>
            </a:fld>
            <a:endParaRPr lang="uk-UA" dirty="0"/>
          </a:p>
        </p:txBody>
      </p:sp>
      <p:sp>
        <p:nvSpPr>
          <p:cNvPr id="3" name="Title 2"/>
          <p:cNvSpPr>
            <a:spLocks noGrp="1"/>
          </p:cNvSpPr>
          <p:nvPr>
            <p:ph type="title"/>
          </p:nvPr>
        </p:nvSpPr>
        <p:spPr/>
        <p:txBody>
          <a:bodyPr/>
          <a:lstStyle/>
          <a:p>
            <a:r>
              <a:rPr lang="en-US" dirty="0" smtClean="0"/>
              <a:t>Agenda</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Market Statistics</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What is Baas/</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Features </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Types</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comparison Chart</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Cloud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Providers</a:t>
            </a:r>
          </a:p>
          <a:p>
            <a:pPr marL="122237" indent="-457200">
              <a:buClrTx/>
              <a:buSzPct val="35000"/>
              <a:buFont typeface="Arial" panose="020B0604020202020204"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Opensource</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Providers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493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4</a:t>
            </a:fld>
            <a:endParaRPr lang="uk-UA" dirty="0"/>
          </a:p>
        </p:txBody>
      </p:sp>
      <p:sp>
        <p:nvSpPr>
          <p:cNvPr id="3" name="Title 2"/>
          <p:cNvSpPr>
            <a:spLocks noGrp="1"/>
          </p:cNvSpPr>
          <p:nvPr>
            <p:ph type="title"/>
          </p:nvPr>
        </p:nvSpPr>
        <p:spPr/>
        <p:txBody>
          <a:bodyPr/>
          <a:lstStyle/>
          <a:p>
            <a:r>
              <a:rPr lang="en-US" dirty="0"/>
              <a:t>Market Statistics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dirty="0" err="1">
                <a:solidFill>
                  <a:schemeClr val="tx1"/>
                </a:solidFill>
                <a:latin typeface="Segoe UI" panose="020B0502040204020203" pitchFamily="34" charset="0"/>
                <a:ea typeface="Segoe UI" panose="020B0502040204020203" pitchFamily="34" charset="0"/>
                <a:cs typeface="Segoe UI" panose="020B0502040204020203" pitchFamily="34" charset="0"/>
              </a:rPr>
              <a:t>MarketsandMarkets</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forecasts the global </a:t>
            </a:r>
            <a:r>
              <a:rPr lang="en-US" dirty="0" err="1">
                <a:solidFill>
                  <a:schemeClr val="tx1"/>
                </a:solidFill>
                <a:latin typeface="Segoe UI" panose="020B0502040204020203" pitchFamily="34" charset="0"/>
                <a:ea typeface="Segoe UI" panose="020B0502040204020203" pitchFamily="34" charset="0"/>
                <a:cs typeface="Segoe UI" panose="020B0502040204020203" pitchFamily="34" charset="0"/>
              </a:rPr>
              <a:t>BaaS</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 market to grow from </a:t>
            </a:r>
            <a:r>
              <a:rPr lang="en-US" b="1" dirty="0">
                <a:solidFill>
                  <a:schemeClr val="tx1"/>
                </a:solidFill>
                <a:latin typeface="Segoe UI" panose="020B0502040204020203" pitchFamily="34" charset="0"/>
                <a:ea typeface="Segoe UI" panose="020B0502040204020203" pitchFamily="34" charset="0"/>
                <a:cs typeface="Segoe UI" panose="020B0502040204020203" pitchFamily="34" charset="0"/>
              </a:rPr>
              <a:t>$216.5 million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 2012 to </a:t>
            </a:r>
            <a:r>
              <a:rPr lang="en-US" sz="4000" b="1" dirty="0">
                <a:solidFill>
                  <a:schemeClr val="tx1"/>
                </a:solidFill>
                <a:latin typeface="Segoe UI" panose="020B0502040204020203" pitchFamily="34" charset="0"/>
                <a:ea typeface="Segoe UI" panose="020B0502040204020203" pitchFamily="34" charset="0"/>
                <a:cs typeface="Segoe UI" panose="020B0502040204020203" pitchFamily="34" charset="0"/>
              </a:rPr>
              <a:t>$7.7 billion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2017</a:t>
            </a:r>
          </a:p>
          <a:p>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457200" indent="-457200">
              <a:buFont typeface="Arial"/>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The factors driving the overall market include </a:t>
            </a:r>
          </a:p>
          <a:p>
            <a:pPr marL="857250" lvl="1" indent="-457200">
              <a:buFont typeface="Arial"/>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Increase in adoption of smart phones, tablets.</a:t>
            </a:r>
          </a:p>
          <a:p>
            <a:pPr marL="857250" lvl="1" indent="-457200">
              <a:buFont typeface="Arial"/>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Demand for fast time to develop and deploy.</a:t>
            </a:r>
          </a:p>
          <a:p>
            <a:pPr marL="857250" lvl="1" indent="-457200">
              <a:buFont typeface="Arial"/>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Ability to address security and performance needs and challenges in vendor </a:t>
            </a:r>
            <a:r>
              <a:rPr lang="en-US"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selection</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74098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5</a:t>
            </a:fld>
            <a:endParaRPr lang="uk-UA" dirty="0"/>
          </a:p>
        </p:txBody>
      </p:sp>
      <p:sp>
        <p:nvSpPr>
          <p:cNvPr id="3" name="Title 2"/>
          <p:cNvSpPr>
            <a:spLocks noGrp="1"/>
          </p:cNvSpPr>
          <p:nvPr>
            <p:ph type="title"/>
          </p:nvPr>
        </p:nvSpPr>
        <p:spPr/>
        <p:txBody>
          <a:bodyPr/>
          <a:lstStyle/>
          <a:p>
            <a:r>
              <a:rPr lang="en-US" dirty="0"/>
              <a:t>What is </a:t>
            </a:r>
            <a:r>
              <a:rPr lang="en-US" dirty="0" err="1"/>
              <a:t>MBaaS</a:t>
            </a:r>
            <a:r>
              <a:rPr lang="en-US" dirty="0"/>
              <a:t> (in Short)?</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“Turn-on infrastructure” for mobile applications</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9655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6</a:t>
            </a:fld>
            <a:endParaRPr lang="uk-UA" dirty="0"/>
          </a:p>
        </p:txBody>
      </p:sp>
      <p:sp>
        <p:nvSpPr>
          <p:cNvPr id="3" name="Title 2"/>
          <p:cNvSpPr>
            <a:spLocks noGrp="1"/>
          </p:cNvSpPr>
          <p:nvPr>
            <p:ph type="title"/>
          </p:nvPr>
        </p:nvSpPr>
        <p:spPr/>
        <p:txBody>
          <a:bodyPr/>
          <a:lstStyle/>
          <a:p>
            <a:r>
              <a:rPr lang="en-US" dirty="0"/>
              <a:t>What is </a:t>
            </a:r>
            <a:r>
              <a:rPr lang="en-US" dirty="0" err="1"/>
              <a:t>MBaaS</a:t>
            </a:r>
            <a:r>
              <a:rPr lang="en-US" dirty="0"/>
              <a:t> (in long)?</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Solutions that provide pre-built, cloud hosted components for developing mobile application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backends</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Reduce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the time and complexity required to build mobile applications.</a:t>
            </a:r>
          </a:p>
          <a:p>
            <a:pPr marL="457200" indent="-457200">
              <a:buFont typeface="Arial"/>
              <a:buChar char="•"/>
            </a:pP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Allow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developers to focus on core features instead of low-level tasks.</a:t>
            </a:r>
          </a:p>
        </p:txBody>
      </p:sp>
    </p:spTree>
    <p:extLst>
      <p:ext uri="{BB962C8B-B14F-4D97-AF65-F5344CB8AC3E}">
        <p14:creationId xmlns:p14="http://schemas.microsoft.com/office/powerpoint/2010/main" val="2520519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7</a:t>
            </a:fld>
            <a:endParaRPr lang="uk-UA" dirty="0"/>
          </a:p>
        </p:txBody>
      </p:sp>
      <p:sp>
        <p:nvSpPr>
          <p:cNvPr id="3" name="Title 2"/>
          <p:cNvSpPr>
            <a:spLocks noGrp="1"/>
          </p:cNvSpPr>
          <p:nvPr>
            <p:ph type="title"/>
          </p:nvPr>
        </p:nvSpPr>
        <p:spPr/>
        <p:txBody>
          <a:bodyPr/>
          <a:lstStyle/>
          <a:p>
            <a:r>
              <a:rPr lang="en-US" dirty="0" err="1"/>
              <a:t>MBaaS</a:t>
            </a:r>
            <a:r>
              <a:rPr lang="en-US" dirty="0"/>
              <a:t> </a:t>
            </a:r>
            <a:r>
              <a:rPr lang="en-US" dirty="0" smtClean="0"/>
              <a:t>Features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DataStore</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API for storage on cloud</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Binary Storage</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Device Syncing and </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Caching</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Push Notifications</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Online/offline workflow</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Integration with Social Networking </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site (twitter/</a:t>
            </a:r>
            <a:r>
              <a:rPr lang="en-US" sz="2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facebook</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etc</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Secure Connectivity</a:t>
            </a:r>
          </a:p>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Ability to automatic generate REST-based interfaces to read and write data</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51322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5366" y="1219200"/>
            <a:ext cx="6353267" cy="4525963"/>
          </a:xfrm>
        </p:spPr>
      </p:pic>
      <p:sp>
        <p:nvSpPr>
          <p:cNvPr id="3" name="Title 2"/>
          <p:cNvSpPr>
            <a:spLocks noGrp="1"/>
          </p:cNvSpPr>
          <p:nvPr>
            <p:ph type="title"/>
          </p:nvPr>
        </p:nvSpPr>
        <p:spPr/>
        <p:txBody>
          <a:bodyPr/>
          <a:lstStyle/>
          <a:p>
            <a:r>
              <a:rPr lang="en-US" dirty="0" err="1"/>
              <a:t>MBaaS</a:t>
            </a:r>
            <a:r>
              <a:rPr lang="en-US" dirty="0"/>
              <a:t> Providers</a:t>
            </a:r>
            <a:endParaRPr lang="en-US" dirty="0"/>
          </a:p>
        </p:txBody>
      </p:sp>
      <p:sp>
        <p:nvSpPr>
          <p:cNvPr id="4" name="Slide Number Placeholder 3"/>
          <p:cNvSpPr>
            <a:spLocks noGrp="1"/>
          </p:cNvSpPr>
          <p:nvPr>
            <p:ph type="sldNum" sz="quarter" idx="4"/>
          </p:nvPr>
        </p:nvSpPr>
        <p:spPr/>
        <p:txBody>
          <a:bodyPr/>
          <a:lstStyle/>
          <a:p>
            <a:fld id="{AD53D713-3284-4C71-8174-D6528838EBFD}" type="slidenum">
              <a:rPr lang="uk-UA" smtClean="0"/>
              <a:pPr/>
              <a:t>8</a:t>
            </a:fld>
            <a:endParaRPr lang="uk-UA" dirty="0"/>
          </a:p>
        </p:txBody>
      </p:sp>
      <p:sp>
        <p:nvSpPr>
          <p:cNvPr id="6" name="TextBox 5"/>
          <p:cNvSpPr txBox="1"/>
          <p:nvPr/>
        </p:nvSpPr>
        <p:spPr>
          <a:xfrm>
            <a:off x="3838575" y="6019800"/>
            <a:ext cx="1466850" cy="369332"/>
          </a:xfrm>
          <a:prstGeom prst="rect">
            <a:avLst/>
          </a:prstGeom>
          <a:noFill/>
        </p:spPr>
        <p:txBody>
          <a:bodyPr wrap="square" rtlCol="0">
            <a:spAutoFit/>
          </a:bodyPr>
          <a:lstStyle/>
          <a:p>
            <a:pPr algn="ctr"/>
            <a:r>
              <a:rPr lang="en-US" b="1" dirty="0" smtClean="0">
                <a:latin typeface="Segoe UI" panose="020B0502040204020203" pitchFamily="34" charset="0"/>
                <a:ea typeface="Segoe UI" panose="020B0502040204020203" pitchFamily="34" charset="0"/>
                <a:cs typeface="Segoe UI" panose="020B0502040204020203" pitchFamily="34" charset="0"/>
                <a:hlinkClick r:id="rId3"/>
              </a:rPr>
              <a:t>Link</a:t>
            </a:r>
            <a:endParaRPr lang="uk-UA"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0709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AD53D713-3284-4C71-8174-D6528838EBFD}" type="slidenum">
              <a:rPr lang="uk-UA" smtClean="0"/>
              <a:pPr/>
              <a:t>9</a:t>
            </a:fld>
            <a:endParaRPr lang="uk-UA" dirty="0"/>
          </a:p>
        </p:txBody>
      </p:sp>
      <p:sp>
        <p:nvSpPr>
          <p:cNvPr id="3" name="Title 2"/>
          <p:cNvSpPr>
            <a:spLocks noGrp="1"/>
          </p:cNvSpPr>
          <p:nvPr>
            <p:ph type="title"/>
          </p:nvPr>
        </p:nvSpPr>
        <p:spPr/>
        <p:txBody>
          <a:bodyPr/>
          <a:lstStyle/>
          <a:p>
            <a:r>
              <a:rPr lang="en-US" dirty="0" err="1"/>
              <a:t>MBaaS</a:t>
            </a:r>
            <a:r>
              <a:rPr lang="en-US" dirty="0"/>
              <a:t> Types</a:t>
            </a:r>
            <a:endParaRPr lang="en-US" dirty="0"/>
          </a:p>
        </p:txBody>
      </p:sp>
      <p:sp>
        <p:nvSpPr>
          <p:cNvPr id="9" name="Rounded Rectangle 8"/>
          <p:cNvSpPr/>
          <p:nvPr/>
        </p:nvSpPr>
        <p:spPr>
          <a:xfrm>
            <a:off x="381000" y="1219200"/>
            <a:ext cx="7696200" cy="4648200"/>
          </a:xfrm>
          <a:prstGeom prst="roundRect">
            <a:avLst>
              <a:gd name="adj" fmla="val 9015"/>
            </a:avLst>
          </a:prstGeom>
          <a:solidFill>
            <a:srgbClr val="EEEE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a:buChar char="•"/>
            </a:pP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Cloud </a:t>
            </a:r>
            <a:r>
              <a:rPr lang="en-US" sz="2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MBaaS</a:t>
            </a:r>
            <a:endPar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Cloud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hosted solution.</a:t>
            </a:r>
          </a:p>
          <a:p>
            <a:pPr marL="457200" indent="-457200">
              <a:buFont typeface="Arial"/>
              <a:buChar char="•"/>
            </a:pPr>
            <a:endPar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457200" indent="-457200">
              <a:buFont typeface="Arial"/>
              <a:buChar char="•"/>
            </a:pPr>
            <a:r>
              <a:rPr lang="en-US" sz="2400" dirty="0" err="1" smtClean="0">
                <a:solidFill>
                  <a:schemeClr val="tx1"/>
                </a:solidFill>
                <a:latin typeface="Segoe UI" panose="020B0502040204020203" pitchFamily="34" charset="0"/>
                <a:ea typeface="Segoe UI" panose="020B0502040204020203" pitchFamily="34" charset="0"/>
                <a:cs typeface="Segoe UI" panose="020B0502040204020203" pitchFamily="34" charset="0"/>
              </a:rPr>
              <a:t>Opensource</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MBaaS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400050" lvl="1" indent="0"/>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An </a:t>
            </a:r>
            <a:r>
              <a:rPr lang="en-US" sz="2400" dirty="0" err="1">
                <a:solidFill>
                  <a:schemeClr val="tx1"/>
                </a:solidFill>
                <a:latin typeface="Segoe UI" panose="020B0502040204020203" pitchFamily="34" charset="0"/>
                <a:ea typeface="Segoe UI" panose="020B0502040204020203" pitchFamily="34" charset="0"/>
                <a:cs typeface="Segoe UI" panose="020B0502040204020203" pitchFamily="34" charset="0"/>
              </a:rPr>
              <a:t>on-premise</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 offering which is typically Free </a:t>
            </a: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and </a:t>
            </a:r>
            <a:r>
              <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rPr>
              <a:t>Open Source in nature.</a:t>
            </a:r>
          </a:p>
        </p:txBody>
      </p:sp>
    </p:spTree>
    <p:extLst>
      <p:ext uri="{BB962C8B-B14F-4D97-AF65-F5344CB8AC3E}">
        <p14:creationId xmlns:p14="http://schemas.microsoft.com/office/powerpoint/2010/main" val="1469596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217518</TotalTime>
  <Words>667</Words>
  <Application>Microsoft Office PowerPoint</Application>
  <PresentationFormat>On-screen Show (4:3)</PresentationFormat>
  <Paragraphs>189</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Who is connected? Mobile Backend as a Service!</vt:lpstr>
      <vt:lpstr>Contacts</vt:lpstr>
      <vt:lpstr>Agenda</vt:lpstr>
      <vt:lpstr>Market Statistics</vt:lpstr>
      <vt:lpstr>What is MBaaS (in Short)?</vt:lpstr>
      <vt:lpstr>What is MBaaS (in long)?</vt:lpstr>
      <vt:lpstr>MBaaS Features</vt:lpstr>
      <vt:lpstr>MBaaS Providers</vt:lpstr>
      <vt:lpstr>MBaaS Types</vt:lpstr>
      <vt:lpstr>Comparison Chart</vt:lpstr>
      <vt:lpstr>Cloud MBaaS providers</vt:lpstr>
      <vt:lpstr>Cloud MBaaS providers</vt:lpstr>
      <vt:lpstr>Opensource MBaaS providers</vt:lpstr>
      <vt:lpstr>StackMob</vt:lpstr>
      <vt:lpstr>Stackmob syncing process</vt:lpstr>
      <vt:lpstr>Kinvey</vt:lpstr>
      <vt:lpstr>Features Comparison</vt:lpstr>
      <vt:lpstr>Possible future Types of MBaaS Stack</vt:lpstr>
      <vt:lpstr>Which one to Choose?</vt:lpstr>
      <vt:lpstr>parse.com</vt:lpstr>
      <vt:lpstr>parse.com</vt:lpstr>
      <vt:lpstr>parse.com</vt:lpstr>
      <vt:lpstr>Thank You</vt:lpstr>
    </vt:vector>
  </TitlesOfParts>
  <Company>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Roman Mashchak</dc:creator>
  <cp:lastModifiedBy>Serhii Borysov</cp:lastModifiedBy>
  <cp:revision>736</cp:revision>
  <cp:lastPrinted>2014-01-08T21:58:06Z</cp:lastPrinted>
  <dcterms:created xsi:type="dcterms:W3CDTF">2011-09-23T10:13:30Z</dcterms:created>
  <dcterms:modified xsi:type="dcterms:W3CDTF">2014-07-04T07:31:31Z</dcterms:modified>
</cp:coreProperties>
</file>