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92" r:id="rId8"/>
    <p:sldId id="395" r:id="rId9"/>
    <p:sldId id="397" r:id="rId10"/>
    <p:sldId id="3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59C0-2E11-4C13-82C8-24FA7248A69E}" v="8" dt="2022-04-29T14:04:12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3725" autoAdjust="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72B87D7-592A-4B35-9A8D-1CC0BE4CFA29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DBB6D7EE-E0B3-4F95-A3A9-2ADFF4D1A357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59EA3D7-6240-4065-826B-2D03CF833737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BEF2C7A-9DC2-4FC7-AF6E-C6EB2BBA990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47A4EE8-2022-4DB6-B69B-8FF1B3590855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B889BA-922F-413C-9BCE-9AACABB61BAC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DB21C9F-33C0-462D-BED2-2718AC8D30F3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8C327DC-4267-4359-99AF-B7E004DF7FDD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1FC1410-9B82-4A90-A481-B5EE11ECE55F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759-9DA5-4F22-97AE-B5BE8EEFB27A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25B2F1-CA7C-41C3-9C88-DE659937C0F1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96BF0E8-677B-41F4-B807-88B52F719896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84D5444-8A3D-480C-8D29-BCA09128613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C9FE02F-2F98-4134-9B90-478E8A660FF9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096307A0-7D09-4622-A4DF-BC0163F27967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051551"/>
            <a:ext cx="4739640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Credit Risk Evaluation from LendingClub.com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Inder Grang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Results without Scaler</a:t>
            </a:r>
          </a:p>
          <a:p>
            <a:r>
              <a:rPr lang="en-US" dirty="0"/>
              <a:t>Results with Scaler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E5A4BC41-3306-46F2-8F68-397C5214434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828869A-CC55-4F2C-8314-818ED7CEBDE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805343"/>
            <a:ext cx="6221412" cy="5266845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Expect the </a:t>
            </a:r>
            <a:r>
              <a:rPr lang="en-US" sz="3200" dirty="0" err="1"/>
              <a:t>RandomForestClassifier</a:t>
            </a:r>
            <a:r>
              <a:rPr lang="en-US" sz="3200" dirty="0"/>
              <a:t> to get better results than logistic regression</a:t>
            </a:r>
          </a:p>
          <a:p>
            <a:r>
              <a:rPr lang="en-US" sz="3200" dirty="0"/>
              <a:t>Also since there is a wide range of values of the variables, Scaler may provide better results than non scaled data.</a:t>
            </a:r>
          </a:p>
          <a:p>
            <a:r>
              <a:rPr lang="en-US" sz="3200" dirty="0"/>
              <a:t>This is because there are too many variables (92) and I suspect most of them fall under the  “noisy” category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Results from Non scaled data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445433-CDF5-4D63-A211-6EA06E26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04127"/>
              </p:ext>
            </p:extLst>
          </p:nvPr>
        </p:nvGraphicFramePr>
        <p:xfrm>
          <a:off x="3621313" y="641426"/>
          <a:ext cx="8200572" cy="227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524">
                  <a:extLst>
                    <a:ext uri="{9D8B030D-6E8A-4147-A177-3AD203B41FA5}">
                      <a16:colId xmlns:a16="http://schemas.microsoft.com/office/drawing/2014/main" val="808705502"/>
                    </a:ext>
                  </a:extLst>
                </a:gridCol>
                <a:gridCol w="2733524">
                  <a:extLst>
                    <a:ext uri="{9D8B030D-6E8A-4147-A177-3AD203B41FA5}">
                      <a16:colId xmlns:a16="http://schemas.microsoft.com/office/drawing/2014/main" val="3263852493"/>
                    </a:ext>
                  </a:extLst>
                </a:gridCol>
                <a:gridCol w="2733524">
                  <a:extLst>
                    <a:ext uri="{9D8B030D-6E8A-4147-A177-3AD203B41FA5}">
                      <a16:colId xmlns:a16="http://schemas.microsoft.com/office/drawing/2014/main" val="3445736666"/>
                    </a:ext>
                  </a:extLst>
                </a:gridCol>
              </a:tblGrid>
              <a:tr h="757507">
                <a:tc>
                  <a:txBody>
                    <a:bodyPr/>
                    <a:lstStyle/>
                    <a:p>
                      <a:r>
                        <a:rPr lang="en-US" dirty="0"/>
                        <a:t>Type of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0101"/>
                  </a:ext>
                </a:extLst>
              </a:tr>
              <a:tr h="757507"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67565"/>
                  </a:ext>
                </a:extLst>
              </a:tr>
              <a:tr h="757507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Results from Scaled data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445433-CDF5-4D63-A211-6EA06E26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54967"/>
              </p:ext>
            </p:extLst>
          </p:nvPr>
        </p:nvGraphicFramePr>
        <p:xfrm>
          <a:off x="3621313" y="641426"/>
          <a:ext cx="8200572" cy="227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524">
                  <a:extLst>
                    <a:ext uri="{9D8B030D-6E8A-4147-A177-3AD203B41FA5}">
                      <a16:colId xmlns:a16="http://schemas.microsoft.com/office/drawing/2014/main" val="808705502"/>
                    </a:ext>
                  </a:extLst>
                </a:gridCol>
                <a:gridCol w="2733524">
                  <a:extLst>
                    <a:ext uri="{9D8B030D-6E8A-4147-A177-3AD203B41FA5}">
                      <a16:colId xmlns:a16="http://schemas.microsoft.com/office/drawing/2014/main" val="3263852493"/>
                    </a:ext>
                  </a:extLst>
                </a:gridCol>
                <a:gridCol w="2733524">
                  <a:extLst>
                    <a:ext uri="{9D8B030D-6E8A-4147-A177-3AD203B41FA5}">
                      <a16:colId xmlns:a16="http://schemas.microsoft.com/office/drawing/2014/main" val="3445736666"/>
                    </a:ext>
                  </a:extLst>
                </a:gridCol>
              </a:tblGrid>
              <a:tr h="757507">
                <a:tc>
                  <a:txBody>
                    <a:bodyPr/>
                    <a:lstStyle/>
                    <a:p>
                      <a:r>
                        <a:rPr lang="en-US" dirty="0"/>
                        <a:t>Type of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0101"/>
                  </a:ext>
                </a:extLst>
              </a:tr>
              <a:tr h="757507"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67565"/>
                  </a:ext>
                </a:extLst>
              </a:tr>
              <a:tr h="757507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79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Classification report (scaled)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029B2-E03E-4EA2-9750-3F9A9D853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751" y="548650"/>
            <a:ext cx="6379209" cy="2892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3538F4-5CF0-4683-BEBA-F4791093B37D}"/>
              </a:ext>
            </a:extLst>
          </p:cNvPr>
          <p:cNvSpPr txBox="1"/>
          <p:nvPr/>
        </p:nvSpPr>
        <p:spPr>
          <a:xfrm>
            <a:off x="3744686" y="263652"/>
            <a:ext cx="206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</a:t>
            </a:r>
            <a:r>
              <a:rPr lang="en-US" dirty="0" err="1"/>
              <a:t>Regressionv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5FE89-2F2F-4A19-87D5-B9AC518FC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192" y="3877971"/>
            <a:ext cx="6217894" cy="2559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5365E7-FAC9-4E94-B358-DD1358C4D6B4}"/>
              </a:ext>
            </a:extLst>
          </p:cNvPr>
          <p:cNvSpPr txBox="1"/>
          <p:nvPr/>
        </p:nvSpPr>
        <p:spPr>
          <a:xfrm>
            <a:off x="3657600" y="352930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RandomForestClassifier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A25B610-A27C-4CD6-AC8D-A7012AD5B3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79371" y="805343"/>
            <a:ext cx="7804604" cy="5266845"/>
          </a:xfrm>
          <a:noFill/>
        </p:spPr>
        <p:txBody>
          <a:bodyPr>
            <a:normAutofit lnSpcReduction="10000"/>
          </a:bodyPr>
          <a:lstStyle/>
          <a:p>
            <a:r>
              <a:rPr lang="en-US" sz="3200" dirty="0"/>
              <a:t>No change in performance of </a:t>
            </a:r>
            <a:r>
              <a:rPr lang="en-US" sz="3200" dirty="0" err="1"/>
              <a:t>RandomForestClassifier</a:t>
            </a:r>
            <a:r>
              <a:rPr lang="en-US" sz="3200" dirty="0"/>
              <a:t> with or without scaling</a:t>
            </a:r>
          </a:p>
          <a:p>
            <a:r>
              <a:rPr lang="en-US" sz="3200" dirty="0"/>
              <a:t>Logistic Regression improved substantially after scaling</a:t>
            </a:r>
          </a:p>
          <a:p>
            <a:r>
              <a:rPr lang="en-US" sz="3200" dirty="0"/>
              <a:t>Logistic Regression needed more iterations to converge from default of 100 to 1000. </a:t>
            </a:r>
          </a:p>
          <a:p>
            <a:r>
              <a:rPr lang="en-US" sz="3200" dirty="0"/>
              <a:t>Implies that there aren’t as many noisy inputs as I had initially predicted. </a:t>
            </a:r>
          </a:p>
        </p:txBody>
      </p:sp>
    </p:spTree>
    <p:extLst>
      <p:ext uri="{BB962C8B-B14F-4D97-AF65-F5344CB8AC3E}">
        <p14:creationId xmlns:p14="http://schemas.microsoft.com/office/powerpoint/2010/main" val="1491957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{A957306D-6037-4453-B693-A494139919BA}tf33713516_win32</Template>
  <TotalTime>69</TotalTime>
  <Words>199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Credit Risk Evaluation from LendingClub.com</vt:lpstr>
      <vt:lpstr>Topics</vt:lpstr>
      <vt:lpstr>Prediction</vt:lpstr>
      <vt:lpstr>Results from Non scaled data</vt:lpstr>
      <vt:lpstr>Results from Scaled data</vt:lpstr>
      <vt:lpstr>Classification report (scaled)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 Analysis in NYC</dc:title>
  <dc:creator>Inder Grang</dc:creator>
  <cp:lastModifiedBy>Inder Grang</cp:lastModifiedBy>
  <cp:revision>2</cp:revision>
  <dcterms:created xsi:type="dcterms:W3CDTF">2022-04-24T08:29:55Z</dcterms:created>
  <dcterms:modified xsi:type="dcterms:W3CDTF">2022-04-29T14:05:25Z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