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9"/>
  </p:notesMasterIdLst>
  <p:handoutMasterIdLst>
    <p:handoutMasterId r:id="rId10"/>
  </p:handoutMasterIdLst>
  <p:sldIdLst>
    <p:sldId id="257" r:id="rId5"/>
    <p:sldId id="389" r:id="rId6"/>
    <p:sldId id="384" r:id="rId7"/>
    <p:sldId id="39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0459C0-2E11-4C13-82C8-24FA7248A69E}" v="8" dt="2022-04-29T14:04:12.9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3725" autoAdjust="0"/>
  </p:normalViewPr>
  <p:slideViewPr>
    <p:cSldViewPr snapToGrid="0">
      <p:cViewPr varScale="1">
        <p:scale>
          <a:sx n="104" d="100"/>
          <a:sy n="104" d="100"/>
        </p:scale>
        <p:origin x="72" y="32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5/15/2022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5T18:54:18.496"/>
    </inkml:context>
    <inkml:brush xml:id="br0">
      <inkml:brushProperty name="width" value="0.05" units="cm"/>
      <inkml:brushProperty name="height" value="0.05" units="cm"/>
      <inkml:brushProperty name="color" value="#E71224"/>
    </inkml:brush>
  </inkml:definitions>
  <inkml:trace contextRef="#ctx0" brushRef="#br0">2778 514 24575,'-5'-1'0,"0"0"0,0-1 0,0 1 0,0-1 0,0 0 0,1-1 0,-1 1 0,-7-6 0,-11-6 0,-324-123 0,174 66 0,-88-41 0,223 96 0,-49-14 0,-12-6 0,56 20 0,0 2 0,0 2 0,-1 1 0,-1 3 0,1 1 0,-1 2 0,-84 3 0,79 4 0,-1 2 0,2 3 0,-63 16 0,-95 14 0,85-23 0,76-10 0,0 2 0,-67 17 0,77-12 0,-56 14 0,79-22 0,1 0 0,-1 1 0,1 1 0,0 0 0,1 0 0,-1 1 0,1 1 0,0 0 0,1 1 0,-1 0 0,1 0 0,-14 17 0,-8 11 0,1 2 0,-25 43 0,36-52 0,15-21 0,0 1 0,1 0 0,-1 1 0,2-1 0,0 1 0,0 0 0,0-1 0,1 1 0,-1 20 0,2 9 0,4 49 0,0-17 0,-3-15 0,-2-27 0,2-1 0,0 1 0,2-1 0,2 1 0,0-1 0,2 0 0,13 40 0,-12-47 0,0 1 0,6 39 0,-5-17 0,49 143 0,-6-26 0,-44-140 0,1 0 0,1 0 0,1-1 0,20 29 0,2 8 0,-17-33 0,2-1 0,0-1 0,1-1 0,1 0 0,31 25 0,-15-12 0,-18-19 0,1-1 0,22 13 0,-2-1 0,18 11 0,81 41 0,-35-30 0,23 11 0,-88-41 0,53 20 0,-12-7 0,-41-16 0,1-3 0,54 12 0,19 6 0,-35-2 0,-47-16 0,1-1 0,47 10 0,66 15 0,-88-21 0,78 12 0,-6-3 0,-87-15 0,1-2 0,0-1 0,43 0 0,-45-7 0,70-8 0,-90 5 0,0-1 0,-1 0 0,1-1 0,-1-1 0,29-15 0,-9 4 0,0 2 0,2 2 0,0 1 0,0 2 0,1 2 0,0 1 0,59-2 0,-93 9 0,0 0 0,0-1 0,0 0 0,0 0 0,-1-1 0,1 0 0,-1 0 0,1 0 0,-1-1 0,0 0 0,9-8 0,5-7 0,32-37 0,-12 12 0,-34 38 0,0-1 0,-1 0 0,0 0 0,0 0 0,0-1 0,-1 1 0,0-1 0,-1 0 0,0 0 0,0 0 0,-1-1 0,0 1 0,1-10 0,0-8 0,-2-1 0,-4-50 0,1 54 0,1 1 0,0 0 0,2-1 0,7-41 0,13 1 0,-16 51 0,0 0 0,-1-1 0,0 0 0,-1 0 0,2-19 0,22-198 0,-26 223 0,1 0 0,0-1 0,1 1 0,-1 0 0,1 0 0,1 1 0,-1-1 0,1 1 0,1-1 0,-1 1 0,1 0 0,0 1 0,0-1 0,1 1 0,-1 0 0,11-6 0,-8 4 0,0 1 0,-1-1 0,0 0 0,0-1 0,0 0 0,-1 0 0,0 0 0,5-11 0,-10 15 0,0 1 0,0-1 0,0 1 0,0-1 0,-1 0 0,0 1 0,0-1 0,0 1 0,0-1 0,0 0 0,-1 1 0,1-1 0,-1 1 0,0-1 0,0 1 0,-1-1 0,1 1 0,-1 0 0,1-1 0,-1 1 0,0 0 0,0 0 0,-5-4 0,-7-9 0,0 1 0,-2 0 0,-18-13 0,1 0 0,13 7 0,1-1 0,-26-37 0,32 38 0,-2 2 0,0 0 0,-2 0 0,-25-22 0,8 11 0,2-2 0,-52-65 0,-1-1 0,70 81-227,-1 1-1,-1 1 1,-1 1-1,0 0 1,-22-12-1,26 19-6598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5T18:54:27.608"/>
    </inkml:context>
    <inkml:brush xml:id="br0">
      <inkml:brushProperty name="width" value="0.05" units="cm"/>
      <inkml:brushProperty name="height" value="0.05" units="cm"/>
      <inkml:brushProperty name="color" value="#E71224"/>
    </inkml:brush>
  </inkml:definitions>
  <inkml:trace contextRef="#ctx0" brushRef="#br0">2928 1 24575,'-1901'0'0,"1882"1"0,0 1 0,0 1 0,0 1 0,1 1 0,-27 9 0,-22 7 0,27-10 0,0 1 0,1 3 0,1 1 0,-61 34 0,97-48 0,-26 13 0,1 2 0,-38 31 0,-16 10 0,65-49 0,1 0 0,1 1 0,0 1 0,0 0 0,1 1 0,1 1 0,0 0 0,-15 21 0,-139 228 0,158-244 0,0 1 0,0 0 0,2 1 0,1 0 0,0 0 0,1 0 0,-1 24 0,2-24 0,-3 51 0,5 141 0,4-89 0,-3 339 0,1-444 0,0-1 0,2 1 0,0 0 0,1 0 0,9 24 0,40 87 0,-11-31 0,-31-72 0,1-2 0,16 26 0,16 31 0,-33-59 0,2-2 0,23 33 0,3 4 0,-31-45 0,1-1 0,0 0 0,1-1 0,12 11 0,18 19 0,-23-24 0,0-1 0,1 0 0,0-2 0,37 21 0,-33-21 0,7 2 0,0-1 0,1-2 0,0-1 0,39 8 0,31 12 0,-32-9 0,75 13 0,-39-11 0,149 22 0,-68-14 0,44 5 0,-195-32 0,177 18 0,-183-23 0,1 0 0,-1-2 0,0-1 0,0-1 0,43-13 0,207-41 0,-234 51 0,146-12 0,-82 11 0,69-9 0,464-26 0,-598 43 0,0-1 0,74-14 0,-93 11 0,-13 3 0,-1-1 0,-1 0 0,1-1 0,11-4 0,-18 5 0,0 1 0,0-1 0,0 0 0,0 0 0,0 0 0,-1-1 0,1 1 0,-1 0 0,1-1 0,-1 0 0,0 0 0,0 1 0,0-1 0,-1 0 0,1 0 0,1-4 0,9-24 0,-7 16 0,1 0 0,1 0 0,0 0 0,1 1 0,0 0 0,15-18 0,22-31 0,-34 46 0,0 0 0,20-22 0,-17 22 0,-2 1 0,0-2 0,-1 1 0,12-25 0,-12 20 0,2 0 0,20-27 0,-26 38 0,1 0 0,-2 0 0,1 0 0,-2-1 0,1 0 0,-2-1 0,1 1 0,-2-1 0,0 0 0,0 1 0,0-16 0,0-18 0,-6-87 0,0 39 0,2 75 0,-1 0 0,-8-35 0,5 34 0,1-1 0,-1-25 0,3 28 0,0-1 0,-2 1 0,0 0 0,-1 0 0,-1 1 0,0 0 0,-2 0 0,0 0 0,0 1 0,-2 0 0,0 1 0,-1 0 0,0 0 0,-15-13 0,17 17 0,1 0 0,0 0 0,0 0 0,-9-22 0,10 20 0,0 0 0,-1 0 0,-14-17 0,-1 2 0,-23-38 0,-2-4 0,32 51 0,-242-288 0,236 285 0,-41-43 0,-87-67 0,136 122 0,1 0 0,0-1 0,1 0 0,0-1 0,1 0 0,-13-19 0,16 19 0,-1 2 0,0-1 0,-1 2 0,0-1 0,-19-13 0,-14-14 0,16 14 0,-2 1 0,0 1 0,-41-21 0,68 40 0,-20-9 0,0 1 0,-1 1 0,-41-10 0,-25-11 0,-10 3-1365,83 21-5461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5T18:54:47.46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5T18:54:48.355"/>
    </inkml:context>
    <inkml:brush xml:id="br0">
      <inkml:brushProperty name="width" value="0.05" units="cm"/>
      <inkml:brushProperty name="height" value="0.05" units="cm"/>
      <inkml:brushProperty name="color" value="#E71224"/>
    </inkml:brush>
  </inkml:definitions>
  <inkml:trace contextRef="#ctx0" brushRef="#br0">1 0 24575,'0'4'0,"0"7"0,0 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5T18:54:52.655"/>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5T18:54:53.465"/>
    </inkml:context>
    <inkml:brush xml:id="br0">
      <inkml:brushProperty name="width" value="0.05" units="cm"/>
      <inkml:brushProperty name="height" value="0.05" units="cm"/>
      <inkml:brushProperty name="color" value="#E71224"/>
    </inkml:brush>
  </inkml:definitions>
  <inkml:trace contextRef="#ctx0" brushRef="#br0">0 27 24575,'0'-5'0,"0"-5"0,0-1-8191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696018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372B87D7-592A-4B35-9A8D-1CC0BE4CFA29}" type="datetime1">
              <a:rPr lang="en-US" smtClean="0"/>
              <a:t>5/15/2022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DBB6D7EE-E0B3-4F95-A3A9-2ADFF4D1A357}" type="datetime1">
              <a:rPr lang="en-US" smtClean="0"/>
              <a:t>5/15/2022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fld id="{559EA3D7-6240-4065-826B-2D03CF833737}" type="datetime1">
              <a:rPr lang="en-US" smtClean="0"/>
              <a:t>5/15/2022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2BEF2C7A-9DC2-4FC7-AF6E-C6EB2BBA9904}" type="datetime1">
              <a:rPr lang="en-US" smtClean="0"/>
              <a:t>5/15/2022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fld id="{647A4EE8-2022-4DB6-B69B-8FF1B3590855}" type="datetime1">
              <a:rPr lang="en-US" smtClean="0"/>
              <a:t>5/15/2022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11B889BA-922F-413C-9BCE-9AACABB61BAC}" type="datetime1">
              <a:rPr lang="en-US" smtClean="0"/>
              <a:t>5/15/2022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fld id="{2DB21C9F-33C0-462D-BED2-2718AC8D30F3}" type="datetime1">
              <a:rPr lang="en-US" smtClean="0"/>
              <a:t>5/15/2022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78C327DC-4267-4359-99AF-B7E004DF7FDD}" type="datetime1">
              <a:rPr lang="en-US" smtClean="0"/>
              <a:t>5/15/2022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41FC1410-9B82-4A90-A481-B5EE11ECE55F}" type="datetime1">
              <a:rPr lang="en-US" smtClean="0"/>
              <a:t>5/15/2022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9DF34759-9DA5-4F22-97AE-B5BE8EEFB27A}" type="datetime1">
              <a:rPr lang="en-US" smtClean="0"/>
              <a:t>5/15/2022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fld id="{1125B2F1-CA7C-41C3-9C88-DE659937C0F1}" type="datetime1">
              <a:rPr lang="en-US" smtClean="0"/>
              <a:t>5/15/2022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796BF0E8-677B-41F4-B807-88B52F719896}" type="datetime1">
              <a:rPr lang="en-US" smtClean="0"/>
              <a:t>5/15/2022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fld id="{C84D5444-8A3D-480C-8D29-BCA091286132}" type="datetime1">
              <a:rPr lang="en-US" smtClean="0"/>
              <a:t>5/15/2022</a:t>
            </a:fld>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fld id="{BC9FE02F-2F98-4134-9B90-478E8A660FF9}" type="datetime1">
              <a:rPr lang="en-US" smtClean="0"/>
              <a:t>5/15/2022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fld id="{096307A0-7D09-4622-A4DF-BC0163F27967}" type="datetime1">
              <a:rPr lang="en-US" smtClean="0"/>
              <a:t>5/15/2022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customXml" Target="../ink/ink1.xml"/><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5.jpe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customXml" Target="../ink/ink4.xml"/><Relationship Id="rId5" Type="http://schemas.openxmlformats.org/officeDocument/2006/relationships/image" Target="../media/image10.png"/><Relationship Id="rId10" Type="http://schemas.openxmlformats.org/officeDocument/2006/relationships/image" Target="../media/image12.png"/><Relationship Id="rId4" Type="http://schemas.openxmlformats.org/officeDocument/2006/relationships/customXml" Target="../ink/ink3.xml"/><Relationship Id="rId9"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452360" y="1051551"/>
            <a:ext cx="4739640" cy="2384898"/>
          </a:xfrm>
        </p:spPr>
        <p:txBody>
          <a:bodyPr anchor="b" anchorCtr="0">
            <a:normAutofit/>
          </a:bodyPr>
          <a:lstStyle/>
          <a:p>
            <a:r>
              <a:rPr lang="en-US" dirty="0"/>
              <a:t>Are AWS Vine ratings honest or biased?</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Inder Grang</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Topics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endParaRPr lang="en-US" dirty="0"/>
          </a:p>
          <a:p>
            <a:r>
              <a:rPr lang="en-US" dirty="0"/>
              <a:t>Data Clean up</a:t>
            </a:r>
          </a:p>
          <a:p>
            <a:r>
              <a:rPr lang="en-US" dirty="0"/>
              <a:t>Conclusions </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fld id="{E5A4BC41-3306-46F2-8F68-397C52144342}" type="datetime1">
              <a:rPr lang="en-US" smtClean="0"/>
              <a:t>5/15/2022</a:t>
            </a:fld>
            <a:endParaRPr lang="en-US" dirty="0"/>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2628900" cy="1562959"/>
          </a:xfrm>
        </p:spPr>
        <p:txBody>
          <a:bodyPr/>
          <a:lstStyle/>
          <a:p>
            <a:r>
              <a:rPr lang="en-US" dirty="0"/>
              <a:t>Data Cleanup</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B828869A-CC55-4F2C-8314-818ED7CEBDE3}" type="datetime1">
              <a:rPr lang="en-US" smtClean="0"/>
              <a:t>5/15/2022</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3660265" y="260059"/>
            <a:ext cx="7980872" cy="4732117"/>
          </a:xfrm>
          <a:noFill/>
        </p:spPr>
        <p:txBody>
          <a:bodyPr>
            <a:normAutofit fontScale="40000" lnSpcReduction="20000"/>
          </a:bodyPr>
          <a:lstStyle/>
          <a:p>
            <a:pPr marL="0" indent="0">
              <a:buNone/>
            </a:pPr>
            <a:r>
              <a:rPr lang="en-US" sz="5100" dirty="0"/>
              <a:t>We will focus on the software data set from AWS vine</a:t>
            </a:r>
          </a:p>
          <a:p>
            <a:r>
              <a:rPr lang="en-US" sz="3200" dirty="0"/>
              <a:t>Some observations to keep in mind</a:t>
            </a:r>
          </a:p>
          <a:p>
            <a:pPr lvl="1"/>
            <a:r>
              <a:rPr lang="en-US" sz="2600" dirty="0"/>
              <a:t>Not all products have votes</a:t>
            </a:r>
          </a:p>
          <a:p>
            <a:pPr lvl="1"/>
            <a:r>
              <a:rPr lang="en-US" sz="2600" dirty="0"/>
              <a:t>Not all products have proof of purchase</a:t>
            </a:r>
          </a:p>
          <a:p>
            <a:r>
              <a:rPr lang="en-US" sz="3200" dirty="0"/>
              <a:t>Pre-processing</a:t>
            </a:r>
          </a:p>
          <a:p>
            <a:pPr lvl="1"/>
            <a:r>
              <a:rPr lang="en-US" sz="2600" dirty="0"/>
              <a:t>The data was cleaned for duplications and also removed any items that had “</a:t>
            </a:r>
            <a:r>
              <a:rPr lang="en-US" sz="2600" dirty="0" err="1"/>
              <a:t>verify_purchase</a:t>
            </a:r>
            <a:r>
              <a:rPr lang="en-US" sz="2600" dirty="0"/>
              <a:t>” set to No or total number of votes were zero.</a:t>
            </a:r>
          </a:p>
          <a:p>
            <a:pPr marL="0" indent="0">
              <a:buNone/>
            </a:pPr>
            <a:r>
              <a:rPr lang="en-US" sz="3200" dirty="0"/>
              <a:t>Here is data on average rating for raw data (refer to big_data_3.iynb</a:t>
            </a:r>
          </a:p>
          <a:p>
            <a:pPr marL="0" indent="0">
              <a:buNone/>
            </a:pPr>
            <a:r>
              <a:rPr lang="en-US" sz="3200" dirty="0">
                <a:solidFill>
                  <a:schemeClr val="bg2">
                    <a:alpha val="60000"/>
                  </a:schemeClr>
                </a:solidFill>
              </a:rPr>
              <a:t>------+--</a:t>
            </a:r>
          </a:p>
          <a:p>
            <a:pPr marL="0" indent="0">
              <a:buNone/>
            </a:pPr>
            <a:endParaRPr lang="en-US" sz="3200" dirty="0">
              <a:solidFill>
                <a:schemeClr val="bg2">
                  <a:alpha val="60000"/>
                </a:schemeClr>
              </a:solidFill>
            </a:endParaRPr>
          </a:p>
          <a:p>
            <a:pPr marL="0" indent="0">
              <a:buNone/>
            </a:pPr>
            <a:endParaRPr lang="en-US" sz="3200" dirty="0">
              <a:solidFill>
                <a:schemeClr val="bg2">
                  <a:alpha val="60000"/>
                </a:schemeClr>
              </a:solidFill>
            </a:endParaRPr>
          </a:p>
          <a:p>
            <a:pPr marL="0" indent="0">
              <a:buNone/>
            </a:pPr>
            <a:r>
              <a:rPr lang="en-US" sz="3200" dirty="0">
                <a:solidFill>
                  <a:schemeClr val="bg2">
                    <a:alpha val="60000"/>
                  </a:schemeClr>
                </a:solidFill>
              </a:rPr>
              <a:t>-----------------+------------------+----------------</a:t>
            </a:r>
          </a:p>
          <a:p>
            <a:pPr marL="0" indent="0">
              <a:buNone/>
            </a:pPr>
            <a:r>
              <a:rPr lang="en-US" sz="3200" dirty="0"/>
              <a:t>Here is data after reviews with zero votes or unverified purchase were removed:</a:t>
            </a:r>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p:txBody>
      </p:sp>
      <p:pic>
        <p:nvPicPr>
          <p:cNvPr id="3" name="Picture 2">
            <a:extLst>
              <a:ext uri="{FF2B5EF4-FFF2-40B4-BE49-F238E27FC236}">
                <a16:creationId xmlns:a16="http://schemas.microsoft.com/office/drawing/2014/main" id="{4A0043D8-A41E-7B50-D410-A5F4F56FE66D}"/>
              </a:ext>
            </a:extLst>
          </p:cNvPr>
          <p:cNvPicPr>
            <a:picLocks noChangeAspect="1"/>
          </p:cNvPicPr>
          <p:nvPr/>
        </p:nvPicPr>
        <p:blipFill>
          <a:blip r:embed="rId4"/>
          <a:stretch>
            <a:fillRect/>
          </a:stretch>
        </p:blipFill>
        <p:spPr>
          <a:xfrm>
            <a:off x="3660265" y="2896579"/>
            <a:ext cx="6221411" cy="1173567"/>
          </a:xfrm>
          <a:prstGeom prst="rect">
            <a:avLst/>
          </a:prstGeom>
        </p:spPr>
      </p:pic>
      <p:pic>
        <p:nvPicPr>
          <p:cNvPr id="8" name="Picture 7">
            <a:extLst>
              <a:ext uri="{FF2B5EF4-FFF2-40B4-BE49-F238E27FC236}">
                <a16:creationId xmlns:a16="http://schemas.microsoft.com/office/drawing/2014/main" id="{CA58A601-603E-ACDC-E3C3-C36D0694B74B}"/>
              </a:ext>
            </a:extLst>
          </p:cNvPr>
          <p:cNvPicPr>
            <a:picLocks noChangeAspect="1"/>
          </p:cNvPicPr>
          <p:nvPr/>
        </p:nvPicPr>
        <p:blipFill>
          <a:blip r:embed="rId5"/>
          <a:stretch>
            <a:fillRect/>
          </a:stretch>
        </p:blipFill>
        <p:spPr>
          <a:xfrm>
            <a:off x="3535718" y="4818419"/>
            <a:ext cx="8067675" cy="1533525"/>
          </a:xfrm>
          <a:prstGeom prst="rect">
            <a:avLst/>
          </a:prstGeom>
        </p:spPr>
      </p:pic>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FBDF744F-2E33-EC9A-7B89-31ADD9EC0555}"/>
                  </a:ext>
                </a:extLst>
              </p14:cNvPr>
              <p14:cNvContentPartPr/>
              <p14:nvPr/>
            </p14:nvContentPartPr>
            <p14:xfrm>
              <a:off x="6324320" y="3084316"/>
              <a:ext cx="1257120" cy="943200"/>
            </p14:xfrm>
          </p:contentPart>
        </mc:Choice>
        <mc:Fallback>
          <p:pic>
            <p:nvPicPr>
              <p:cNvPr id="13" name="Ink 12">
                <a:extLst>
                  <a:ext uri="{FF2B5EF4-FFF2-40B4-BE49-F238E27FC236}">
                    <a16:creationId xmlns:a16="http://schemas.microsoft.com/office/drawing/2014/main" id="{FBDF744F-2E33-EC9A-7B89-31ADD9EC0555}"/>
                  </a:ext>
                </a:extLst>
              </p:cNvPr>
              <p:cNvPicPr/>
              <p:nvPr/>
            </p:nvPicPr>
            <p:blipFill>
              <a:blip r:embed="rId7"/>
              <a:stretch>
                <a:fillRect/>
              </a:stretch>
            </p:blipFill>
            <p:spPr>
              <a:xfrm>
                <a:off x="6315680" y="3075676"/>
                <a:ext cx="1274760" cy="960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FB222CC3-FD9D-B3E6-0F44-7DB709ABE545}"/>
                  </a:ext>
                </a:extLst>
              </p14:cNvPr>
              <p14:cNvContentPartPr/>
              <p14:nvPr/>
            </p14:nvContentPartPr>
            <p14:xfrm>
              <a:off x="6972320" y="5153596"/>
              <a:ext cx="1592280" cy="1071360"/>
            </p14:xfrm>
          </p:contentPart>
        </mc:Choice>
        <mc:Fallback>
          <p:pic>
            <p:nvPicPr>
              <p:cNvPr id="15" name="Ink 14">
                <a:extLst>
                  <a:ext uri="{FF2B5EF4-FFF2-40B4-BE49-F238E27FC236}">
                    <a16:creationId xmlns:a16="http://schemas.microsoft.com/office/drawing/2014/main" id="{FB222CC3-FD9D-B3E6-0F44-7DB709ABE545}"/>
                  </a:ext>
                </a:extLst>
              </p:cNvPr>
              <p:cNvPicPr/>
              <p:nvPr/>
            </p:nvPicPr>
            <p:blipFill>
              <a:blip r:embed="rId9"/>
              <a:stretch>
                <a:fillRect/>
              </a:stretch>
            </p:blipFill>
            <p:spPr>
              <a:xfrm>
                <a:off x="6963320" y="5144956"/>
                <a:ext cx="1609920" cy="1089000"/>
              </a:xfrm>
              <a:prstGeom prst="rect">
                <a:avLst/>
              </a:prstGeom>
            </p:spPr>
          </p:pic>
        </mc:Fallback>
      </mc:AlternateContent>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Conclusions</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C04F3BA0-E5F7-4052-B2DD-AC80D3020D83}" type="datetime1">
              <a:rPr lang="en-US" smtClean="0"/>
              <a:t>5/15/2022</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8" name="Content Placeholder 11">
            <a:extLst>
              <a:ext uri="{FF2B5EF4-FFF2-40B4-BE49-F238E27FC236}">
                <a16:creationId xmlns:a16="http://schemas.microsoft.com/office/drawing/2014/main" id="{1DA482C3-389D-7131-5A90-361DB1387B55}"/>
              </a:ext>
            </a:extLst>
          </p:cNvPr>
          <p:cNvSpPr>
            <a:spLocks noGrp="1"/>
          </p:cNvSpPr>
          <p:nvPr>
            <p:ph sz="quarter" idx="15"/>
          </p:nvPr>
        </p:nvSpPr>
        <p:spPr>
          <a:xfrm>
            <a:off x="5262563" y="805343"/>
            <a:ext cx="6221412" cy="5266845"/>
          </a:xfrm>
          <a:noFill/>
        </p:spPr>
        <p:txBody>
          <a:bodyPr>
            <a:normAutofit/>
          </a:bodyPr>
          <a:lstStyle/>
          <a:p>
            <a:pPr lvl="1"/>
            <a:r>
              <a:rPr lang="en-US" sz="2600" dirty="0"/>
              <a:t>From the data clean up, it seems that unverified purchase reviews increased the rating of the products on average. I am sure we can dig more into each product title and see if certain products has positive biased ratings that other products and if those products were top on AWS best seller list</a:t>
            </a:r>
          </a:p>
          <a:p>
            <a:pPr lvl="2"/>
            <a:endParaRPr lang="en-US" sz="2600" dirty="0"/>
          </a:p>
          <a:p>
            <a:pPr lvl="1"/>
            <a:endParaRPr lang="en-US" sz="2600" dirty="0"/>
          </a:p>
          <a:p>
            <a:pPr lvl="1"/>
            <a:endParaRPr lang="en-US" sz="2600"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467EF437-377E-1132-EC7D-1DBE3376B6A9}"/>
                  </a:ext>
                </a:extLst>
              </p14:cNvPr>
              <p14:cNvContentPartPr/>
              <p14:nvPr/>
            </p14:nvContentPartPr>
            <p14:xfrm>
              <a:off x="4516400" y="4848676"/>
              <a:ext cx="360" cy="360"/>
            </p14:xfrm>
          </p:contentPart>
        </mc:Choice>
        <mc:Fallback>
          <p:pic>
            <p:nvPicPr>
              <p:cNvPr id="2" name="Ink 1">
                <a:extLst>
                  <a:ext uri="{FF2B5EF4-FFF2-40B4-BE49-F238E27FC236}">
                    <a16:creationId xmlns:a16="http://schemas.microsoft.com/office/drawing/2014/main" id="{467EF437-377E-1132-EC7D-1DBE3376B6A9}"/>
                  </a:ext>
                </a:extLst>
              </p:cNvPr>
              <p:cNvPicPr/>
              <p:nvPr/>
            </p:nvPicPr>
            <p:blipFill>
              <a:blip r:embed="rId5"/>
              <a:stretch>
                <a:fillRect/>
              </a:stretch>
            </p:blipFill>
            <p:spPr>
              <a:xfrm>
                <a:off x="4507400" y="484003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F6FCD2B4-F3C1-0817-0D2D-56BFD9BE0037}"/>
                  </a:ext>
                </a:extLst>
              </p14:cNvPr>
              <p14:cNvContentPartPr/>
              <p14:nvPr/>
            </p14:nvContentPartPr>
            <p14:xfrm>
              <a:off x="2198000" y="5412436"/>
              <a:ext cx="360" cy="9720"/>
            </p14:xfrm>
          </p:contentPart>
        </mc:Choice>
        <mc:Fallback>
          <p:pic>
            <p:nvPicPr>
              <p:cNvPr id="3" name="Ink 2">
                <a:extLst>
                  <a:ext uri="{FF2B5EF4-FFF2-40B4-BE49-F238E27FC236}">
                    <a16:creationId xmlns:a16="http://schemas.microsoft.com/office/drawing/2014/main" id="{F6FCD2B4-F3C1-0817-0D2D-56BFD9BE0037}"/>
                  </a:ext>
                </a:extLst>
              </p:cNvPr>
              <p:cNvPicPr/>
              <p:nvPr/>
            </p:nvPicPr>
            <p:blipFill>
              <a:blip r:embed="rId7"/>
              <a:stretch>
                <a:fillRect/>
              </a:stretch>
            </p:blipFill>
            <p:spPr>
              <a:xfrm>
                <a:off x="2189360" y="5403436"/>
                <a:ext cx="180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4561AE0B-81DC-6895-BA8C-ECA431A324E9}"/>
                  </a:ext>
                </a:extLst>
              </p14:cNvPr>
              <p14:cNvContentPartPr/>
              <p14:nvPr/>
            </p14:nvContentPartPr>
            <p14:xfrm>
              <a:off x="2151560" y="4867396"/>
              <a:ext cx="360" cy="360"/>
            </p14:xfrm>
          </p:contentPart>
        </mc:Choice>
        <mc:Fallback>
          <p:pic>
            <p:nvPicPr>
              <p:cNvPr id="7" name="Ink 6">
                <a:extLst>
                  <a:ext uri="{FF2B5EF4-FFF2-40B4-BE49-F238E27FC236}">
                    <a16:creationId xmlns:a16="http://schemas.microsoft.com/office/drawing/2014/main" id="{4561AE0B-81DC-6895-BA8C-ECA431A324E9}"/>
                  </a:ext>
                </a:extLst>
              </p:cNvPr>
              <p:cNvPicPr/>
              <p:nvPr/>
            </p:nvPicPr>
            <p:blipFill>
              <a:blip r:embed="rId5"/>
              <a:stretch>
                <a:fillRect/>
              </a:stretch>
            </p:blipFill>
            <p:spPr>
              <a:xfrm>
                <a:off x="2142920" y="485839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8691ED2A-922F-05F3-CB6D-4794E3FB1249}"/>
                  </a:ext>
                </a:extLst>
              </p14:cNvPr>
              <p14:cNvContentPartPr/>
              <p14:nvPr/>
            </p14:nvContentPartPr>
            <p14:xfrm>
              <a:off x="1071200" y="4867036"/>
              <a:ext cx="360" cy="9720"/>
            </p14:xfrm>
          </p:contentPart>
        </mc:Choice>
        <mc:Fallback>
          <p:pic>
            <p:nvPicPr>
              <p:cNvPr id="9" name="Ink 8">
                <a:extLst>
                  <a:ext uri="{FF2B5EF4-FFF2-40B4-BE49-F238E27FC236}">
                    <a16:creationId xmlns:a16="http://schemas.microsoft.com/office/drawing/2014/main" id="{8691ED2A-922F-05F3-CB6D-4794E3FB1249}"/>
                  </a:ext>
                </a:extLst>
              </p:cNvPr>
              <p:cNvPicPr/>
              <p:nvPr/>
            </p:nvPicPr>
            <p:blipFill>
              <a:blip r:embed="rId10"/>
              <a:stretch>
                <a:fillRect/>
              </a:stretch>
            </p:blipFill>
            <p:spPr>
              <a:xfrm>
                <a:off x="1062200" y="4858396"/>
                <a:ext cx="18000" cy="27360"/>
              </a:xfrm>
              <a:prstGeom prst="rect">
                <a:avLst/>
              </a:prstGeom>
            </p:spPr>
          </p:pic>
        </mc:Fallback>
      </mc:AlternateContent>
    </p:spTree>
    <p:extLst>
      <p:ext uri="{BB962C8B-B14F-4D97-AF65-F5344CB8AC3E}">
        <p14:creationId xmlns:p14="http://schemas.microsoft.com/office/powerpoint/2010/main" val="62506365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{A957306D-6037-4453-B693-A494139919BA}tf33713516_win32</Template>
  <TotalTime>183</TotalTime>
  <Words>185</Words>
  <Application>Microsoft Office PowerPoint</Application>
  <PresentationFormat>Widescreen</PresentationFormat>
  <Paragraphs>39</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Gill Sans MT</vt:lpstr>
      <vt:lpstr>Walbaum Display</vt:lpstr>
      <vt:lpstr>3DFloatVTI</vt:lpstr>
      <vt:lpstr>Are AWS Vine ratings honest or biased?</vt:lpstr>
      <vt:lpstr>Topics</vt:lpstr>
      <vt:lpstr>Data Cleanup</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Bik Analysis in NYC</dc:title>
  <dc:creator>Inder Grang</dc:creator>
  <cp:lastModifiedBy>Inder Grang</cp:lastModifiedBy>
  <cp:revision>5</cp:revision>
  <dcterms:created xsi:type="dcterms:W3CDTF">2022-04-24T08:29:55Z</dcterms:created>
  <dcterms:modified xsi:type="dcterms:W3CDTF">2022-05-15T18:57:47Z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