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9" r:id="rId6"/>
    <p:sldId id="384" r:id="rId7"/>
    <p:sldId id="393" r:id="rId8"/>
    <p:sldId id="394" r:id="rId9"/>
    <p:sldId id="395" r:id="rId10"/>
    <p:sldId id="3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3725" autoAdjust="0"/>
  </p:normalViewPr>
  <p:slideViewPr>
    <p:cSldViewPr snapToGrid="0">
      <p:cViewPr varScale="1">
        <p:scale>
          <a:sx n="108" d="100"/>
          <a:sy n="108" d="100"/>
        </p:scale>
        <p:origin x="708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8:54:47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8:54:48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24575,'0'4'0,"0"7"0,0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8:54:5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8:54:53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24575,'0'-5'0,"0"-5"0,0-1-8191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72B87D7-592A-4B35-9A8D-1CC0BE4CFA29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DBB6D7EE-E0B3-4F95-A3A9-2ADFF4D1A357}" type="datetime1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59EA3D7-6240-4065-826B-2D03CF833737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2BEF2C7A-9DC2-4FC7-AF6E-C6EB2BBA9904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647A4EE8-2022-4DB6-B69B-8FF1B3590855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11B889BA-922F-413C-9BCE-9AACABB61BAC}" type="datetime1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2DB21C9F-33C0-462D-BED2-2718AC8D30F3}" type="datetime1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78C327DC-4267-4359-99AF-B7E004DF7FDD}" type="datetime1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41FC1410-9B82-4A90-A481-B5EE11ECE55F}" type="datetime1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4759-9DA5-4F22-97AE-B5BE8EEFB27A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1125B2F1-CA7C-41C3-9C88-DE659937C0F1}" type="datetime1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796BF0E8-677B-41F4-B807-88B52F719896}" type="datetime1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C84D5444-8A3D-480C-8D29-BCA091286132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C9FE02F-2F98-4134-9B90-478E8A660FF9}" type="datetime1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096307A0-7D09-4622-A4DF-BC0163F27967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2360" y="1051551"/>
            <a:ext cx="4739640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Will the drive fall for  the coupon or not?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 err="1"/>
              <a:t>Inderpreet</a:t>
            </a:r>
            <a:r>
              <a:rPr lang="en-US" dirty="0"/>
              <a:t> Grang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Data Cleanup</a:t>
            </a:r>
          </a:p>
          <a:p>
            <a:r>
              <a:rPr lang="en-US" dirty="0"/>
              <a:t>Data Analysis &amp; Visualizations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E5A4BC41-3306-46F2-8F68-397C52144342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2628900" cy="1562959"/>
          </a:xfrm>
        </p:spPr>
        <p:txBody>
          <a:bodyPr/>
          <a:lstStyle/>
          <a:p>
            <a:r>
              <a:rPr lang="en-US" dirty="0"/>
              <a:t>Data Cleanup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B828869A-CC55-4F2C-8314-818ED7CEBDE3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60265" y="260059"/>
            <a:ext cx="7980872" cy="4732117"/>
          </a:xfrm>
          <a:noFill/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100" dirty="0"/>
              <a:t>Data clean up is a very important step in any data mining project.</a:t>
            </a:r>
          </a:p>
          <a:p>
            <a:pPr marL="0" indent="0">
              <a:buNone/>
            </a:pPr>
            <a:r>
              <a:rPr lang="en-US" sz="5100" dirty="0"/>
              <a:t>First step we did was to add up total number of N/A cells in each column. There were 12684 rows in original data set.</a:t>
            </a:r>
          </a:p>
          <a:p>
            <a:pPr marL="0" indent="0">
              <a:buNone/>
            </a:pPr>
            <a:r>
              <a:rPr lang="en-US" sz="4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 12576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8F8F2"/>
                </a:solidFill>
                <a:latin typeface="Consolas" panose="020B0609020204030204" pitchFamily="49" charset="0"/>
              </a:rPr>
              <a:t>B</a:t>
            </a:r>
            <a:r>
              <a:rPr lang="en-US" sz="4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 107</a:t>
            </a:r>
          </a:p>
          <a:p>
            <a:pPr marL="0" indent="0">
              <a:buNone/>
            </a:pPr>
            <a:r>
              <a:rPr lang="en-US" sz="4800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CoffeeHouse</a:t>
            </a:r>
            <a:r>
              <a:rPr lang="en-US" sz="4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217 </a:t>
            </a:r>
          </a:p>
          <a:p>
            <a:pPr marL="0" indent="0">
              <a:buNone/>
            </a:pPr>
            <a:r>
              <a:rPr lang="en-US" sz="4800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CarryAway</a:t>
            </a:r>
            <a:r>
              <a:rPr lang="en-US" sz="4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151 </a:t>
            </a:r>
          </a:p>
          <a:p>
            <a:pPr marL="0" indent="0">
              <a:buNone/>
            </a:pPr>
            <a:r>
              <a:rPr lang="en-US" sz="4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RestaurantLessThan20 130 </a:t>
            </a:r>
          </a:p>
          <a:p>
            <a:pPr marL="0" indent="0">
              <a:buNone/>
            </a:pPr>
            <a:r>
              <a:rPr lang="en-US" sz="48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Restaurant20To50 189</a:t>
            </a:r>
          </a:p>
          <a:p>
            <a:pPr marL="0" indent="0">
              <a:buNone/>
            </a:pPr>
            <a:r>
              <a:rPr lang="en-US" sz="5100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We decided to drop the N/A rows for all except car column (since car column is basically sparse). This ended up with 12079 data rows</a:t>
            </a:r>
          </a:p>
          <a:p>
            <a:pPr marL="0" indent="0">
              <a:buNone/>
            </a:pPr>
            <a:endParaRPr lang="en-US" sz="5100" b="0" i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DD068-B496-0DAF-9A3B-795353BF6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984" y="1298672"/>
            <a:ext cx="30670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2628900" cy="1562959"/>
          </a:xfrm>
        </p:spPr>
        <p:txBody>
          <a:bodyPr/>
          <a:lstStyle/>
          <a:p>
            <a:r>
              <a:rPr lang="en-US" sz="3200" dirty="0"/>
              <a:t>Data Analysis &amp; Visualizations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B828869A-CC55-4F2C-8314-818ED7CEBDE3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60265" y="260059"/>
            <a:ext cx="4079808" cy="4732117"/>
          </a:xfrm>
          <a:noFill/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sz="2600" dirty="0"/>
              <a:t>Here is a bar plot of the coupon types. The project analyzed the Bar coupon. In the second section, we picked up the “Carry Out &amp; Take Away” coupon and analyzed the coupon. </a:t>
            </a:r>
          </a:p>
          <a:p>
            <a:pPr marL="457200" lvl="1" indent="0">
              <a:buNone/>
            </a:pPr>
            <a:r>
              <a:rPr lang="en-US" sz="2600" dirty="0"/>
              <a:t>Observations:</a:t>
            </a:r>
          </a:p>
          <a:p>
            <a:pPr lvl="1"/>
            <a:r>
              <a:rPr lang="en-US" sz="2600" dirty="0"/>
              <a:t>Coffee House has most number of coupons</a:t>
            </a:r>
          </a:p>
          <a:p>
            <a:pPr lvl="1"/>
            <a:r>
              <a:rPr lang="en-US" sz="2600" dirty="0"/>
              <a:t>Expensive restaurants has least number coupons</a:t>
            </a:r>
          </a:p>
          <a:p>
            <a:pPr lvl="1"/>
            <a:r>
              <a:rPr lang="en-US" sz="2600" dirty="0"/>
              <a:t>Most instances were in 80’s deg  range and least were in 30’s deg range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626F9-6681-998A-5741-DEEE6344D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120626"/>
            <a:ext cx="3819525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977D93-AD06-9598-A3FF-37D19D3A5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123" y="2244328"/>
            <a:ext cx="30194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2628900" cy="1562959"/>
          </a:xfrm>
        </p:spPr>
        <p:txBody>
          <a:bodyPr/>
          <a:lstStyle/>
          <a:p>
            <a:r>
              <a:rPr lang="en-US" sz="3200" dirty="0"/>
              <a:t>Data Analysis &amp; Visualizations (Bar coupons)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B828869A-CC55-4F2C-8314-818ED7CEBDE3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60265" y="260059"/>
            <a:ext cx="7712030" cy="6069720"/>
          </a:xfrm>
          <a:noFill/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sz="2600" dirty="0"/>
              <a:t>Observations:</a:t>
            </a:r>
          </a:p>
          <a:p>
            <a:pPr lvl="1"/>
            <a:r>
              <a:rPr lang="en-US" sz="2600" dirty="0"/>
              <a:t>Mean temp for bar coupons was 57.6. </a:t>
            </a:r>
          </a:p>
          <a:p>
            <a:pPr lvl="1"/>
            <a:r>
              <a:rPr lang="en-US" sz="2600" dirty="0"/>
              <a:t>42% of drivers had children and mean score of drivers saying yes was 41%. Perhaps if we had sent coupon more focusing on ones without children</a:t>
            </a:r>
          </a:p>
          <a:p>
            <a:pPr lvl="1"/>
            <a:r>
              <a:rPr lang="en-US" sz="2600" dirty="0"/>
              <a:t>78.9% were going in opposite direction when coupon was sent and 66% cases the coupon bar was within 15min of drive time from drive current location.</a:t>
            </a:r>
          </a:p>
          <a:p>
            <a:pPr lvl="1"/>
            <a:r>
              <a:rPr lang="en-US" sz="2600" dirty="0"/>
              <a:t>There were substantial number of drivers driving with kids when coupon was sent.  Only 20% of those drivers accepted the coupon. We could have improved our acceptance if we didn’t send to drivers with kids. In contrast there were ~57% of drivers with friends accepted the coupon</a:t>
            </a:r>
          </a:p>
          <a:p>
            <a:pPr lvl="1"/>
            <a:r>
              <a:rPr lang="en-US" sz="2600" dirty="0"/>
              <a:t>There was 51.070637557348526% more chance of bar coupon getting accepted for those who went to bar more than 3 times than those who went 3 or less</a:t>
            </a:r>
          </a:p>
          <a:p>
            <a:pPr lvl="1"/>
            <a:r>
              <a:rPr lang="en-US" sz="2600" dirty="0"/>
              <a:t>There are ~28% less likelihood for folks &gt; 25 and going to bar &gt;= 1 per month to get the coupon than those less than 25 or  go &lt; once per month and got  a coupon</a:t>
            </a:r>
          </a:p>
          <a:p>
            <a:pPr lvl="1"/>
            <a:r>
              <a:rPr lang="en-US" sz="2600" dirty="0"/>
              <a:t>There is ~39% more change of those who go &gt; 1 to bar per month and have no kid and not farmer, fisherman or forestry to get a bar coupon than  others</a:t>
            </a:r>
          </a:p>
          <a:p>
            <a:pPr lvl="1"/>
            <a:r>
              <a:rPr lang="en-US" sz="2600" dirty="0"/>
              <a:t>Drivers who went more often to bar and had no kids and were &gt; 25 years . There is also a correlation where drivers going t cheap restaurants and having less income were less prone to get coupon.</a:t>
            </a:r>
          </a:p>
        </p:txBody>
      </p:sp>
    </p:spTree>
    <p:extLst>
      <p:ext uri="{BB962C8B-B14F-4D97-AF65-F5344CB8AC3E}">
        <p14:creationId xmlns:p14="http://schemas.microsoft.com/office/powerpoint/2010/main" val="411613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" y="3885763"/>
            <a:ext cx="3382858" cy="1600637"/>
          </a:xfrm>
        </p:spPr>
        <p:txBody>
          <a:bodyPr/>
          <a:lstStyle/>
          <a:p>
            <a:r>
              <a:rPr lang="en-US" sz="3200" dirty="0"/>
              <a:t>Data Analysis &amp; Visualizations (Carry out or take away option coupons)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B828869A-CC55-4F2C-8314-818ED7CEBDE3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60265" y="260059"/>
            <a:ext cx="4755766" cy="5972065"/>
          </a:xfrm>
          <a:noFill/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sz="2600" dirty="0"/>
              <a:t>Observations:</a:t>
            </a:r>
          </a:p>
          <a:p>
            <a:pPr lvl="1"/>
            <a:r>
              <a:rPr lang="en-US" sz="2600" dirty="0"/>
              <a:t>73% of participants who got the carry out coupon retrieved the coupon. </a:t>
            </a:r>
          </a:p>
          <a:p>
            <a:pPr lvl="1"/>
            <a:r>
              <a:rPr lang="en-US" sz="2600" dirty="0"/>
              <a:t>There was 2.991174330319424% more chance of carryout coupon getting accepted for those who went for carry out more  than 3 times than those who went less than thrice</a:t>
            </a:r>
          </a:p>
          <a:p>
            <a:pPr lvl="1"/>
            <a:r>
              <a:rPr lang="en-US" sz="2600" dirty="0"/>
              <a:t>The above is a contrast to what we saw with the bar coupons. Here it seems frequency of carry out doesn’t impact someone to get the coupon. Also the age of driver didn’t make a huge difference in coupon effectiveness.</a:t>
            </a:r>
          </a:p>
          <a:p>
            <a:pPr lvl="1"/>
            <a:r>
              <a:rPr lang="en-US" sz="2600" dirty="0"/>
              <a:t>There was 1.7357183257918574% more chance of carryout coupon getting accepted by someone less than 21 than that more than 21</a:t>
            </a:r>
          </a:p>
          <a:p>
            <a:pPr lvl="1"/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65459D-A75F-DB01-46B1-61AF524BA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6734" y="499773"/>
            <a:ext cx="31051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3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C04F3BA0-E5F7-4052-B2DD-AC80D3020D83}" type="datetime1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DA482C3-389D-7131-5A90-361DB1387B5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805343"/>
            <a:ext cx="6221412" cy="5266845"/>
          </a:xfrm>
          <a:noFill/>
        </p:spPr>
        <p:txBody>
          <a:bodyPr>
            <a:normAutofit fontScale="85000" lnSpcReduction="20000"/>
          </a:bodyPr>
          <a:lstStyle/>
          <a:p>
            <a:pPr lvl="2"/>
            <a:r>
              <a:rPr lang="en-US" sz="2600" dirty="0"/>
              <a:t>There is scope to improve coupon adoption for bar coupon by sending more to drivers without kids in car or sending coupons to bar that are in same direction</a:t>
            </a:r>
          </a:p>
          <a:p>
            <a:pPr lvl="2"/>
            <a:r>
              <a:rPr lang="en-US" sz="2600" dirty="0"/>
              <a:t>Sending carryout coupons after 6PM has 9% more chance of acceptance</a:t>
            </a:r>
          </a:p>
          <a:p>
            <a:pPr lvl="2"/>
            <a:r>
              <a:rPr lang="en-US" sz="2600" dirty="0"/>
              <a:t>There is not much difference in coupon adoption for drivers less than 21 years old vs more than 21 years old</a:t>
            </a:r>
          </a:p>
          <a:p>
            <a:pPr lvl="2"/>
            <a:r>
              <a:rPr lang="en-US" sz="2600" dirty="0"/>
              <a:t>Frequency of carryout doesn’t impact rate of coupon adoption unlike in case of bar coupons</a:t>
            </a:r>
          </a:p>
          <a:p>
            <a:pPr lvl="2"/>
            <a:r>
              <a:rPr lang="en-US" sz="2600" dirty="0"/>
              <a:t>Success rate of carry out coupon adoption was 73%</a:t>
            </a:r>
          </a:p>
          <a:p>
            <a:pPr lvl="2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7EF437-377E-1132-EC7D-1DBE3376B6A9}"/>
                  </a:ext>
                </a:extLst>
              </p14:cNvPr>
              <p14:cNvContentPartPr/>
              <p14:nvPr/>
            </p14:nvContentPartPr>
            <p14:xfrm>
              <a:off x="4516400" y="4848676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7EF437-377E-1132-EC7D-1DBE3376B6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7400" y="48400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FCD2B4-F3C1-0817-0D2D-56BFD9BE0037}"/>
                  </a:ext>
                </a:extLst>
              </p14:cNvPr>
              <p14:cNvContentPartPr/>
              <p14:nvPr/>
            </p14:nvContentPartPr>
            <p14:xfrm>
              <a:off x="2198000" y="5412436"/>
              <a:ext cx="360" cy="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FCD2B4-F3C1-0817-0D2D-56BFD9BE00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9360" y="5403436"/>
                <a:ext cx="180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61AE0B-81DC-6895-BA8C-ECA431A324E9}"/>
                  </a:ext>
                </a:extLst>
              </p14:cNvPr>
              <p14:cNvContentPartPr/>
              <p14:nvPr/>
            </p14:nvContentPartPr>
            <p14:xfrm>
              <a:off x="2151560" y="486739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61AE0B-81DC-6895-BA8C-ECA431A324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2920" y="48583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91ED2A-922F-05F3-CB6D-4794E3FB1249}"/>
                  </a:ext>
                </a:extLst>
              </p14:cNvPr>
              <p14:cNvContentPartPr/>
              <p14:nvPr/>
            </p14:nvContentPartPr>
            <p14:xfrm>
              <a:off x="1071200" y="4867036"/>
              <a:ext cx="360" cy="9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91ED2A-922F-05F3-CB6D-4794E3FB12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2200" y="4858396"/>
                <a:ext cx="1800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0636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{A957306D-6037-4453-B693-A494139919BA}tf33713516_win32</Template>
  <TotalTime>409</TotalTime>
  <Words>691</Words>
  <Application>Microsoft Office PowerPoint</Application>
  <PresentationFormat>Widescreen</PresentationFormat>
  <Paragraphs>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Gill Sans MT</vt:lpstr>
      <vt:lpstr>Walbaum Display</vt:lpstr>
      <vt:lpstr>3DFloatVTI</vt:lpstr>
      <vt:lpstr>Will the drive fall for  the coupon or not?</vt:lpstr>
      <vt:lpstr>Topics</vt:lpstr>
      <vt:lpstr>Data Cleanup</vt:lpstr>
      <vt:lpstr>Data Analysis &amp; Visualizations</vt:lpstr>
      <vt:lpstr>Data Analysis &amp; Visualizations (Bar coupons)</vt:lpstr>
      <vt:lpstr>Data Analysis &amp; Visualizations (Carry out or take away option coupons)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Bik Analysis in NYC</dc:title>
  <dc:creator>Inder Grang</dc:creator>
  <cp:lastModifiedBy>Inder Grang</cp:lastModifiedBy>
  <cp:revision>6</cp:revision>
  <dcterms:created xsi:type="dcterms:W3CDTF">2022-04-24T08:29:55Z</dcterms:created>
  <dcterms:modified xsi:type="dcterms:W3CDTF">2022-10-22T07:42:09Z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