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92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59C0-2E11-4C13-82C8-24FA7248A69E}" v="8" dt="2022-04-29T14:04:12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44" d="100"/>
          <a:sy n="44" d="100"/>
        </p:scale>
        <p:origin x="86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72B87D7-592A-4B35-9A8D-1CC0BE4CFA2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BB6D7EE-E0B3-4F95-A3A9-2ADFF4D1A357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59EA3D7-6240-4065-826B-2D03CF833737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BEF2C7A-9DC2-4FC7-AF6E-C6EB2BBA990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7A4EE8-2022-4DB6-B69B-8FF1B3590855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B889BA-922F-413C-9BCE-9AACABB61BAC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DB21C9F-33C0-462D-BED2-2718AC8D30F3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C327DC-4267-4359-99AF-B7E004DF7FDD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1FC1410-9B82-4A90-A481-B5EE11ECE55F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759-9DA5-4F22-97AE-B5BE8EEFB27A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25B2F1-CA7C-41C3-9C88-DE659937C0F1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96BF0E8-677B-41F4-B807-88B52F719896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84D5444-8A3D-480C-8D29-BCA09128613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C9FE02F-2F98-4134-9B90-478E8A660FF9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096307A0-7D09-4622-A4DF-BC0163F27967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739640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Deep Learning Algorithm for Alphabet Soup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Inder Grang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Prep</a:t>
            </a:r>
          </a:p>
          <a:p>
            <a:r>
              <a:rPr lang="en-US" dirty="0"/>
              <a:t>Deep Learning model</a:t>
            </a:r>
          </a:p>
          <a:p>
            <a:r>
              <a:rPr lang="en-US" dirty="0"/>
              <a:t>Results and Conclusion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E5A4BC41-3306-46F2-8F68-397C5214434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979080" cy="1562959"/>
          </a:xfrm>
        </p:spPr>
        <p:txBody>
          <a:bodyPr/>
          <a:lstStyle/>
          <a:p>
            <a:r>
              <a:rPr lang="en-US" dirty="0"/>
              <a:t>Data Preparation/Preprocessing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Few features were deemed as un-necessary for the prediction</a:t>
            </a:r>
          </a:p>
          <a:p>
            <a:pPr lvl="1"/>
            <a:r>
              <a:rPr lang="en-US" sz="2600" dirty="0"/>
              <a:t>Column names “EIN” and “NAME”. Both are for identification</a:t>
            </a:r>
          </a:p>
          <a:p>
            <a:pPr lvl="1"/>
            <a:r>
              <a:rPr lang="en-US" sz="2600" dirty="0"/>
              <a:t>Dropped “SPECIAL CONSIDERATIONS” since it is just Y or N and there isn’t much detail on what this column meant</a:t>
            </a:r>
          </a:p>
          <a:p>
            <a:r>
              <a:rPr lang="en-US" sz="3200" dirty="0"/>
              <a:t>Pre-processing</a:t>
            </a:r>
          </a:p>
          <a:p>
            <a:pPr lvl="1"/>
            <a:r>
              <a:rPr lang="en-US" sz="2600" dirty="0"/>
              <a:t>Collapsed “APPLICATION_TYPE” under “Other” category of value count was &lt; 500</a:t>
            </a:r>
          </a:p>
          <a:p>
            <a:pPr lvl="1"/>
            <a:r>
              <a:rPr lang="en-US" sz="2600" dirty="0"/>
              <a:t>Tested with different pre-processing of “ASK_AMT” but at end,  best overall results were seen when ASK_AMT was $5000.  Next best was if the ASK_AMT that had value count greater than one were chosen. This is what we used for final model solution, </a:t>
            </a:r>
          </a:p>
          <a:p>
            <a:pPr lvl="1"/>
            <a:r>
              <a:rPr lang="en-US" sz="2600" dirty="0"/>
              <a:t>Dropped all cells with “CLASSIFICATION” having a value count of one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Deep Learning Model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A482C3-389D-7131-5A90-361DB1387B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 fontScale="92500"/>
          </a:bodyPr>
          <a:lstStyle/>
          <a:p>
            <a:pPr lvl="1"/>
            <a:r>
              <a:rPr lang="en-US" sz="2600" dirty="0"/>
              <a:t>3 layers</a:t>
            </a:r>
          </a:p>
          <a:p>
            <a:pPr lvl="2"/>
            <a:r>
              <a:rPr lang="en-US" sz="2600" dirty="0"/>
              <a:t>First had the input and first hidden layer with “</a:t>
            </a:r>
            <a:r>
              <a:rPr lang="en-US" sz="2600" dirty="0" err="1"/>
              <a:t>ReLu</a:t>
            </a:r>
            <a:r>
              <a:rPr lang="en-US" sz="2600" dirty="0"/>
              <a:t>” and units of 80. The input dimension was 77 or 82 depending on preprocessing</a:t>
            </a:r>
          </a:p>
          <a:p>
            <a:pPr lvl="2"/>
            <a:r>
              <a:rPr lang="en-US" sz="2600" dirty="0"/>
              <a:t>Second hidden layer had 30 units and activation was </a:t>
            </a:r>
            <a:r>
              <a:rPr lang="en-US" sz="2600" dirty="0" err="1"/>
              <a:t>ReLu</a:t>
            </a:r>
            <a:endParaRPr lang="en-US" sz="2600" dirty="0"/>
          </a:p>
          <a:p>
            <a:pPr lvl="2"/>
            <a:r>
              <a:rPr lang="en-US" sz="2600" dirty="0"/>
              <a:t>Last was sigmoid output layer with single output</a:t>
            </a:r>
          </a:p>
          <a:p>
            <a:pPr lvl="2"/>
            <a:r>
              <a:rPr lang="en-US" sz="2600" dirty="0"/>
              <a:t>Model was trained for 50 epochs using </a:t>
            </a:r>
            <a:r>
              <a:rPr lang="en-US" sz="2600" dirty="0" err="1"/>
              <a:t>adam</a:t>
            </a:r>
            <a:r>
              <a:rPr lang="en-US" sz="2600" dirty="0"/>
              <a:t> optimizer and accuracy metric</a:t>
            </a:r>
          </a:p>
          <a:p>
            <a:pPr lvl="2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50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A482C3-389D-7131-5A90-361DB1387B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 fontScale="77500" lnSpcReduction="20000"/>
          </a:bodyPr>
          <a:lstStyle/>
          <a:p>
            <a:pPr lvl="2"/>
            <a:r>
              <a:rPr lang="en-US" sz="2600" dirty="0"/>
              <a:t>Best results were seen if the ASK_AMOUNT was limited to 5000 which had the highest value count.  If we included cells with value count &gt; 1, it had slightly lower but comparable results. We chose this model since we wanted to have some impact of ASK_AMOUNT on model. Perhaps the data is skewed and so model may not be accurate. </a:t>
            </a:r>
          </a:p>
          <a:p>
            <a:pPr lvl="1"/>
            <a:r>
              <a:rPr lang="en-US" sz="2600" dirty="0"/>
              <a:t>Here are results:</a:t>
            </a:r>
          </a:p>
          <a:p>
            <a:pPr lvl="2"/>
            <a:r>
              <a:rPr lang="en-US" sz="2600" dirty="0"/>
              <a:t>201/201 - 1s - loss: 0.5493 - accuracy: 0.7466 - 637ms/epoch - 3ms/step</a:t>
            </a:r>
          </a:p>
          <a:p>
            <a:pPr lvl="2"/>
            <a:r>
              <a:rPr lang="en-US" sz="2600" dirty="0"/>
              <a:t>Loss: 0.5492763519287109, Accuracy: 0.7466126680374146</a:t>
            </a:r>
          </a:p>
          <a:p>
            <a:pPr lvl="1"/>
            <a:r>
              <a:rPr lang="en-US" sz="2600" dirty="0"/>
              <a:t>Model output is saved in </a:t>
            </a:r>
            <a:r>
              <a:rPr lang="en-US" sz="3600" b="0" dirty="0">
                <a:solidFill>
                  <a:srgbClr val="FBE3BF"/>
                </a:solidFill>
                <a:effectLst/>
                <a:latin typeface="Consolas" panose="020B0609020204030204" pitchFamily="49" charset="0"/>
              </a:rPr>
              <a:t>nn_model.h5</a:t>
            </a:r>
            <a:r>
              <a:rPr lang="en-US" sz="3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8F8F2"/>
                </a:solidFill>
              </a:rPr>
              <a:t>file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96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{A957306D-6037-4453-B693-A494139919BA}tf33713516_win32</Template>
  <TotalTime>169</TotalTime>
  <Words>350</Words>
  <Application>Microsoft Office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Gill Sans MT</vt:lpstr>
      <vt:lpstr>Walbaum Display</vt:lpstr>
      <vt:lpstr>3DFloatVTI</vt:lpstr>
      <vt:lpstr>Deep Learning Algorithm for Alphabet Soup </vt:lpstr>
      <vt:lpstr>Topics</vt:lpstr>
      <vt:lpstr>Data Preparation/Preprocessing</vt:lpstr>
      <vt:lpstr>Deep Learning Model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 Analysis in NYC</dc:title>
  <dc:creator>Inder Grang</dc:creator>
  <cp:lastModifiedBy>Inder Grang</cp:lastModifiedBy>
  <cp:revision>4</cp:revision>
  <dcterms:created xsi:type="dcterms:W3CDTF">2022-04-24T08:29:55Z</dcterms:created>
  <dcterms:modified xsi:type="dcterms:W3CDTF">2022-05-09T04:17:08Z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