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1"/>
  </p:notesMasterIdLst>
  <p:handoutMasterIdLst>
    <p:handoutMasterId r:id="rId12"/>
  </p:handoutMasterIdLst>
  <p:sldIdLst>
    <p:sldId id="257" r:id="rId5"/>
    <p:sldId id="389" r:id="rId6"/>
    <p:sldId id="384" r:id="rId7"/>
    <p:sldId id="392" r:id="rId8"/>
    <p:sldId id="393" r:id="rId9"/>
    <p:sldId id="39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0459C0-2E11-4C13-82C8-24FA7248A69E}" v="1" dt="2022-04-24T09:16:45.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3725" autoAdjust="0"/>
  </p:normalViewPr>
  <p:slideViewPr>
    <p:cSldViewPr snapToGrid="0">
      <p:cViewPr varScale="1">
        <p:scale>
          <a:sx n="114" d="100"/>
          <a:sy n="114" d="100"/>
        </p:scale>
        <p:origin x="468" y="10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der Grang" userId="373b26cdd944c254" providerId="LiveId" clId="{370459C0-2E11-4C13-82C8-24FA7248A69E}"/>
    <pc:docChg chg="custSel modSld">
      <pc:chgData name="Inder Grang" userId="373b26cdd944c254" providerId="LiveId" clId="{370459C0-2E11-4C13-82C8-24FA7248A69E}" dt="2022-04-24T09:17:22.919" v="34" actId="20577"/>
      <pc:docMkLst>
        <pc:docMk/>
      </pc:docMkLst>
      <pc:sldChg chg="modSp mod">
        <pc:chgData name="Inder Grang" userId="373b26cdd944c254" providerId="LiveId" clId="{370459C0-2E11-4C13-82C8-24FA7248A69E}" dt="2022-04-24T09:17:07.459" v="30" actId="20577"/>
        <pc:sldMkLst>
          <pc:docMk/>
          <pc:sldMk cId="2313234867" sldId="389"/>
        </pc:sldMkLst>
        <pc:spChg chg="mod">
          <ac:chgData name="Inder Grang" userId="373b26cdd944c254" providerId="LiveId" clId="{370459C0-2E11-4C13-82C8-24FA7248A69E}" dt="2022-04-24T09:17:07.459" v="30" actId="20577"/>
          <ac:spMkLst>
            <pc:docMk/>
            <pc:sldMk cId="2313234867" sldId="389"/>
            <ac:spMk id="2" creationId="{0046426E-F6F6-4A7C-9181-8C3090996261}"/>
          </ac:spMkLst>
        </pc:spChg>
        <pc:spChg chg="mod">
          <ac:chgData name="Inder Grang" userId="373b26cdd944c254" providerId="LiveId" clId="{370459C0-2E11-4C13-82C8-24FA7248A69E}" dt="2022-04-24T09:16:17.863" v="24" actId="20577"/>
          <ac:spMkLst>
            <pc:docMk/>
            <pc:sldMk cId="2313234867" sldId="389"/>
            <ac:spMk id="13" creationId="{915FE2C5-E66A-4405-B19E-2C5C546C98E4}"/>
          </ac:spMkLst>
        </pc:spChg>
      </pc:sldChg>
      <pc:sldChg chg="modSp mod">
        <pc:chgData name="Inder Grang" userId="373b26cdd944c254" providerId="LiveId" clId="{370459C0-2E11-4C13-82C8-24FA7248A69E}" dt="2022-04-24T09:17:22.919" v="34" actId="20577"/>
        <pc:sldMkLst>
          <pc:docMk/>
          <pc:sldMk cId="1042112192" sldId="394"/>
        </pc:sldMkLst>
        <pc:spChg chg="mod">
          <ac:chgData name="Inder Grang" userId="373b26cdd944c254" providerId="LiveId" clId="{370459C0-2E11-4C13-82C8-24FA7248A69E}" dt="2022-04-24T09:17:22.919" v="34" actId="20577"/>
          <ac:spMkLst>
            <pc:docMk/>
            <pc:sldMk cId="1042112192" sldId="394"/>
            <ac:spMk id="12" creationId="{E5127060-CDBF-435F-9009-A5451CCE305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4/24/2022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696018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757786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285102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fld id="{372B87D7-592A-4B35-9A8D-1CC0BE4CFA29}" type="datetime1">
              <a:rPr lang="en-US" smtClean="0"/>
              <a:t>4/24/2022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DBB6D7EE-E0B3-4F95-A3A9-2ADFF4D1A357}" type="datetime1">
              <a:rPr lang="en-US" smtClean="0"/>
              <a:t>4/24/2022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fld id="{559EA3D7-6240-4065-826B-2D03CF833737}" type="datetime1">
              <a:rPr lang="en-US" smtClean="0"/>
              <a:t>4/24/2022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fld id="{2BEF2C7A-9DC2-4FC7-AF6E-C6EB2BBA9904}" type="datetime1">
              <a:rPr lang="en-US" smtClean="0"/>
              <a:t>4/24/2022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fld id="{647A4EE8-2022-4DB6-B69B-8FF1B3590855}" type="datetime1">
              <a:rPr lang="en-US" smtClean="0"/>
              <a:t>4/24/2022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11B889BA-922F-413C-9BCE-9AACABB61BAC}" type="datetime1">
              <a:rPr lang="en-US" smtClean="0"/>
              <a:t>4/24/2022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fld id="{2DB21C9F-33C0-462D-BED2-2718AC8D30F3}" type="datetime1">
              <a:rPr lang="en-US" smtClean="0"/>
              <a:t>4/24/2022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78C327DC-4267-4359-99AF-B7E004DF7FDD}" type="datetime1">
              <a:rPr lang="en-US" smtClean="0"/>
              <a:t>4/24/2022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41FC1410-9B82-4A90-A481-B5EE11ECE55F}" type="datetime1">
              <a:rPr lang="en-US" smtClean="0"/>
              <a:t>4/24/2022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9DF34759-9DA5-4F22-97AE-B5BE8EEFB27A}" type="datetime1">
              <a:rPr lang="en-US" smtClean="0"/>
              <a:t>4/24/2022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fld id="{1125B2F1-CA7C-41C3-9C88-DE659937C0F1}" type="datetime1">
              <a:rPr lang="en-US" smtClean="0"/>
              <a:t>4/24/2022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796BF0E8-677B-41F4-B807-88B52F719896}" type="datetime1">
              <a:rPr lang="en-US" smtClean="0"/>
              <a:t>4/24/2022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fld id="{C84D5444-8A3D-480C-8D29-BCA091286132}" type="datetime1">
              <a:rPr lang="en-US" smtClean="0"/>
              <a:t>4/24/2022</a:t>
            </a:fld>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fld id="{BC9FE02F-2F98-4134-9B90-478E8A660FF9}" type="datetime1">
              <a:rPr lang="en-US" smtClean="0"/>
              <a:t>4/24/2022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fld id="{096307A0-7D09-4622-A4DF-BC0163F27967}" type="datetime1">
              <a:rPr lang="en-US" smtClean="0"/>
              <a:t>4/24/2022</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s3.amazonaws.com/tripdata/index.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public.tableau.com/app/profile/inder4719/viz/Tableau_16506142701970/Story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Citi Bik Analysis in NYC</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Inder Grang</a:t>
            </a:r>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Topics</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Data Gathering</a:t>
            </a:r>
          </a:p>
          <a:p>
            <a:r>
              <a:rPr lang="en-US" dirty="0"/>
              <a:t>Key observations</a:t>
            </a:r>
          </a:p>
          <a:p>
            <a:r>
              <a:rPr lang="en-US" dirty="0"/>
              <a:t>Conclusions and Key Takeaways</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fld id="{E5A4BC41-3306-46F2-8F68-397C52144342}" type="datetime1">
              <a:rPr lang="en-US" smtClean="0"/>
              <a:t>4/24/2022</a:t>
            </a:fld>
            <a:endParaRPr lang="en-US" dirty="0"/>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Data Gathering</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fld id="{B828869A-CC55-4F2C-8314-818ED7CEBDE3}" type="datetime1">
              <a:rPr lang="en-US" smtClean="0"/>
              <a:t>4/24/2022</a:t>
            </a:fld>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805343"/>
            <a:ext cx="6221412" cy="5266845"/>
          </a:xfrm>
          <a:noFill/>
        </p:spPr>
        <p:txBody>
          <a:bodyPr>
            <a:normAutofit fontScale="77500" lnSpcReduction="20000"/>
          </a:bodyPr>
          <a:lstStyle/>
          <a:p>
            <a:r>
              <a:rPr lang="en-US" dirty="0"/>
              <a:t>Data was downloaded from </a:t>
            </a:r>
            <a:r>
              <a:rPr lang="en-US" dirty="0">
                <a:hlinkClick r:id="rId4"/>
              </a:rPr>
              <a:t>https://s3.amazonaws.com/tripdata/index.html</a:t>
            </a:r>
            <a:endParaRPr lang="en-US" dirty="0"/>
          </a:p>
          <a:p>
            <a:r>
              <a:rPr lang="en-US" dirty="0"/>
              <a:t>Data broken into two sets: April 2019 to March 2020 and April 2021 to March 2022. In the report and in Tableau page, it may be referred to as </a:t>
            </a:r>
            <a:r>
              <a:rPr lang="en-US" b="1" dirty="0">
                <a:solidFill>
                  <a:srgbClr val="FF0000">
                    <a:alpha val="60000"/>
                  </a:srgbClr>
                </a:solidFill>
              </a:rPr>
              <a:t>pre pandemic </a:t>
            </a:r>
            <a:r>
              <a:rPr lang="en-US" dirty="0"/>
              <a:t>and </a:t>
            </a:r>
            <a:r>
              <a:rPr lang="en-US" dirty="0">
                <a:solidFill>
                  <a:srgbClr val="FF0000">
                    <a:alpha val="60000"/>
                  </a:srgbClr>
                </a:solidFill>
              </a:rPr>
              <a:t>post pandemic</a:t>
            </a:r>
            <a:r>
              <a:rPr lang="en-US" dirty="0"/>
              <a:t> data respectively. </a:t>
            </a:r>
          </a:p>
          <a:p>
            <a:r>
              <a:rPr lang="en-US" dirty="0"/>
              <a:t>Data had many anomalies with primary one being its mere size. This was a major challenge since we wanted to get an accurate  view. Each month data was 300MB or more with up to a million records in each. </a:t>
            </a:r>
          </a:p>
          <a:p>
            <a:r>
              <a:rPr lang="en-US" dirty="0"/>
              <a:t>Steps taken to clean the data</a:t>
            </a:r>
          </a:p>
          <a:p>
            <a:pPr lvl="1"/>
            <a:r>
              <a:rPr lang="en-US" dirty="0"/>
              <a:t>Created to </a:t>
            </a:r>
            <a:r>
              <a:rPr lang="en-US" dirty="0" err="1"/>
              <a:t>jupyter</a:t>
            </a:r>
            <a:r>
              <a:rPr lang="en-US" dirty="0"/>
              <a:t> notebooks  for pre and post pandemic data</a:t>
            </a:r>
          </a:p>
          <a:p>
            <a:pPr lvl="1"/>
            <a:r>
              <a:rPr lang="en-US" dirty="0"/>
              <a:t>Column headings were changed to camel case</a:t>
            </a:r>
          </a:p>
          <a:p>
            <a:pPr lvl="1"/>
            <a:r>
              <a:rPr lang="en-US" dirty="0"/>
              <a:t>Each month data was resampled to 10% and then appended to accumulated data frame. This helped with computer memory usage. Also once the yearly data was saved in csv file, the data frame memory was freed up by calling “del &lt;data frame name&gt;</a:t>
            </a:r>
          </a:p>
          <a:p>
            <a:pPr lvl="1"/>
            <a:r>
              <a:rPr lang="en-US" dirty="0"/>
              <a:t>NA rows were dropped at the end before writing to CSV</a:t>
            </a:r>
          </a:p>
          <a:p>
            <a:pPr lvl="1"/>
            <a:r>
              <a:rPr lang="en-US" dirty="0"/>
              <a:t>Some columns names were different in pre pandemic and post pandemic. They were changed to be consistent so we can join the sheets in Tableau easily</a:t>
            </a:r>
          </a:p>
          <a:p>
            <a:pPr lvl="1"/>
            <a:r>
              <a:rPr lang="en-US" dirty="0"/>
              <a:t>Post pandemic data didn’t have trip duration. </a:t>
            </a:r>
            <a:r>
              <a:rPr lang="en-US" dirty="0" err="1"/>
              <a:t>pd.to_datetime</a:t>
            </a:r>
            <a:r>
              <a:rPr lang="en-US" dirty="0"/>
              <a:t>  function was used to find the difference. At the end, there were nearly 3million records for pre and post pandemic data</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Key observations</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fld id="{C04F3BA0-E5F7-4052-B2DD-AC80D3020D83}" type="datetime1">
              <a:rPr lang="en-US" smtClean="0"/>
              <a:t>4/24/2022</a:t>
            </a:fld>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805343"/>
            <a:ext cx="6221412" cy="5266845"/>
          </a:xfrm>
          <a:noFill/>
        </p:spPr>
        <p:txBody>
          <a:bodyPr>
            <a:normAutofit/>
          </a:bodyPr>
          <a:lstStyle/>
          <a:p>
            <a:r>
              <a:rPr lang="en-US" dirty="0"/>
              <a:t>Tableau project can be found here:</a:t>
            </a:r>
          </a:p>
          <a:p>
            <a:pPr lvl="1"/>
            <a:r>
              <a:rPr lang="en-US" dirty="0">
                <a:hlinkClick r:id="rId4"/>
              </a:rPr>
              <a:t>https://public.tableau.com/app/profile/inder4719/viz/Tableau_16506142701970/Story1</a:t>
            </a:r>
            <a:endParaRPr lang="en-US" dirty="0"/>
          </a:p>
          <a:p>
            <a:pPr lvl="1"/>
            <a:r>
              <a:rPr lang="en-US" dirty="0"/>
              <a:t>First page lists the top 5 rental stations by # of bikes rented. Pershing Square North  has the max of 18822 rentals pre pandemic and customers were regular members. However 8</a:t>
            </a:r>
            <a:r>
              <a:rPr lang="en-US" baseline="30000" dirty="0"/>
              <a:t>th</a:t>
            </a:r>
            <a:r>
              <a:rPr lang="en-US" dirty="0"/>
              <a:t> Ave and W33rd St had the max of 14870 rentals post pandemic but  customers were still regular members. </a:t>
            </a:r>
          </a:p>
          <a:p>
            <a:pPr lvl="1"/>
            <a:r>
              <a:rPr lang="en-US" dirty="0"/>
              <a:t>In term of average trip duration, it is between 10 and 20min and minimum is in month of January, However peak was in March 2020 pre pandemic but was in June in post pandemic.</a:t>
            </a:r>
          </a:p>
          <a:p>
            <a:pPr lvl="1"/>
            <a:r>
              <a:rPr lang="en-US" dirty="0"/>
              <a:t>Number of bike rentals is even more interesting. We are seeing ~ 50% more rentals post pandemic era. This implies we can project higher revenues in upcoming months as we enter the summer</a:t>
            </a:r>
          </a:p>
          <a:p>
            <a:pPr lvl="1"/>
            <a:r>
              <a:rPr lang="en-US" dirty="0"/>
              <a:t>In terms of males vs females (note we don’t have gender data post pandemic and we discounted gender where it was NULL or unspecified), then males have higher rentals than females. Percentage of females/males is higher in summer months than in winter Pershing Square North  has the max of 18822 rentals pre pandemic from and customers were regular members. </a:t>
            </a:r>
          </a:p>
        </p:txBody>
      </p:sp>
    </p:spTree>
    <p:extLst>
      <p:ext uri="{BB962C8B-B14F-4D97-AF65-F5344CB8AC3E}">
        <p14:creationId xmlns:p14="http://schemas.microsoft.com/office/powerpoint/2010/main" val="625063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Key observations</a:t>
            </a:r>
            <a:br>
              <a:rPr lang="en-US" dirty="0"/>
            </a:br>
            <a:r>
              <a:rPr lang="en-US" dirty="0"/>
              <a:t>(contd.)</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fld id="{B4C28358-F4B2-4C50-ACB1-1C9694C82EB6}" type="datetime1">
              <a:rPr lang="en-US" smtClean="0"/>
              <a:t>4/24/2022</a:t>
            </a:fld>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805343"/>
            <a:ext cx="6221412" cy="5266845"/>
          </a:xfrm>
          <a:noFill/>
        </p:spPr>
        <p:txBody>
          <a:bodyPr>
            <a:normAutofit/>
          </a:bodyPr>
          <a:lstStyle/>
          <a:p>
            <a:r>
              <a:rPr lang="en-US" dirty="0"/>
              <a:t>Average distance was calculated using the </a:t>
            </a:r>
            <a:r>
              <a:rPr lang="en-US" dirty="0" err="1"/>
              <a:t>lat</a:t>
            </a:r>
            <a:r>
              <a:rPr lang="en-US" dirty="0"/>
              <a:t>/long of start and stop locations. It was observed that casual bikers bike more than regular members by approx. 15%.  The bike distance also drops in winter. It rose sharply in spring in pre pandemic but rise is a little gradual in post pandemic era. </a:t>
            </a:r>
          </a:p>
          <a:p>
            <a:r>
              <a:rPr lang="en-US" dirty="0"/>
              <a:t>Another interesting take away is that the females on average rode more than males in terms of total distance travelled. We only have pre pandemic data for this metric</a:t>
            </a:r>
          </a:p>
          <a:p>
            <a:r>
              <a:rPr lang="en-US" dirty="0"/>
              <a:t>The average age of a biker in pre pandemic era was approx. 40 years with std dev of 12 years. This data didn’t change much from month to month in the year.</a:t>
            </a:r>
          </a:p>
        </p:txBody>
      </p:sp>
    </p:spTree>
    <p:extLst>
      <p:ext uri="{BB962C8B-B14F-4D97-AF65-F5344CB8AC3E}">
        <p14:creationId xmlns:p14="http://schemas.microsoft.com/office/powerpoint/2010/main" val="1926087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Conclusions </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fld id="{7BA2FE80-8C98-40D5-9D3D-E9342020433B}" type="datetime1">
              <a:rPr lang="en-US" smtClean="0"/>
              <a:t>4/24/2022</a:t>
            </a:fld>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805343"/>
            <a:ext cx="6221412" cy="5266845"/>
          </a:xfrm>
          <a:noFill/>
        </p:spPr>
        <p:txBody>
          <a:bodyPr>
            <a:normAutofit lnSpcReduction="10000"/>
          </a:bodyPr>
          <a:lstStyle/>
          <a:p>
            <a:r>
              <a:rPr lang="en-US" dirty="0"/>
              <a:t>Without down-sampling the data (10:1), I couldn’t have been able to use Tableau public version </a:t>
            </a:r>
          </a:p>
          <a:p>
            <a:r>
              <a:rPr lang="en-US" dirty="0"/>
              <a:t>Females rode  ~10% more distance than males on average</a:t>
            </a:r>
          </a:p>
          <a:p>
            <a:r>
              <a:rPr lang="en-US" dirty="0"/>
              <a:t>There were more rentals in post pandemic era than in </a:t>
            </a:r>
            <a:r>
              <a:rPr lang="en-US"/>
              <a:t>pre pandemic era </a:t>
            </a:r>
            <a:r>
              <a:rPr lang="en-US" dirty="0"/>
              <a:t>but the duration of the rental was almost same</a:t>
            </a:r>
          </a:p>
          <a:p>
            <a:r>
              <a:rPr lang="en-US" dirty="0"/>
              <a:t>Average age of a renter is 40 years with standard deviation of 12</a:t>
            </a:r>
          </a:p>
          <a:p>
            <a:r>
              <a:rPr lang="en-US" dirty="0"/>
              <a:t>Casual bikers biked 15% more (in terms of distance in miles) than members</a:t>
            </a:r>
          </a:p>
          <a:p>
            <a:r>
              <a:rPr lang="en-US" dirty="0"/>
              <a:t>Lastly, Tableau public version struggled when dealing with large data sets. It crashed a few times and would take 40sec to over a minute to complete simple query/filter</a:t>
            </a:r>
          </a:p>
          <a:p>
            <a:endParaRPr lang="en-US" dirty="0"/>
          </a:p>
        </p:txBody>
      </p:sp>
    </p:spTree>
    <p:extLst>
      <p:ext uri="{BB962C8B-B14F-4D97-AF65-F5344CB8AC3E}">
        <p14:creationId xmlns:p14="http://schemas.microsoft.com/office/powerpoint/2010/main" val="104211219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{A957306D-6037-4453-B693-A494139919BA}tf33713516_win32</Template>
  <TotalTime>47</TotalTime>
  <Words>755</Words>
  <Application>Microsoft Office PowerPoint</Application>
  <PresentationFormat>Widescreen</PresentationFormat>
  <Paragraphs>55</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Gill Sans MT</vt:lpstr>
      <vt:lpstr>Walbaum Display</vt:lpstr>
      <vt:lpstr>3DFloatVTI</vt:lpstr>
      <vt:lpstr>Citi Bik Analysis in NYC</vt:lpstr>
      <vt:lpstr>Topics</vt:lpstr>
      <vt:lpstr>Data Gathering</vt:lpstr>
      <vt:lpstr>Key observations</vt:lpstr>
      <vt:lpstr>Key observations (contd.)</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 Bik Analysis in NYC</dc:title>
  <dc:creator>Inder Grang</dc:creator>
  <cp:lastModifiedBy>Inder Grang</cp:lastModifiedBy>
  <cp:revision>1</cp:revision>
  <dcterms:created xsi:type="dcterms:W3CDTF">2022-04-24T08:29:55Z</dcterms:created>
  <dcterms:modified xsi:type="dcterms:W3CDTF">2022-04-24T09:17:24Z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