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4" r:id="rId3"/>
    <p:sldId id="261" r:id="rId4"/>
    <p:sldId id="285" r:id="rId5"/>
    <p:sldId id="287" r:id="rId6"/>
    <p:sldId id="288" r:id="rId7"/>
    <p:sldId id="272" r:id="rId8"/>
    <p:sldId id="289" r:id="rId9"/>
    <p:sldId id="290" r:id="rId10"/>
    <p:sldId id="291" r:id="rId11"/>
    <p:sldId id="29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B5A0ED7-08EE-45E8-A4D8-41AECE367911}">
  <a:tblStyle styleId="{AB5A0ED7-08EE-45E8-A4D8-41AECE367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67" autoAdjust="0"/>
  </p:normalViewPr>
  <p:slideViewPr>
    <p:cSldViewPr snapToGrid="0" snapToObjects="1">
      <p:cViewPr>
        <p:scale>
          <a:sx n="94" d="100"/>
          <a:sy n="94" d="100"/>
        </p:scale>
        <p:origin x="-688" y="-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664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616903"/>
            <a:ext cx="7772400" cy="18771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dirty="0" smtClean="0"/>
              <a:t>Moduli</a:t>
            </a:r>
            <a:br>
              <a:rPr lang="ta-IN" dirty="0" smtClean="0"/>
            </a:br>
            <a:r>
              <a:rPr lang="ta-IN" dirty="0" smtClean="0"/>
              <a:t>Customer i Client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98589" y="4180926"/>
            <a:ext cx="333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a-IN" sz="1600" b="1" dirty="0" smtClean="0">
                <a:solidFill>
                  <a:schemeClr val="bg1"/>
                </a:solidFill>
              </a:rPr>
              <a:t>Tim Foxtrot</a:t>
            </a:r>
          </a:p>
          <a:p>
            <a:pPr algn="ctr"/>
            <a:r>
              <a:rPr lang="ta-IN" dirty="0" smtClean="0">
                <a:solidFill>
                  <a:schemeClr val="bg1"/>
                </a:solidFill>
              </a:rPr>
              <a:t>Napredni softver inženjering ak.2017/18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761770" y="1864413"/>
            <a:ext cx="398130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sz="3600" dirty="0" smtClean="0">
                <a:solidFill>
                  <a:srgbClr val="D89F39"/>
                </a:solidFill>
              </a:rPr>
              <a:t>Rezultat</a:t>
            </a:r>
            <a:r>
              <a:rPr lang="ta-IN" sz="3600" dirty="0" smtClean="0">
                <a:solidFill>
                  <a:schemeClr val="tx1"/>
                </a:solidFill>
              </a:rPr>
              <a:t> urađenog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-4104330" y="4018464"/>
            <a:ext cx="6866100" cy="1407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Scrum</a:t>
            </a:r>
          </a:p>
          <a:p>
            <a:pPr marL="571500" lvl="1" indent="0">
              <a:spcBef>
                <a:spcPts val="600"/>
              </a:spcBef>
              <a:buNone/>
            </a:pPr>
            <a:endParaRPr lang="ta-IN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31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675443" y="1945276"/>
            <a:ext cx="5837027" cy="1251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dirty="0" smtClean="0"/>
              <a:t>Hvala na pažnji !</a:t>
            </a:r>
            <a:endParaRPr dirty="0"/>
          </a:p>
        </p:txBody>
      </p:sp>
      <p:grpSp>
        <p:nvGrpSpPr>
          <p:cNvPr id="9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10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228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dirty="0" smtClean="0">
                <a:solidFill>
                  <a:schemeClr val="accent2"/>
                </a:solidFill>
              </a:rPr>
              <a:t>Sadržaj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O modulima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Korištene tehnologije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Metoda razvoja softvera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Problemi i pozitivna iskustva pri razvoju modula Customer i Client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Demo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" name="Shape 451"/>
          <p:cNvGrpSpPr/>
          <p:nvPr/>
        </p:nvGrpSpPr>
        <p:grpSpPr>
          <a:xfrm>
            <a:off x="8024902" y="497835"/>
            <a:ext cx="850157" cy="605382"/>
            <a:chOff x="1926350" y="995225"/>
            <a:chExt cx="428650" cy="356600"/>
          </a:xfrm>
        </p:grpSpPr>
        <p:sp>
          <p:nvSpPr>
            <p:cNvPr id="12" name="Shape 45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45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45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45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80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08647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sz="3600" dirty="0" smtClean="0"/>
              <a:t>O modulu </a:t>
            </a:r>
            <a:r>
              <a:rPr lang="ta-IN" sz="3600" dirty="0" smtClean="0">
                <a:solidFill>
                  <a:srgbClr val="D89F39"/>
                </a:solidFill>
              </a:rPr>
              <a:t>Customer</a:t>
            </a:r>
            <a:endParaRPr sz="3600" dirty="0">
              <a:solidFill>
                <a:srgbClr val="D89F39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1999" y="1924590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/>
              <a:t>s</a:t>
            </a:r>
            <a:r>
              <a:rPr lang="ta-IN" dirty="0" smtClean="0"/>
              <a:t>vrha </a:t>
            </a:r>
            <a:r>
              <a:rPr lang="ta-IN" dirty="0" smtClean="0"/>
              <a:t>modula Customer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/>
              <a:t>o</a:t>
            </a:r>
            <a:r>
              <a:rPr lang="ta-IN" dirty="0" smtClean="0"/>
              <a:t>snovne </a:t>
            </a:r>
            <a:r>
              <a:rPr lang="ta-IN" dirty="0" smtClean="0"/>
              <a:t>funkcionalnosti modula Customer:</a:t>
            </a:r>
          </a:p>
          <a:p>
            <a:pPr lvl="1">
              <a:spcBef>
                <a:spcPts val="600"/>
              </a:spcBef>
              <a:buChar char="●"/>
            </a:pPr>
            <a:r>
              <a:rPr lang="ta-IN" dirty="0"/>
              <a:t>p</a:t>
            </a:r>
            <a:r>
              <a:rPr lang="ta-IN" dirty="0" smtClean="0"/>
              <a:t>regled </a:t>
            </a:r>
            <a:r>
              <a:rPr lang="ta-IN" dirty="0"/>
              <a:t>svih organizacija</a:t>
            </a:r>
          </a:p>
          <a:p>
            <a:pPr lvl="1">
              <a:spcBef>
                <a:spcPts val="600"/>
              </a:spcBef>
              <a:buChar char="●"/>
            </a:pPr>
            <a:r>
              <a:rPr lang="ta-IN" dirty="0"/>
              <a:t>i</a:t>
            </a:r>
            <a:r>
              <a:rPr lang="ta-IN" dirty="0" smtClean="0"/>
              <a:t>zmjena </a:t>
            </a:r>
            <a:r>
              <a:rPr lang="ta-IN" dirty="0"/>
              <a:t>informacija o postojećoj organizaciji</a:t>
            </a:r>
          </a:p>
          <a:p>
            <a:pPr lvl="1">
              <a:spcBef>
                <a:spcPts val="600"/>
              </a:spcBef>
              <a:buChar char="●"/>
            </a:pPr>
            <a:r>
              <a:rPr lang="ta-IN" dirty="0"/>
              <a:t>p</a:t>
            </a:r>
            <a:r>
              <a:rPr lang="ta-IN" dirty="0" smtClean="0"/>
              <a:t>rijava </a:t>
            </a:r>
            <a:r>
              <a:rPr lang="ta-IN" dirty="0"/>
              <a:t>nove organizacije na sistem</a:t>
            </a:r>
          </a:p>
          <a:p>
            <a:pPr lvl="1">
              <a:spcBef>
                <a:spcPts val="600"/>
              </a:spcBef>
              <a:buChar char="●"/>
            </a:pPr>
            <a:r>
              <a:rPr lang="ta-IN" dirty="0"/>
              <a:t>p</a:t>
            </a:r>
            <a:r>
              <a:rPr lang="ta-IN" dirty="0" smtClean="0"/>
              <a:t>regled </a:t>
            </a:r>
            <a:r>
              <a:rPr lang="ta-IN" dirty="0"/>
              <a:t>osnovnih izvještaja </a:t>
            </a:r>
            <a:endParaRPr lang="ta-IN" dirty="0" smtClean="0"/>
          </a:p>
          <a:p>
            <a:pPr marL="571500" lvl="1" indent="0">
              <a:spcBef>
                <a:spcPts val="600"/>
              </a:spcBef>
              <a:buNone/>
            </a:pPr>
            <a:endParaRPr lang="ta-IN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" name="Shape 394"/>
          <p:cNvGrpSpPr/>
          <p:nvPr/>
        </p:nvGrpSpPr>
        <p:grpSpPr>
          <a:xfrm>
            <a:off x="8069885" y="433352"/>
            <a:ext cx="596426" cy="720269"/>
            <a:chOff x="584925" y="238125"/>
            <a:chExt cx="415200" cy="525100"/>
          </a:xfrm>
        </p:grpSpPr>
        <p:sp>
          <p:nvSpPr>
            <p:cNvPr id="12" name="Shape 39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39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39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9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9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0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08647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sz="3600" dirty="0" smtClean="0"/>
              <a:t>O modulu </a:t>
            </a:r>
            <a:r>
              <a:rPr lang="ta-IN" sz="3600" dirty="0" smtClean="0">
                <a:solidFill>
                  <a:srgbClr val="D89F39"/>
                </a:solidFill>
              </a:rPr>
              <a:t>Client</a:t>
            </a:r>
            <a:endParaRPr sz="3600" dirty="0">
              <a:solidFill>
                <a:srgbClr val="D89F39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1999" y="1924590"/>
            <a:ext cx="6866100" cy="2109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/>
              <a:t>s</a:t>
            </a:r>
            <a:r>
              <a:rPr lang="ta-IN" dirty="0" smtClean="0"/>
              <a:t>vrha </a:t>
            </a:r>
            <a:r>
              <a:rPr lang="ta-IN" dirty="0" smtClean="0"/>
              <a:t>modula Client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/>
              <a:t>o</a:t>
            </a:r>
            <a:r>
              <a:rPr lang="ta-IN" dirty="0" smtClean="0"/>
              <a:t>snovne </a:t>
            </a:r>
            <a:r>
              <a:rPr lang="ta-IN" dirty="0" smtClean="0"/>
              <a:t>funkcionalnosti modula Client:</a:t>
            </a:r>
          </a:p>
          <a:p>
            <a:pPr lvl="1">
              <a:spcBef>
                <a:spcPts val="600"/>
              </a:spcBef>
              <a:buChar char="●"/>
            </a:pPr>
            <a:r>
              <a:rPr lang="ta-IN" dirty="0"/>
              <a:t>p</a:t>
            </a:r>
            <a:r>
              <a:rPr lang="ta-IN" dirty="0" smtClean="0"/>
              <a:t>regled </a:t>
            </a:r>
            <a:r>
              <a:rPr lang="ta-IN" dirty="0"/>
              <a:t>svih </a:t>
            </a:r>
            <a:r>
              <a:rPr lang="ta-IN" dirty="0" smtClean="0"/>
              <a:t>klijenata</a:t>
            </a:r>
            <a:endParaRPr lang="ta-IN" dirty="0"/>
          </a:p>
          <a:p>
            <a:pPr lvl="1">
              <a:spcBef>
                <a:spcPts val="600"/>
              </a:spcBef>
              <a:buChar char="●"/>
            </a:pPr>
            <a:r>
              <a:rPr lang="ta-IN" dirty="0"/>
              <a:t>i</a:t>
            </a:r>
            <a:r>
              <a:rPr lang="ta-IN" dirty="0" smtClean="0"/>
              <a:t>zmjena </a:t>
            </a:r>
            <a:r>
              <a:rPr lang="ta-IN" dirty="0"/>
              <a:t>informacija o </a:t>
            </a:r>
            <a:r>
              <a:rPr lang="ta-IN" dirty="0" smtClean="0"/>
              <a:t>postojećem klijentu</a:t>
            </a:r>
            <a:endParaRPr lang="ta-IN" dirty="0"/>
          </a:p>
          <a:p>
            <a:pPr lvl="1">
              <a:spcBef>
                <a:spcPts val="600"/>
              </a:spcBef>
              <a:buChar char="●"/>
            </a:pPr>
            <a:r>
              <a:rPr lang="ta-IN" dirty="0"/>
              <a:t>p</a:t>
            </a:r>
            <a:r>
              <a:rPr lang="ta-IN" dirty="0" smtClean="0"/>
              <a:t>rijava </a:t>
            </a:r>
            <a:r>
              <a:rPr lang="ta-IN" dirty="0" smtClean="0"/>
              <a:t>novog klijenta na sistem</a:t>
            </a:r>
          </a:p>
          <a:p>
            <a:pPr marL="571500" lvl="1" indent="0">
              <a:spcBef>
                <a:spcPts val="600"/>
              </a:spcBef>
              <a:buNone/>
            </a:pPr>
            <a:endParaRPr lang="ta-IN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" name="Shape 394"/>
          <p:cNvGrpSpPr/>
          <p:nvPr/>
        </p:nvGrpSpPr>
        <p:grpSpPr>
          <a:xfrm>
            <a:off x="8069885" y="433352"/>
            <a:ext cx="596426" cy="720269"/>
            <a:chOff x="584925" y="238125"/>
            <a:chExt cx="415200" cy="525100"/>
          </a:xfrm>
        </p:grpSpPr>
        <p:sp>
          <p:nvSpPr>
            <p:cNvPr id="12" name="Shape 39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39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39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39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39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40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025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08647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sz="3600" dirty="0" smtClean="0">
                <a:solidFill>
                  <a:srgbClr val="D89F39"/>
                </a:solidFill>
              </a:rPr>
              <a:t>Tehnologije</a:t>
            </a:r>
            <a:endParaRPr sz="3600" dirty="0">
              <a:solidFill>
                <a:srgbClr val="D89F39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1999" y="2181258"/>
            <a:ext cx="6866100" cy="1407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Angular2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/>
              <a:t>.</a:t>
            </a:r>
            <a:r>
              <a:rPr lang="ta-IN" dirty="0" smtClean="0"/>
              <a:t>NET Core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PostgreSQL</a:t>
            </a:r>
          </a:p>
          <a:p>
            <a:pPr marL="571500" lvl="1" indent="0">
              <a:spcBef>
                <a:spcPts val="600"/>
              </a:spcBef>
              <a:buNone/>
            </a:pPr>
            <a:endParaRPr lang="ta-IN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8" name="Shape 595"/>
          <p:cNvGrpSpPr/>
          <p:nvPr/>
        </p:nvGrpSpPr>
        <p:grpSpPr>
          <a:xfrm>
            <a:off x="7976999" y="356533"/>
            <a:ext cx="667852" cy="775313"/>
            <a:chOff x="570875" y="4322250"/>
            <a:chExt cx="443300" cy="443325"/>
          </a:xfrm>
        </p:grpSpPr>
        <p:sp>
          <p:nvSpPr>
            <p:cNvPr id="19" name="Shape 5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5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5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5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536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08647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sz="3600" dirty="0" smtClean="0">
                <a:solidFill>
                  <a:schemeClr val="tx1"/>
                </a:solidFill>
              </a:rPr>
              <a:t>Metoda razvoja softvera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21999" y="1620418"/>
            <a:ext cx="6866100" cy="1407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sz="1600" dirty="0" smtClean="0"/>
              <a:t>Scrum</a:t>
            </a:r>
            <a:endParaRPr lang="en-US" sz="1600" dirty="0" smtClean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sz="1600" dirty="0" err="1"/>
              <a:t>r</a:t>
            </a:r>
            <a:r>
              <a:rPr lang="en-US" sz="1600" dirty="0" err="1" smtClean="0"/>
              <a:t>azvoj</a:t>
            </a:r>
            <a:r>
              <a:rPr lang="en-US" sz="1600" dirty="0" smtClean="0"/>
              <a:t> </a:t>
            </a:r>
            <a:r>
              <a:rPr lang="en-US" sz="1600" dirty="0" err="1" smtClean="0"/>
              <a:t>kroz</a:t>
            </a:r>
            <a:r>
              <a:rPr lang="en-US" sz="1600" dirty="0" smtClean="0"/>
              <a:t> 6 </a:t>
            </a:r>
            <a:r>
              <a:rPr lang="en-US" sz="1600" dirty="0" smtClean="0"/>
              <a:t>sprint</a:t>
            </a:r>
            <a:r>
              <a:rPr lang="ta-IN" sz="1600" dirty="0" smtClean="0"/>
              <a:t>-</a:t>
            </a:r>
            <a:r>
              <a:rPr lang="en-US" sz="1600" dirty="0" smtClean="0"/>
              <a:t>ova </a:t>
            </a:r>
            <a:r>
              <a:rPr lang="en-US" sz="1600" dirty="0" err="1" smtClean="0"/>
              <a:t>trajanja</a:t>
            </a:r>
            <a:r>
              <a:rPr lang="en-US" sz="1600" dirty="0" smtClean="0"/>
              <a:t> </a:t>
            </a:r>
            <a:r>
              <a:rPr lang="ta-IN" sz="1600" dirty="0" smtClean="0"/>
              <a:t>po </a:t>
            </a:r>
            <a:r>
              <a:rPr lang="en-US" sz="1600" dirty="0" smtClean="0"/>
              <a:t>7 </a:t>
            </a:r>
            <a:r>
              <a:rPr lang="en-US" sz="1600" dirty="0" err="1" smtClean="0"/>
              <a:t>dana</a:t>
            </a:r>
            <a:endParaRPr lang="ta-IN" sz="1600" dirty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sz="1600" dirty="0" smtClean="0"/>
              <a:t>Zašto </a:t>
            </a:r>
            <a:r>
              <a:rPr lang="ta-IN" sz="1600" dirty="0" smtClean="0"/>
              <a:t>kraći sprintovi?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endParaRPr lang="ta-IN" sz="1600" dirty="0"/>
          </a:p>
          <a:p>
            <a:pPr lvl="2">
              <a:spcBef>
                <a:spcPts val="600"/>
              </a:spcBef>
              <a:buChar char="●"/>
            </a:pPr>
            <a:endParaRPr lang="ta-IN" sz="1600" dirty="0" smtClean="0"/>
          </a:p>
          <a:p>
            <a:pPr lvl="2">
              <a:spcBef>
                <a:spcPts val="600"/>
              </a:spcBef>
              <a:buChar char="●"/>
            </a:pPr>
            <a:endParaRPr lang="ta-IN" sz="1600" dirty="0" smtClean="0"/>
          </a:p>
          <a:p>
            <a:pPr lvl="2">
              <a:spcBef>
                <a:spcPts val="600"/>
              </a:spcBef>
              <a:buChar char="●"/>
            </a:pPr>
            <a:endParaRPr lang="ta-IN" sz="1600" dirty="0" smtClean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Shape 547"/>
          <p:cNvSpPr/>
          <p:nvPr/>
        </p:nvSpPr>
        <p:spPr>
          <a:xfrm>
            <a:off x="8103051" y="511753"/>
            <a:ext cx="595930" cy="59597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134"/>
          <p:cNvSpPr txBox="1">
            <a:spLocks/>
          </p:cNvSpPr>
          <p:nvPr/>
        </p:nvSpPr>
        <p:spPr>
          <a:xfrm>
            <a:off x="1355661" y="2653801"/>
            <a:ext cx="3543300" cy="15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ta-IN" sz="1200" b="1" dirty="0" smtClean="0"/>
              <a:t>Pozitivno</a:t>
            </a:r>
            <a:endParaRPr lang="ta-IN" sz="1200" dirty="0" smtClean="0"/>
          </a:p>
          <a:p>
            <a:pPr marL="285750" indent="-285750"/>
            <a:r>
              <a:rPr lang="ta-IN" sz="1200" dirty="0" smtClean="0"/>
              <a:t>omogućava </a:t>
            </a:r>
            <a:r>
              <a:rPr lang="ta-IN" sz="1200" dirty="0"/>
              <a:t>brže promjene, </a:t>
            </a:r>
            <a:r>
              <a:rPr lang="ta-IN" sz="1200" dirty="0" smtClean="0"/>
              <a:t>popravke</a:t>
            </a:r>
          </a:p>
          <a:p>
            <a:pPr marL="285750" indent="-285750"/>
            <a:r>
              <a:rPr lang="ta-IN" sz="1200" dirty="0" smtClean="0"/>
              <a:t>daje </a:t>
            </a:r>
            <a:r>
              <a:rPr lang="ta-IN" sz="1200" dirty="0"/>
              <a:t>product owneru bolji uvid u </a:t>
            </a:r>
            <a:r>
              <a:rPr lang="ta-IN" sz="1200" dirty="0" smtClean="0"/>
              <a:t>urađeno</a:t>
            </a:r>
          </a:p>
          <a:p>
            <a:pPr marL="285750" indent="-285750"/>
            <a:r>
              <a:rPr lang="ta-IN" sz="1200" dirty="0" smtClean="0"/>
              <a:t>lakše </a:t>
            </a:r>
            <a:r>
              <a:rPr lang="ta-IN" sz="1200" dirty="0"/>
              <a:t>planiranje idućih sprintova</a:t>
            </a:r>
          </a:p>
        </p:txBody>
      </p:sp>
      <p:sp>
        <p:nvSpPr>
          <p:cNvPr id="7" name="Shape 134"/>
          <p:cNvSpPr txBox="1">
            <a:spLocks/>
          </p:cNvSpPr>
          <p:nvPr/>
        </p:nvSpPr>
        <p:spPr>
          <a:xfrm>
            <a:off x="4559750" y="2653801"/>
            <a:ext cx="4044649" cy="15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ta-IN" sz="1200" b="1" dirty="0" smtClean="0"/>
              <a:t>Negativno</a:t>
            </a:r>
            <a:endParaRPr lang="ta-IN" sz="1200" dirty="0"/>
          </a:p>
          <a:p>
            <a:pPr marL="285750" indent="-285750"/>
            <a:r>
              <a:rPr lang="ta-IN" sz="1200" dirty="0" smtClean="0"/>
              <a:t>zbog </a:t>
            </a:r>
            <a:r>
              <a:rPr lang="ta-IN" sz="1200" dirty="0"/>
              <a:t>kratkog trajanja, često nije moguće isporučiti produkt na vrijeme, ili sa traženim </a:t>
            </a:r>
            <a:r>
              <a:rPr lang="ta-IN" sz="1200" dirty="0" smtClean="0"/>
              <a:t>kvalitetom</a:t>
            </a:r>
          </a:p>
          <a:p>
            <a:pPr marL="285750" indent="-285750"/>
            <a:r>
              <a:rPr lang="ta-IN" sz="1200" dirty="0"/>
              <a:t>č</a:t>
            </a:r>
            <a:r>
              <a:rPr lang="ta-IN" sz="1200" dirty="0" smtClean="0"/>
              <a:t>esto stresno </a:t>
            </a:r>
            <a:r>
              <a:rPr lang="ta-IN" sz="1200" dirty="0"/>
              <a:t>za developer-e</a:t>
            </a:r>
          </a:p>
        </p:txBody>
      </p:sp>
      <p:sp>
        <p:nvSpPr>
          <p:cNvPr id="2" name="Rectangle 1"/>
          <p:cNvSpPr/>
          <p:nvPr/>
        </p:nvSpPr>
        <p:spPr>
          <a:xfrm>
            <a:off x="515976" y="3896685"/>
            <a:ext cx="80884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a-IN" sz="1100" i="1" dirty="0" smtClean="0">
                <a:solidFill>
                  <a:schemeClr val="accent2"/>
                </a:solidFill>
              </a:rPr>
              <a:t>“</a:t>
            </a:r>
            <a:r>
              <a:rPr lang="en-US" sz="1100" i="1" dirty="0" smtClean="0">
                <a:solidFill>
                  <a:schemeClr val="accent2"/>
                </a:solidFill>
              </a:rPr>
              <a:t>Scrum </a:t>
            </a:r>
            <a:r>
              <a:rPr lang="en-US" sz="1100" i="1" dirty="0">
                <a:solidFill>
                  <a:schemeClr val="accent2"/>
                </a:solidFill>
              </a:rPr>
              <a:t>is about fast feedback – shorter Sprints mean faster feedback</a:t>
            </a:r>
            <a:r>
              <a:rPr lang="en-US" sz="1100" i="1" dirty="0" smtClean="0">
                <a:solidFill>
                  <a:schemeClr val="accent2"/>
                </a:solidFill>
              </a:rPr>
              <a:t>.</a:t>
            </a:r>
            <a:r>
              <a:rPr lang="ta-IN" sz="1100" i="1" dirty="0" smtClean="0">
                <a:solidFill>
                  <a:schemeClr val="accent2"/>
                </a:solidFill>
              </a:rPr>
              <a:t>”</a:t>
            </a:r>
          </a:p>
          <a:p>
            <a:endParaRPr lang="ta-IN" sz="1100" i="1" dirty="0" smtClean="0">
              <a:solidFill>
                <a:schemeClr val="accent2"/>
              </a:solidFill>
            </a:endParaRPr>
          </a:p>
          <a:p>
            <a:r>
              <a:rPr lang="ta-IN" sz="1100" i="1" dirty="0" smtClean="0">
                <a:solidFill>
                  <a:schemeClr val="accent2"/>
                </a:solidFill>
              </a:rPr>
              <a:t>“</a:t>
            </a:r>
            <a:r>
              <a:rPr lang="en-US" sz="1100" i="1" dirty="0" smtClean="0">
                <a:solidFill>
                  <a:schemeClr val="accent2"/>
                </a:solidFill>
              </a:rPr>
              <a:t>If </a:t>
            </a:r>
            <a:r>
              <a:rPr lang="en-US" sz="1100" i="1" dirty="0">
                <a:solidFill>
                  <a:schemeClr val="accent2"/>
                </a:solidFill>
              </a:rPr>
              <a:t>you are doing a project with a fixed release date/end date, then make sure you have at least 6 Sprints to allow for sufficient feedback cycles.  More is generally better which means shorter Sprint lengths</a:t>
            </a:r>
            <a:r>
              <a:rPr lang="en-US" sz="1100" i="1" dirty="0" smtClean="0">
                <a:solidFill>
                  <a:schemeClr val="accent2"/>
                </a:solidFill>
              </a:rPr>
              <a:t>.</a:t>
            </a:r>
            <a:r>
              <a:rPr lang="ta-IN" sz="1100" i="1" dirty="0" smtClean="0">
                <a:solidFill>
                  <a:schemeClr val="accent2"/>
                </a:solidFill>
              </a:rPr>
              <a:t>”</a:t>
            </a:r>
            <a:endParaRPr lang="ta-IN" sz="1100" dirty="0"/>
          </a:p>
          <a:p>
            <a:pPr algn="r"/>
            <a:r>
              <a:rPr lang="ta-IN" sz="1100" dirty="0" smtClean="0">
                <a:solidFill>
                  <a:srgbClr val="D89F39"/>
                </a:solidFill>
              </a:rPr>
              <a:t>Agile Advice by Mishkin Berteig   </a:t>
            </a:r>
          </a:p>
        </p:txBody>
      </p:sp>
    </p:spTree>
    <p:extLst>
      <p:ext uri="{BB962C8B-B14F-4D97-AF65-F5344CB8AC3E}">
        <p14:creationId xmlns:p14="http://schemas.microsoft.com/office/powerpoint/2010/main" val="271347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a-IN" dirty="0" smtClean="0"/>
              <a:t>Proces razvoja 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45836" y="2474353"/>
            <a:ext cx="999127" cy="1016991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745836" y="2741076"/>
            <a:ext cx="999127" cy="5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Sprint 1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12.11 - 19.11</a:t>
            </a: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2131508" y="2474353"/>
            <a:ext cx="999127" cy="1016991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2131508" y="2741076"/>
            <a:ext cx="999132" cy="54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Sprint 2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19.11 - 26.11</a:t>
            </a: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219525" y="2707151"/>
            <a:ext cx="999127" cy="54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Sprint 5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17.12 </a:t>
            </a:r>
            <a:r>
              <a:rPr lang="ta-I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-</a:t>
            </a: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24.12</a:t>
            </a: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35294" y="132976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Shape 260"/>
          <p:cNvSpPr/>
          <p:nvPr/>
        </p:nvSpPr>
        <p:spPr>
          <a:xfrm>
            <a:off x="6219525" y="2466856"/>
            <a:ext cx="999127" cy="1016991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" name="Shape 271"/>
          <p:cNvSpPr txBox="1"/>
          <p:nvPr/>
        </p:nvSpPr>
        <p:spPr>
          <a:xfrm>
            <a:off x="7562529" y="2732925"/>
            <a:ext cx="999127" cy="54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Sprint 6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24.12 </a:t>
            </a:r>
            <a:r>
              <a:rPr lang="ta-I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-</a:t>
            </a: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07</a:t>
            </a: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.01</a:t>
            </a:r>
            <a:endParaRPr lang="ta-IN" sz="1000" dirty="0" smtClean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endParaRPr lang="ta-IN" sz="1000" dirty="0" smtClean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" name="Shape 260"/>
          <p:cNvSpPr/>
          <p:nvPr/>
        </p:nvSpPr>
        <p:spPr>
          <a:xfrm>
            <a:off x="7562529" y="2466856"/>
            <a:ext cx="999127" cy="1016991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" name="Shape 260"/>
          <p:cNvSpPr/>
          <p:nvPr/>
        </p:nvSpPr>
        <p:spPr>
          <a:xfrm>
            <a:off x="3532866" y="2474353"/>
            <a:ext cx="999127" cy="1016991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" name="Shape 263"/>
          <p:cNvSpPr txBox="1"/>
          <p:nvPr/>
        </p:nvSpPr>
        <p:spPr>
          <a:xfrm>
            <a:off x="3532866" y="2741076"/>
            <a:ext cx="999132" cy="54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Sprint 3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03.12 </a:t>
            </a:r>
            <a:r>
              <a:rPr lang="ta-I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-</a:t>
            </a: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10.12</a:t>
            </a: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" name="Shape 260"/>
          <p:cNvSpPr/>
          <p:nvPr/>
        </p:nvSpPr>
        <p:spPr>
          <a:xfrm>
            <a:off x="4866639" y="2466856"/>
            <a:ext cx="999127" cy="1016991"/>
          </a:xfrm>
          <a:prstGeom prst="ellipse">
            <a:avLst/>
          </a:prstGeom>
          <a:noFill/>
          <a:ln w="38100" cap="flat" cmpd="sng">
            <a:solidFill>
              <a:srgbClr val="FFB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" name="Shape 263"/>
          <p:cNvSpPr txBox="1"/>
          <p:nvPr/>
        </p:nvSpPr>
        <p:spPr>
          <a:xfrm>
            <a:off x="4866639" y="2733579"/>
            <a:ext cx="999132" cy="54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Sprint 4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10.12 </a:t>
            </a:r>
            <a:r>
              <a:rPr lang="ta-IN" sz="1000" dirty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-</a:t>
            </a:r>
            <a:r>
              <a:rPr lang="ta-IN" sz="1000" dirty="0" smtClean="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 17.12</a:t>
            </a:r>
            <a:endParaRPr sz="1000" dirty="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4" name="Straight Connector 3"/>
          <p:cNvCxnSpPr>
            <a:stCxn id="257" idx="3"/>
            <a:endCxn id="263" idx="1"/>
          </p:cNvCxnSpPr>
          <p:nvPr/>
        </p:nvCxnSpPr>
        <p:spPr>
          <a:xfrm flipV="1">
            <a:off x="1744963" y="3015730"/>
            <a:ext cx="386545" cy="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146321" y="3015732"/>
            <a:ext cx="386545" cy="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531993" y="2998413"/>
            <a:ext cx="319459" cy="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868120" y="2998415"/>
            <a:ext cx="351405" cy="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218652" y="2998411"/>
            <a:ext cx="319459" cy="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5836" y="3503323"/>
            <a:ext cx="942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a-IN" sz="1000" dirty="0" smtClean="0"/>
              <a:t>-kreiranje inicijalnog dizajna formi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864606" y="3501205"/>
            <a:ext cx="1668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U</a:t>
            </a:r>
            <a:r>
              <a:rPr lang="ta-IN" sz="1000" dirty="0" smtClean="0"/>
              <a:t>poznavanje sa tehnologijama i projektnom strukturom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I</a:t>
            </a:r>
            <a:r>
              <a:rPr lang="ta-IN" sz="1000" dirty="0" smtClean="0"/>
              <a:t>ntegracija inicijalnog dizajna u projekat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3198379" y="3501204"/>
            <a:ext cx="1653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ta-IN" sz="1000" dirty="0" smtClean="0"/>
              <a:t>CRUD za Customer</a:t>
            </a:r>
          </a:p>
          <a:p>
            <a:pPr marL="171450" indent="-171450">
              <a:buFontTx/>
              <a:buChar char="-"/>
            </a:pPr>
            <a:r>
              <a:rPr lang="ta-IN" sz="1000" dirty="0"/>
              <a:t>p</a:t>
            </a:r>
            <a:r>
              <a:rPr lang="ta-IN" sz="1000" dirty="0" smtClean="0"/>
              <a:t>ovezivanje frontenda i backenda za Customer</a:t>
            </a:r>
            <a:endParaRPr 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667110" y="3503323"/>
            <a:ext cx="155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ta-IN" sz="1000" dirty="0" smtClean="0"/>
              <a:t>CRUD </a:t>
            </a:r>
            <a:r>
              <a:rPr lang="ta-IN" sz="1000" dirty="0" smtClean="0"/>
              <a:t>za </a:t>
            </a:r>
            <a:r>
              <a:rPr lang="ta-IN" sz="1000" dirty="0" smtClean="0"/>
              <a:t>Client</a:t>
            </a:r>
          </a:p>
          <a:p>
            <a:pPr marL="171450" indent="-171450">
              <a:buFontTx/>
              <a:buChar char="-"/>
            </a:pPr>
            <a:r>
              <a:rPr lang="ta-IN" sz="1000" dirty="0"/>
              <a:t>i</a:t>
            </a:r>
            <a:r>
              <a:rPr lang="ta-IN" sz="1000" dirty="0" smtClean="0"/>
              <a:t>nicijalni dizajn formi za Client</a:t>
            </a:r>
          </a:p>
          <a:p>
            <a:pPr marL="171450" indent="-171450">
              <a:buFontTx/>
              <a:buChar char="-"/>
            </a:pPr>
            <a:r>
              <a:rPr lang="ta-IN" sz="1000" dirty="0"/>
              <a:t>p</a:t>
            </a:r>
            <a:r>
              <a:rPr lang="ta-IN" sz="1000" dirty="0" smtClean="0"/>
              <a:t>ovezivanje frontenda i backenda za Client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144258" y="3503322"/>
            <a:ext cx="1418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ta-IN" sz="1000" dirty="0" smtClean="0"/>
              <a:t>pretraga za Customer</a:t>
            </a:r>
          </a:p>
          <a:p>
            <a:pPr marL="171450" indent="-171450">
              <a:buFontTx/>
              <a:buChar char="-"/>
            </a:pPr>
            <a:r>
              <a:rPr lang="ta-IN" sz="1000" dirty="0"/>
              <a:t>p</a:t>
            </a:r>
            <a:r>
              <a:rPr lang="ta-IN" sz="1000" dirty="0" smtClean="0"/>
              <a:t>retraga za Client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22106" y="3483847"/>
            <a:ext cx="1297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I</a:t>
            </a:r>
            <a:r>
              <a:rPr lang="ta-IN" sz="1000" dirty="0" smtClean="0"/>
              <a:t>mplementacija </a:t>
            </a:r>
            <a:r>
              <a:rPr lang="ta-IN" sz="1000" dirty="0" smtClean="0"/>
              <a:t>izvjestaja </a:t>
            </a:r>
            <a:r>
              <a:rPr lang="ta-IN" sz="1000" dirty="0" smtClean="0"/>
              <a:t>za Customere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94513" y="891775"/>
            <a:ext cx="7809726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sz="3600" dirty="0" smtClean="0">
                <a:solidFill>
                  <a:schemeClr val="accent2"/>
                </a:solidFill>
              </a:rPr>
              <a:t>Problemi</a:t>
            </a:r>
            <a:r>
              <a:rPr lang="ta-IN" sz="3600" dirty="0" smtClean="0">
                <a:solidFill>
                  <a:schemeClr val="tx1"/>
                </a:solidFill>
              </a:rPr>
              <a:t> pri </a:t>
            </a:r>
            <a:r>
              <a:rPr lang="ta-IN" sz="3600" dirty="0" smtClean="0">
                <a:solidFill>
                  <a:schemeClr val="tx1"/>
                </a:solidFill>
              </a:rPr>
              <a:t>izradi projektnog </a:t>
            </a:r>
            <a:r>
              <a:rPr lang="ta-IN" sz="3600" dirty="0" smtClean="0">
                <a:solidFill>
                  <a:schemeClr val="tx1"/>
                </a:solidFill>
              </a:rPr>
              <a:t>zadatka...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46348" y="2026328"/>
            <a:ext cx="6866100" cy="2563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nedovoljno poznavanje tehnologije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/>
              <a:t>n</a:t>
            </a:r>
            <a:r>
              <a:rPr lang="ta-IN" dirty="0" smtClean="0"/>
              <a:t>emogućnost stopostotne posvećenosti članova projektu (vannastavne obaveze, odustvo..)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/>
              <a:t>o</a:t>
            </a:r>
            <a:r>
              <a:rPr lang="ta-IN" dirty="0" smtClean="0"/>
              <a:t>težana komunikacija i nemogućnost održavanja češćih sastanaka kao posljedica prethodno navedenog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/>
              <a:t>n</a:t>
            </a:r>
            <a:r>
              <a:rPr lang="ta-IN" dirty="0" smtClean="0"/>
              <a:t>eiskustvo članova pri razvoju projekata slične veličine</a:t>
            </a:r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neiskustvo team lead-a u vođenju tima</a:t>
            </a:r>
          </a:p>
          <a:p>
            <a:pPr marL="571500" lvl="1" indent="0">
              <a:spcBef>
                <a:spcPts val="600"/>
              </a:spcBef>
              <a:buNone/>
            </a:pPr>
            <a:endParaRPr lang="ta-IN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Shape 610"/>
          <p:cNvSpPr/>
          <p:nvPr/>
        </p:nvSpPr>
        <p:spPr>
          <a:xfrm>
            <a:off x="7992448" y="500811"/>
            <a:ext cx="693023" cy="580088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15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21999" y="891775"/>
            <a:ext cx="7086471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a-IN" sz="3600" dirty="0" smtClean="0">
                <a:solidFill>
                  <a:schemeClr val="tx1"/>
                </a:solidFill>
              </a:rPr>
              <a:t>...i “</a:t>
            </a:r>
            <a:r>
              <a:rPr lang="ta-IN" sz="3600" dirty="0" smtClean="0">
                <a:solidFill>
                  <a:srgbClr val="D89F39"/>
                </a:solidFill>
              </a:rPr>
              <a:t>naučeno</a:t>
            </a:r>
            <a:r>
              <a:rPr lang="ta-IN" sz="3600" dirty="0" smtClean="0">
                <a:solidFill>
                  <a:schemeClr val="tx1"/>
                </a:solidFill>
              </a:rPr>
              <a:t>” pri istom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-4104330" y="4018464"/>
            <a:ext cx="6866100" cy="1407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ta-IN" dirty="0" smtClean="0"/>
              <a:t>Scrum</a:t>
            </a:r>
          </a:p>
          <a:p>
            <a:pPr marL="571500" lvl="1" indent="0">
              <a:spcBef>
                <a:spcPts val="600"/>
              </a:spcBef>
              <a:buNone/>
            </a:pPr>
            <a:endParaRPr lang="ta-IN"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" name="Shape 530"/>
          <p:cNvGrpSpPr/>
          <p:nvPr/>
        </p:nvGrpSpPr>
        <p:grpSpPr>
          <a:xfrm>
            <a:off x="8078069" y="424075"/>
            <a:ext cx="474051" cy="697696"/>
            <a:chOff x="6730350" y="2315900"/>
            <a:chExt cx="257700" cy="420100"/>
          </a:xfrm>
        </p:grpSpPr>
        <p:sp>
          <p:nvSpPr>
            <p:cNvPr id="8" name="Shape 53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53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53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53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53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hape 102"/>
          <p:cNvSpPr txBox="1">
            <a:spLocks/>
          </p:cNvSpPr>
          <p:nvPr/>
        </p:nvSpPr>
        <p:spPr>
          <a:xfrm>
            <a:off x="921999" y="1958138"/>
            <a:ext cx="6866100" cy="206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r>
              <a:rPr lang="ta-IN" dirty="0"/>
              <a:t>s</a:t>
            </a:r>
            <a:r>
              <a:rPr lang="ta-IN" dirty="0" smtClean="0"/>
              <a:t>tečeno znanje iz novih tehnologija</a:t>
            </a:r>
          </a:p>
          <a:p>
            <a:r>
              <a:rPr lang="ta-IN" dirty="0"/>
              <a:t>o</a:t>
            </a:r>
            <a:r>
              <a:rPr lang="ta-IN" dirty="0" smtClean="0"/>
              <a:t>mogućen rad u većem timu, na većem projektu</a:t>
            </a:r>
          </a:p>
          <a:p>
            <a:r>
              <a:rPr lang="ta-IN" dirty="0"/>
              <a:t>z</a:t>
            </a:r>
            <a:r>
              <a:rPr lang="ta-IN" dirty="0" smtClean="0"/>
              <a:t>načaj komunikacije (između članova, timova..)</a:t>
            </a:r>
          </a:p>
          <a:p>
            <a:r>
              <a:rPr lang="ta-IN" dirty="0"/>
              <a:t>z</a:t>
            </a:r>
            <a:r>
              <a:rPr lang="ta-IN" dirty="0" smtClean="0"/>
              <a:t>načaj dokumentovanja projekta</a:t>
            </a:r>
          </a:p>
          <a:p>
            <a:endParaRPr lang="ta-IN" dirty="0" smtClean="0"/>
          </a:p>
          <a:p>
            <a:endParaRPr lang="ta-IN" dirty="0" smtClean="0"/>
          </a:p>
          <a:p>
            <a:endParaRPr lang="ta-IN" dirty="0" smtClean="0"/>
          </a:p>
        </p:txBody>
      </p:sp>
    </p:spTree>
    <p:extLst>
      <p:ext uri="{BB962C8B-B14F-4D97-AF65-F5344CB8AC3E}">
        <p14:creationId xmlns:p14="http://schemas.microsoft.com/office/powerpoint/2010/main" val="2454288767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376</Words>
  <Application>Microsoft Macintosh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Olivia template</vt:lpstr>
      <vt:lpstr>Moduli Customer i Client</vt:lpstr>
      <vt:lpstr>Sadržaj </vt:lpstr>
      <vt:lpstr>O modulu Customer</vt:lpstr>
      <vt:lpstr>O modulu Client</vt:lpstr>
      <vt:lpstr>Tehnologije</vt:lpstr>
      <vt:lpstr>Metoda razvoja softvera</vt:lpstr>
      <vt:lpstr>Proces razvoja </vt:lpstr>
      <vt:lpstr>Problemi pri izradi projektnog zadatka...</vt:lpstr>
      <vt:lpstr>...i “naučeno” pri istom</vt:lpstr>
      <vt:lpstr>Rezultat urađenog</vt:lpstr>
      <vt:lpstr>Hvala na pažnji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Moduli Customer i Client</dc:title>
  <cp:lastModifiedBy>Dzana Ferafovic</cp:lastModifiedBy>
  <cp:revision>12</cp:revision>
  <dcterms:modified xsi:type="dcterms:W3CDTF">2018-01-16T22:48:59Z</dcterms:modified>
</cp:coreProperties>
</file>