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76" r:id="rId4"/>
    <p:sldId id="268" r:id="rId5"/>
    <p:sldId id="269" r:id="rId6"/>
    <p:sldId id="258" r:id="rId7"/>
    <p:sldId id="271" r:id="rId8"/>
    <p:sldId id="273" r:id="rId9"/>
    <p:sldId id="270" r:id="rId10"/>
    <p:sldId id="259" r:id="rId11"/>
    <p:sldId id="260" r:id="rId12"/>
    <p:sldId id="274" r:id="rId13"/>
    <p:sldId id="261" r:id="rId14"/>
    <p:sldId id="262" r:id="rId15"/>
    <p:sldId id="263" r:id="rId16"/>
    <p:sldId id="264" r:id="rId17"/>
    <p:sldId id="265" r:id="rId18"/>
    <p:sldId id="275" r:id="rId19"/>
    <p:sldId id="266" r:id="rId2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77AF-C202-417E-B320-CFD1D8AFB479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7712-EBD2-489B-903E-F839BF5E9C0A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161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7712-EBD2-489B-903E-F839BF5E9C0A}" type="slidenum">
              <a:rPr lang="bs-Latn-BA" smtClean="0"/>
              <a:pPr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5978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72C186-0EFF-4E17-BD19-5EFCD850373B}" type="datetimeFigureOut">
              <a:rPr lang="sr-Latn-CS" smtClean="0"/>
              <a:pPr/>
              <a:t>11.1.2017</a:t>
            </a:fld>
            <a:endParaRPr lang="bs-Latn-B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C65659-6EA9-4C3B-963D-63E958378166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4414" y="5500702"/>
            <a:ext cx="69294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3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NAPREDNI SOFTVER INŽENJERING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14338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36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SW MODUL ZA IZVJEŠTAVANJE</a:t>
            </a:r>
            <a:br>
              <a:rPr lang="bs-Latn-BA" sz="36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36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ODT/PDF</a:t>
            </a:r>
            <a:endParaRPr lang="en-US" sz="36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5602" name="Picture 2" descr="Image result for ETF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71480"/>
            <a:ext cx="292895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000496" y="428604"/>
            <a:ext cx="42862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TIM DELTA:</a:t>
            </a:r>
            <a:b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Asotić Amar</a:t>
            </a:r>
          </a:p>
          <a:p>
            <a:pPr algn="r"/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Čustović Haris</a:t>
            </a:r>
            <a:b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Dautbegović Amra</a:t>
            </a:r>
            <a:b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Granulo Eldar</a:t>
            </a:r>
          </a:p>
          <a:p>
            <a:pPr algn="r"/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Mehanović Adnan</a:t>
            </a:r>
          </a:p>
          <a:p>
            <a:pPr algn="r"/>
            <a:r>
              <a:rPr lang="bs-Latn-BA" sz="2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Miličević Toni</a:t>
            </a:r>
          </a:p>
          <a:p>
            <a:pPr algn="r"/>
            <a:r>
              <a:rPr lang="bs-Latn-BA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Ratković Amer</a:t>
            </a:r>
            <a:endParaRPr lang="en-US" sz="2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1428736"/>
            <a:ext cx="857256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Java 8                                                - Tomcat 8.5                                        </a:t>
            </a:r>
          </a:p>
          <a:p>
            <a:r>
              <a:rPr lang="bs-Latn-BA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				   </a:t>
            </a:r>
          </a:p>
          <a:p>
            <a:endParaRPr lang="bs-Latn-BA" sz="24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Spring MVC 4.3.1			       - GitHub</a:t>
            </a:r>
          </a:p>
          <a:p>
            <a:endParaRPr lang="bs-Latn-BA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bs-Latn-BA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AngularJS 1.5                                    - Flying-donut.com</a:t>
            </a:r>
          </a:p>
          <a:p>
            <a:endParaRPr lang="bs-Latn-BA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bs-Latn-BA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Semantic UI 2.2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KORIŠTENE TEHNOLOGIJE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46" name="Picture 6" descr="Image result for angularj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714752"/>
            <a:ext cx="2500330" cy="705055"/>
          </a:xfrm>
          <a:prstGeom prst="rect">
            <a:avLst/>
          </a:prstGeom>
          <a:noFill/>
        </p:spPr>
      </p:pic>
      <p:pic>
        <p:nvPicPr>
          <p:cNvPr id="10248" name="Picture 8" descr="Image result for semantic u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4857760"/>
            <a:ext cx="1219200" cy="1219201"/>
          </a:xfrm>
          <a:prstGeom prst="rect">
            <a:avLst/>
          </a:prstGeom>
          <a:noFill/>
        </p:spPr>
      </p:pic>
      <p:pic>
        <p:nvPicPr>
          <p:cNvPr id="4" name="Picture 2" descr="Image result for githu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976" y="2143116"/>
            <a:ext cx="3429024" cy="1714512"/>
          </a:xfrm>
          <a:prstGeom prst="rect">
            <a:avLst/>
          </a:prstGeom>
          <a:noFill/>
        </p:spPr>
      </p:pic>
      <p:pic>
        <p:nvPicPr>
          <p:cNvPr id="11" name="Picture 8" descr="Image result for apache tomcat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1357298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1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2143116"/>
            <a:ext cx="2500330" cy="1459731"/>
          </a:xfrm>
          <a:prstGeom prst="rect">
            <a:avLst/>
          </a:prstGeom>
          <a:noFill/>
        </p:spPr>
      </p:pic>
      <p:pic>
        <p:nvPicPr>
          <p:cNvPr id="13" name="Picture 10" descr="Image result for java 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1357298"/>
            <a:ext cx="623403" cy="1143008"/>
          </a:xfrm>
          <a:prstGeom prst="rect">
            <a:avLst/>
          </a:prstGeom>
          <a:noFill/>
        </p:spPr>
      </p:pic>
      <p:pic>
        <p:nvPicPr>
          <p:cNvPr id="22529" name="Picture 1" descr="C:\Users\Granulo\Desktop\don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2396" y="4000504"/>
            <a:ext cx="1080970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SPRINT 1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37625"/>
            <a:ext cx="6286544" cy="267745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1428728" y="1428736"/>
            <a:ext cx="6429420" cy="18573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5" name="Rectangle 4"/>
          <p:cNvSpPr/>
          <p:nvPr/>
        </p:nvSpPr>
        <p:spPr>
          <a:xfrm>
            <a:off x="1571604" y="1500174"/>
            <a:ext cx="6000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analizirati model podataka i pronaći skalabilno rješenje za bazu podataka 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dizajnirati prototip grafičkog korisničkog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interface – a</a:t>
            </a:r>
            <a:endParaRPr lang="bs-Latn-BA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istražiti open source tehnologije za obradu .odt dokumenata</a:t>
            </a:r>
            <a:b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uspostavljanje radnog okruženja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SPRINT 2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8728" y="1428736"/>
            <a:ext cx="6429420" cy="22145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5" name="Rectangle 4"/>
          <p:cNvSpPr/>
          <p:nvPr/>
        </p:nvSpPr>
        <p:spPr>
          <a:xfrm>
            <a:off x="1500166" y="1500174"/>
            <a:ext cx="6000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kreiranje view pageova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autentifikacija i autorizacija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validiranje ispravnosti zahtjeva ka Web serveru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Web servisi za CRUD predložaka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Web servis za upload predložaka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Web servisi za CRUD tipova predložaka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Web servis za štampanje predložaka</a:t>
            </a:r>
            <a:endParaRPr lang="bs-Latn-BA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86190"/>
            <a:ext cx="6286544" cy="2392666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SPRINT 4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28728" y="1428736"/>
            <a:ext cx="6429420" cy="18573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Rectangle 3"/>
          <p:cNvSpPr/>
          <p:nvPr/>
        </p:nvSpPr>
        <p:spPr>
          <a:xfrm>
            <a:off x="1571604" y="1571612"/>
            <a:ext cx="6000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povezivanje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interface – a</a:t>
            </a: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i APIja za predloške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povezivanje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interface – a </a:t>
            </a: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 APIja za tipove predložaka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generisanje PDF dokumenta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povezivanje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interface – a</a:t>
            </a: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i APIja za upload predloška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forma za unos placeholdera i print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apliciranje validacionih pravila na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placeholdere</a:t>
            </a:r>
            <a:endParaRPr lang="bs-Latn-BA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429000"/>
            <a:ext cx="6345613" cy="2786082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SPRINT 5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28728" y="1428736"/>
            <a:ext cx="6429420" cy="18573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5" name="Rectangle 4"/>
          <p:cNvSpPr/>
          <p:nvPr/>
        </p:nvSpPr>
        <p:spPr>
          <a:xfrm>
            <a:off x="1571604" y="1571612"/>
            <a:ext cx="6000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forma za dodavanje novih validacionih pravila na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placeholdere</a:t>
            </a:r>
            <a:endParaRPr lang="bs-Latn-BA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forma za ažuriranje postojećih validacionih pravila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forma za uklanjanje validacionih pravila sa </a:t>
            </a:r>
            <a:r>
              <a:rPr lang="bs-Latn-BA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placeholdera</a:t>
            </a:r>
            <a:endParaRPr lang="bs-Latn-BA" dirty="0" smtClean="0"/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klijentska validacija svih formi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429000"/>
            <a:ext cx="5929354" cy="2659897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SPRINT 6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28728" y="1428736"/>
            <a:ext cx="6429420" cy="18573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4" name="Rectangle 3"/>
          <p:cNvSpPr/>
          <p:nvPr/>
        </p:nvSpPr>
        <p:spPr>
          <a:xfrm>
            <a:off x="1571604" y="1571612"/>
            <a:ext cx="600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Web servis za verzioniranje dokumenta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forma za verzioniranje dokumenta</a:t>
            </a:r>
          </a:p>
          <a:p>
            <a:pPr>
              <a:buFontTx/>
              <a:buChar char="-"/>
            </a:pP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popunjavanje tabelarnih podataka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429000"/>
            <a:ext cx="5991808" cy="2643206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PROBLEMI NA PROJEKTU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1285860"/>
            <a:ext cx="692948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Bez obzira na fleksibilnost SCRUM frameworka, ipak smo u radu naišli na sljedeće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probleme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  <a:p>
            <a:endParaRPr lang="bs-Latn-BA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nemogućnost izolacije razvojnog tima od vanjskih utjecaja(ispiti, posao, privatne obaveze članova tima)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kolaboracija u timu(tim je sačinjen od ljudi koji do sada nikad nisu surađivali)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nepoznate tehnologije(potrebno vrijeme za učenje)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neiskustvo u procjenama potrebnog vremena(što dovodi do precjenjivanja i kašnjenja)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veliki broj članova u timu, a relativno mali broj funkcionalnosti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285992"/>
            <a:ext cx="692948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7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  <a:p>
            <a:pPr algn="ctr"/>
            <a:r>
              <a:rPr lang="bs-Latn-BA" sz="7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APLIKACIJE</a:t>
            </a:r>
            <a:endParaRPr lang="en-US" sz="7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285728"/>
            <a:ext cx="82153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PRIMJER JEDNOG PREDLOŠKA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3433768" cy="4468341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000240"/>
            <a:ext cx="3429024" cy="4500594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4429124" y="4071942"/>
            <a:ext cx="428628" cy="214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ZAKLJUČAK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1285860"/>
            <a:ext cx="692948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Uzevši u obzir otkrivene probleme, projekat se može ocijeniti kao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uspješan.</a:t>
            </a: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tražena funkcionalnost je isporučena i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prije roka(2 sprinta)</a:t>
            </a:r>
          </a:p>
          <a:p>
            <a:pPr>
              <a:buFontTx/>
              <a:buChar char="-"/>
            </a:pP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isporučene su i dodatne funkcionalnosti mimo predviđenih(prikaz tabelarnih podataka)</a:t>
            </a:r>
            <a:endParaRPr lang="bs-Latn-BA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postoje </a:t>
            </a:r>
            <a:r>
              <a:rPr lang="bs-Latn-BA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could i should have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funkcionalnosti koje bi doprinijele upotrebljivosti softvera, a nisu implementirane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potrebno je više vremena posvetiti kvalitetnoj procjeni i podjeli posla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4290"/>
            <a:ext cx="69294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ZAŠTO?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285860"/>
            <a:ext cx="69294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općenito koristan servis(široka primjena i fleksibilan)</a:t>
            </a: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potreba za velikim brojem različitih izvještaja, što otežava upotrebu konvencionalnih report alata(korisnici nisu u stanju sami kreirati predloške)</a:t>
            </a:r>
          </a:p>
          <a:p>
            <a:pPr>
              <a:buFontTx/>
              <a:buChar char="-"/>
            </a:pPr>
            <a:r>
              <a:rPr lang="bs-Latn-BA" sz="2400" b="0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potreba drugih timova za izvještavanjem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14678" y="4357694"/>
            <a:ext cx="2667006" cy="1928816"/>
            <a:chOff x="3071802" y="3714762"/>
            <a:chExt cx="2667006" cy="1928816"/>
          </a:xfrm>
        </p:grpSpPr>
        <p:pic>
          <p:nvPicPr>
            <p:cNvPr id="12292" name="Picture 4" descr="Image result for odt to pd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9058" y="4214828"/>
              <a:ext cx="1809750" cy="1428750"/>
            </a:xfrm>
            <a:prstGeom prst="rect">
              <a:avLst/>
            </a:prstGeom>
            <a:noFill/>
          </p:spPr>
        </p:pic>
        <p:pic>
          <p:nvPicPr>
            <p:cNvPr id="12294" name="Picture 6" descr="Image result for od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1802" y="3714762"/>
              <a:ext cx="1214446" cy="121444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14290"/>
            <a:ext cx="69294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PRINCIP RADA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285860"/>
            <a:ext cx="692948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korisnik uploada predložak u .odt formatu sa prethodno definisanim formatom placeholdera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aplikacija obrađuje .odt dokument i određuje ove placeholdere te sprema dokument</a:t>
            </a: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korisnik pristupa tako unešenom predlošku, dodaje validaciona pravila po potrebi</a:t>
            </a: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korisnik unosi vrijednosti placeholdera</a:t>
            </a:r>
          </a:p>
          <a:p>
            <a:pPr>
              <a:buFontTx/>
              <a:buChar char="-"/>
            </a:pPr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dobija odgovor od aplikacije u vidu .PDF dokumenta</a:t>
            </a:r>
          </a:p>
        </p:txBody>
      </p:sp>
      <p:pic>
        <p:nvPicPr>
          <p:cNvPr id="1026" name="Picture 2" descr="Slikovni rezultat za o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02180"/>
            <a:ext cx="1640806" cy="11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2914" y="267106"/>
            <a:ext cx="69294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POSTOJEĆI  ALATI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285860"/>
            <a:ext cx="692948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postojeći alati za izvještavanje su uglavnom namijenjeni razvojnim inženjerima(obični korisnici nemaju potrebno znanje za kreiranje predložaka)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zahtjevaju poznavanje tehnologija koje obični korisnici ne mogu poznavati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komercijalno dostupni alati su uglavnom preskupi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57290" y="3857628"/>
            <a:ext cx="7215238" cy="2795169"/>
            <a:chOff x="1357290" y="3857628"/>
            <a:chExt cx="7215238" cy="2795169"/>
          </a:xfrm>
        </p:grpSpPr>
        <p:pic>
          <p:nvPicPr>
            <p:cNvPr id="1026" name="Picture 2" descr="Image result for jasperreports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9350" y="3857628"/>
              <a:ext cx="4038600" cy="8286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28" name="Picture 4" descr="Image result for Oracle BI publish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0" y="4891094"/>
              <a:ext cx="1000132" cy="10001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30" name="Picture 6" descr="http://www.eclipse.org/birt/img/logo/Birt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1802" y="5214950"/>
              <a:ext cx="1504950" cy="6762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32" name="Picture 8" descr="Image result for sap crystal report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9190" y="4857760"/>
              <a:ext cx="3643338" cy="17950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67938"/>
            <a:ext cx="69294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ZAINTERESIRANE STRANE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842968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Elektrotehnički fakultet Sarajevo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– kao institucija sa velikim brojem zaposlenih, te preko 1000 studenata, sa velikim brojem</a:t>
            </a: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poslovnih procesa koji generišu veliku količinu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dokumentacije.</a:t>
            </a:r>
          </a:p>
          <a:p>
            <a:endParaRPr lang="bs-Latn-BA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svi poslovni subjekti čiji poslovni procesi generišu veliki broj različitih dokumenata</a:t>
            </a:r>
          </a:p>
        </p:txBody>
      </p:sp>
      <p:pic>
        <p:nvPicPr>
          <p:cNvPr id="7" name="Picture 2" descr="Image result for ETF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857760"/>
            <a:ext cx="1714512" cy="1714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PRISTUP REALIZACIJI PROJEKTA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690767"/>
            <a:ext cx="692948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SCRUM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metodologija</a:t>
            </a:r>
          </a:p>
          <a:p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podjela uloga(product owner, scrum master)</a:t>
            </a: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- broj sprintova: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  <a:p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- trajanje sprinta: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 sedmice</a:t>
            </a:r>
          </a:p>
          <a:p>
            <a:r>
              <a:rPr lang="bs-Latn-BA" sz="2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- inkrement produkta na kraju</a:t>
            </a:r>
            <a:b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  svakog sprinta</a:t>
            </a: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redovni sastanci i diskusija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podjela aplikacije u module</a:t>
            </a:r>
            <a:b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planiranje i estimacija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planirana ravnomjerna izrada funkcionalnosti modula kroz sprintove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6314" y="1905056"/>
            <a:ext cx="4333772" cy="2166886"/>
            <a:chOff x="4786314" y="1762180"/>
            <a:chExt cx="4333772" cy="2166886"/>
          </a:xfrm>
        </p:grpSpPr>
        <p:pic>
          <p:nvPicPr>
            <p:cNvPr id="11266" name="Picture 2" descr="Image result for SCR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1762180"/>
              <a:ext cx="4333772" cy="2166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7286644" y="2714620"/>
              <a:ext cx="428628" cy="21431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s-Latn-BA" sz="800" dirty="0" smtClean="0">
                  <a:solidFill>
                    <a:schemeClr val="tx1"/>
                  </a:solidFill>
                </a:rPr>
                <a:t>14 days</a:t>
              </a:r>
              <a:endParaRPr lang="bs-Latn-BA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PRISTUP REALIZACIJI PROJEKTA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645026"/>
            <a:ext cx="69294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Podjela uloga:</a:t>
            </a:r>
          </a:p>
          <a:p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- zapažamo isprepletenost uloga i potrebu za komunikacijom</a:t>
            </a:r>
          </a:p>
          <a:p>
            <a:endParaRPr lang="bs-Latn-BA" sz="24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1986" name="Picture 2" descr="Image result for scrum ro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683559"/>
            <a:ext cx="5840993" cy="321471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43108" y="3183625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Alić Dino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3636" y="4183757"/>
            <a:ext cx="200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Granulo Eldar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5786" y="4183757"/>
            <a:ext cx="1928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Asotić Amar</a:t>
            </a:r>
          </a:p>
          <a:p>
            <a:pPr algn="r"/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Čustović Haris</a:t>
            </a:r>
            <a:b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Dautbegović Amra</a:t>
            </a:r>
            <a:b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Granulo Eldar</a:t>
            </a:r>
          </a:p>
          <a:p>
            <a:pPr algn="r"/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Mehanović Adnan</a:t>
            </a:r>
          </a:p>
          <a:p>
            <a:pPr algn="r"/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Miličević Toni</a:t>
            </a:r>
          </a:p>
          <a:p>
            <a:pPr algn="r"/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Ratković Amer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2153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PRISTUP REALIZACIJI PROJEKTA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1714488"/>
            <a:ext cx="6929486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Metodologija Delta tima: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sastanak tima prije početka sprinta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definisanje product backloga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podjela aplikacije na module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raspored tako određenih modula po sprintovima</a:t>
            </a:r>
          </a:p>
          <a:p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sprint: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određivanje </a:t>
            </a:r>
            <a:r>
              <a:rPr lang="bs-Latn-BA" sz="2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user story – ja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i podtaskova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estimacija vremena potrebnog za realizaciju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realizacija taskova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revizija urađenog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određivanje strategije za nezavršene taskove</a:t>
            </a:r>
          </a:p>
          <a:p>
            <a:pPr>
              <a:buFontTx/>
              <a:buChar char="-"/>
            </a:pP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cilj: na kraju sprinta imati </a:t>
            </a:r>
            <a:r>
              <a:rPr lang="bs-Latn-BA" sz="2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Shippable product</a:t>
            </a:r>
            <a:r>
              <a:rPr lang="bs-Latn-BA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inkrement proizvoda koji se može prikazati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rot="5400000" flipH="1" flipV="1">
            <a:off x="3898101" y="2459825"/>
            <a:ext cx="785818" cy="9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652" idx="3"/>
          </p:cNvCxnSpPr>
          <p:nvPr/>
        </p:nvCxnSpPr>
        <p:spPr>
          <a:xfrm>
            <a:off x="5000628" y="3393281"/>
            <a:ext cx="2714644" cy="12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898102" y="4460090"/>
            <a:ext cx="785818" cy="9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8596" y="285728"/>
            <a:ext cx="82153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s-Latn-BA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PLANIRANA  ARHITEKTURA</a:t>
            </a:r>
            <a:endParaRPr lang="en-US" sz="4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7652" name="Picture 4" descr="network, serv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714620"/>
            <a:ext cx="1357322" cy="1357322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3929058" y="928670"/>
            <a:ext cx="2571768" cy="1857388"/>
            <a:chOff x="3786182" y="928670"/>
            <a:chExt cx="2571768" cy="1857388"/>
          </a:xfrm>
        </p:grpSpPr>
        <p:pic>
          <p:nvPicPr>
            <p:cNvPr id="27650" name="Picture 2" descr="C:\Users\Granulo\Downloads\1484014708_databa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500174"/>
              <a:ext cx="785818" cy="785818"/>
            </a:xfrm>
            <a:prstGeom prst="rect">
              <a:avLst/>
            </a:prstGeom>
            <a:noFill/>
          </p:spPr>
        </p:pic>
        <p:pic>
          <p:nvPicPr>
            <p:cNvPr id="27654" name="Picture 6" descr="orac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00562" y="928670"/>
              <a:ext cx="1857388" cy="1857388"/>
            </a:xfrm>
            <a:prstGeom prst="rect">
              <a:avLst/>
            </a:prstGeom>
            <a:noFill/>
          </p:spPr>
        </p:pic>
      </p:grpSp>
      <p:cxnSp>
        <p:nvCxnSpPr>
          <p:cNvPr id="10" name="Straight Connector 9"/>
          <p:cNvCxnSpPr/>
          <p:nvPr/>
        </p:nvCxnSpPr>
        <p:spPr>
          <a:xfrm>
            <a:off x="500034" y="2500306"/>
            <a:ext cx="821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034" y="4286256"/>
            <a:ext cx="821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6" name="Picture 8" descr="compu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643446"/>
            <a:ext cx="1214446" cy="1214446"/>
          </a:xfrm>
          <a:prstGeom prst="rect">
            <a:avLst/>
          </a:prstGeom>
          <a:noFill/>
        </p:spPr>
      </p:pic>
      <p:pic>
        <p:nvPicPr>
          <p:cNvPr id="13" name="Picture 8" descr="compu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4643446"/>
            <a:ext cx="1214446" cy="1214446"/>
          </a:xfrm>
          <a:prstGeom prst="rect">
            <a:avLst/>
          </a:prstGeom>
          <a:noFill/>
        </p:spPr>
      </p:pic>
      <p:pic>
        <p:nvPicPr>
          <p:cNvPr id="14" name="Picture 8" descr="compu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4643446"/>
            <a:ext cx="1214446" cy="1214446"/>
          </a:xfrm>
          <a:prstGeom prst="rect">
            <a:avLst/>
          </a:prstGeom>
          <a:noFill/>
        </p:spPr>
      </p:pic>
      <p:pic>
        <p:nvPicPr>
          <p:cNvPr id="18" name="Picture 8" descr="Image result for semantic u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496" y="5000636"/>
            <a:ext cx="357190" cy="357190"/>
          </a:xfrm>
          <a:prstGeom prst="rect">
            <a:avLst/>
          </a:prstGeom>
          <a:noFill/>
        </p:spPr>
      </p:pic>
      <p:pic>
        <p:nvPicPr>
          <p:cNvPr id="27660" name="Picture 12" descr="Image result for angularjs shiel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4977790"/>
            <a:ext cx="428628" cy="451474"/>
          </a:xfrm>
          <a:prstGeom prst="rect">
            <a:avLst/>
          </a:prstGeom>
          <a:noFill/>
        </p:spPr>
      </p:pic>
      <p:pic>
        <p:nvPicPr>
          <p:cNvPr id="27662" name="Picture 14" descr="Image result for angular 2 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7224" y="4929198"/>
            <a:ext cx="500066" cy="500066"/>
          </a:xfrm>
          <a:prstGeom prst="rect">
            <a:avLst/>
          </a:prstGeom>
          <a:noFill/>
        </p:spPr>
      </p:pic>
      <p:pic>
        <p:nvPicPr>
          <p:cNvPr id="27666" name="Picture 18" descr="Image result for reac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15272" y="4857760"/>
            <a:ext cx="714380" cy="714380"/>
          </a:xfrm>
          <a:prstGeom prst="rect">
            <a:avLst/>
          </a:prstGeom>
          <a:noFill/>
        </p:spPr>
      </p:pic>
      <p:cxnSp>
        <p:nvCxnSpPr>
          <p:cNvPr id="26" name="Straight Connector 25"/>
          <p:cNvCxnSpPr>
            <a:endCxn id="27652" idx="1"/>
          </p:cNvCxnSpPr>
          <p:nvPr/>
        </p:nvCxnSpPr>
        <p:spPr>
          <a:xfrm flipV="1">
            <a:off x="1785918" y="3393281"/>
            <a:ext cx="1857388" cy="1393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9357797">
            <a:off x="2181454" y="3752010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JSON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29058" y="4274114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JSON</a:t>
            </a:r>
          </a:p>
        </p:txBody>
      </p:sp>
      <p:sp>
        <p:nvSpPr>
          <p:cNvPr id="42" name="Rectangle 41"/>
          <p:cNvSpPr/>
          <p:nvPr/>
        </p:nvSpPr>
        <p:spPr>
          <a:xfrm rot="1696243">
            <a:off x="6715140" y="3916139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JSON</a:t>
            </a:r>
          </a:p>
        </p:txBody>
      </p:sp>
      <p:pic>
        <p:nvPicPr>
          <p:cNvPr id="23560" name="Picture 8" descr="Image result for apache tomcat 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4876" y="2500306"/>
            <a:ext cx="714333" cy="714333"/>
          </a:xfrm>
          <a:prstGeom prst="rect">
            <a:avLst/>
          </a:prstGeom>
          <a:noFill/>
        </p:spPr>
      </p:pic>
      <p:pic>
        <p:nvPicPr>
          <p:cNvPr id="23562" name="Picture 10" descr="Image result for java 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72132" y="2500306"/>
            <a:ext cx="389627" cy="714380"/>
          </a:xfrm>
          <a:prstGeom prst="rect">
            <a:avLst/>
          </a:prstGeom>
          <a:noFill/>
        </p:spPr>
      </p:pic>
      <p:pic>
        <p:nvPicPr>
          <p:cNvPr id="23564" name="Picture 12" descr="Related ima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57818" y="2928934"/>
            <a:ext cx="1590732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1185</TotalTime>
  <Words>646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Granulo</dc:creator>
  <cp:lastModifiedBy>mts</cp:lastModifiedBy>
  <cp:revision>219</cp:revision>
  <dcterms:created xsi:type="dcterms:W3CDTF">2017-01-08T15:11:56Z</dcterms:created>
  <dcterms:modified xsi:type="dcterms:W3CDTF">2017-01-11T12:36:38Z</dcterms:modified>
</cp:coreProperties>
</file>