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US"/>
          </a:p>
        </p:txBody>
      </p:sp>
      <p:sp>
        <p:nvSpPr>
          <p:cNvPr id="4" name="Marcador de fecha 3"/>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11"/>
          </p:nvPr>
        </p:nvSpPr>
        <p:spPr/>
        <p:txBody>
          <a:bodyPr/>
          <a:lstStyle/>
          <a:p>
            <a:endParaRPr lang="es-US" dirty="0"/>
          </a:p>
        </p:txBody>
      </p:sp>
      <p:sp>
        <p:nvSpPr>
          <p:cNvPr id="6" name="Marcador de número de diapositiva 5"/>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283155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fecha 3"/>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11"/>
          </p:nvPr>
        </p:nvSpPr>
        <p:spPr/>
        <p:txBody>
          <a:bodyPr/>
          <a:lstStyle/>
          <a:p>
            <a:endParaRPr lang="es-US" dirty="0"/>
          </a:p>
        </p:txBody>
      </p:sp>
      <p:sp>
        <p:nvSpPr>
          <p:cNvPr id="6" name="Marcador de número de diapositiva 5"/>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8629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fecha 3"/>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11"/>
          </p:nvPr>
        </p:nvSpPr>
        <p:spPr/>
        <p:txBody>
          <a:bodyPr/>
          <a:lstStyle/>
          <a:p>
            <a:endParaRPr lang="es-US" dirty="0"/>
          </a:p>
        </p:txBody>
      </p:sp>
      <p:sp>
        <p:nvSpPr>
          <p:cNvPr id="6" name="Marcador de número de diapositiva 5"/>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345357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fecha 3"/>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11"/>
          </p:nvPr>
        </p:nvSpPr>
        <p:spPr/>
        <p:txBody>
          <a:bodyPr/>
          <a:lstStyle/>
          <a:p>
            <a:endParaRPr lang="es-US" dirty="0"/>
          </a:p>
        </p:txBody>
      </p:sp>
      <p:sp>
        <p:nvSpPr>
          <p:cNvPr id="6" name="Marcador de número de diapositiva 5"/>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84502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11"/>
          </p:nvPr>
        </p:nvSpPr>
        <p:spPr/>
        <p:txBody>
          <a:bodyPr/>
          <a:lstStyle/>
          <a:p>
            <a:endParaRPr lang="es-US" dirty="0"/>
          </a:p>
        </p:txBody>
      </p:sp>
      <p:sp>
        <p:nvSpPr>
          <p:cNvPr id="6" name="Marcador de número de diapositiva 5"/>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114120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Marcador de fecha 4"/>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6" name="Marcador de pie de página 5"/>
          <p:cNvSpPr>
            <a:spLocks noGrp="1"/>
          </p:cNvSpPr>
          <p:nvPr>
            <p:ph type="ftr" sz="quarter" idx="11"/>
          </p:nvPr>
        </p:nvSpPr>
        <p:spPr/>
        <p:txBody>
          <a:bodyPr/>
          <a:lstStyle/>
          <a:p>
            <a:endParaRPr lang="es-US" dirty="0"/>
          </a:p>
        </p:txBody>
      </p:sp>
      <p:sp>
        <p:nvSpPr>
          <p:cNvPr id="7" name="Marcador de número de diapositiva 6"/>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191549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7" name="Marcador de fecha 6"/>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8" name="Marcador de pie de página 7"/>
          <p:cNvSpPr>
            <a:spLocks noGrp="1"/>
          </p:cNvSpPr>
          <p:nvPr>
            <p:ph type="ftr" sz="quarter" idx="11"/>
          </p:nvPr>
        </p:nvSpPr>
        <p:spPr/>
        <p:txBody>
          <a:bodyPr/>
          <a:lstStyle/>
          <a:p>
            <a:endParaRPr lang="es-US" dirty="0"/>
          </a:p>
        </p:txBody>
      </p:sp>
      <p:sp>
        <p:nvSpPr>
          <p:cNvPr id="9" name="Marcador de número de diapositiva 8"/>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56220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US"/>
          </a:p>
        </p:txBody>
      </p:sp>
      <p:sp>
        <p:nvSpPr>
          <p:cNvPr id="3" name="Marcador de fecha 2"/>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4" name="Marcador de pie de página 3"/>
          <p:cNvSpPr>
            <a:spLocks noGrp="1"/>
          </p:cNvSpPr>
          <p:nvPr>
            <p:ph type="ftr" sz="quarter" idx="11"/>
          </p:nvPr>
        </p:nvSpPr>
        <p:spPr/>
        <p:txBody>
          <a:bodyPr/>
          <a:lstStyle/>
          <a:p>
            <a:endParaRPr lang="es-US" dirty="0"/>
          </a:p>
        </p:txBody>
      </p:sp>
      <p:sp>
        <p:nvSpPr>
          <p:cNvPr id="5" name="Marcador de número de diapositiva 4"/>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373261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3" name="Marcador de pie de página 2"/>
          <p:cNvSpPr>
            <a:spLocks noGrp="1"/>
          </p:cNvSpPr>
          <p:nvPr>
            <p:ph type="ftr" sz="quarter" idx="11"/>
          </p:nvPr>
        </p:nvSpPr>
        <p:spPr/>
        <p:txBody>
          <a:bodyPr/>
          <a:lstStyle/>
          <a:p>
            <a:endParaRPr lang="es-US" dirty="0"/>
          </a:p>
        </p:txBody>
      </p:sp>
      <p:sp>
        <p:nvSpPr>
          <p:cNvPr id="4" name="Marcador de número de diapositiva 3"/>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421075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6" name="Marcador de pie de página 5"/>
          <p:cNvSpPr>
            <a:spLocks noGrp="1"/>
          </p:cNvSpPr>
          <p:nvPr>
            <p:ph type="ftr" sz="quarter" idx="11"/>
          </p:nvPr>
        </p:nvSpPr>
        <p:spPr/>
        <p:txBody>
          <a:bodyPr/>
          <a:lstStyle/>
          <a:p>
            <a:endParaRPr lang="es-US" dirty="0"/>
          </a:p>
        </p:txBody>
      </p:sp>
      <p:sp>
        <p:nvSpPr>
          <p:cNvPr id="7" name="Marcador de número de diapositiva 6"/>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270635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93AD2E5-FF98-49FA-83E6-4D7CABC4F6EB}" type="datetimeFigureOut">
              <a:rPr lang="es-US" smtClean="0"/>
              <a:t>3/4/2024</a:t>
            </a:fld>
            <a:endParaRPr lang="es-US" dirty="0"/>
          </a:p>
        </p:txBody>
      </p:sp>
      <p:sp>
        <p:nvSpPr>
          <p:cNvPr id="6" name="Marcador de pie de página 5"/>
          <p:cNvSpPr>
            <a:spLocks noGrp="1"/>
          </p:cNvSpPr>
          <p:nvPr>
            <p:ph type="ftr" sz="quarter" idx="11"/>
          </p:nvPr>
        </p:nvSpPr>
        <p:spPr/>
        <p:txBody>
          <a:bodyPr/>
          <a:lstStyle/>
          <a:p>
            <a:endParaRPr lang="es-US" dirty="0"/>
          </a:p>
        </p:txBody>
      </p:sp>
      <p:sp>
        <p:nvSpPr>
          <p:cNvPr id="7" name="Marcador de número de diapositiva 6"/>
          <p:cNvSpPr>
            <a:spLocks noGrp="1"/>
          </p:cNvSpPr>
          <p:nvPr>
            <p:ph type="sldNum" sz="quarter" idx="12"/>
          </p:nvPr>
        </p:nvSpPr>
        <p:spPr/>
        <p:txBody>
          <a:bodyPr/>
          <a:lstStyle/>
          <a:p>
            <a:fld id="{C59B1DA4-ACA7-484E-AB97-D43C5DD850CF}" type="slidenum">
              <a:rPr lang="es-US" smtClean="0"/>
              <a:t>‹Nº›</a:t>
            </a:fld>
            <a:endParaRPr lang="es-US" dirty="0"/>
          </a:p>
        </p:txBody>
      </p:sp>
    </p:spTree>
    <p:extLst>
      <p:ext uri="{BB962C8B-B14F-4D97-AF65-F5344CB8AC3E}">
        <p14:creationId xmlns:p14="http://schemas.microsoft.com/office/powerpoint/2010/main" val="312054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AD2E5-FF98-49FA-83E6-4D7CABC4F6EB}" type="datetimeFigureOut">
              <a:rPr lang="es-US" smtClean="0"/>
              <a:t>3/4/2024</a:t>
            </a:fld>
            <a:endParaRPr lang="es-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B1DA4-ACA7-484E-AB97-D43C5DD850CF}" type="slidenum">
              <a:rPr lang="es-US" smtClean="0"/>
              <a:t>‹Nº›</a:t>
            </a:fld>
            <a:endParaRPr lang="es-US" dirty="0"/>
          </a:p>
        </p:txBody>
      </p:sp>
    </p:spTree>
    <p:extLst>
      <p:ext uri="{BB962C8B-B14F-4D97-AF65-F5344CB8AC3E}">
        <p14:creationId xmlns:p14="http://schemas.microsoft.com/office/powerpoint/2010/main" val="1382719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smtClean="0"/>
              <a:t>Visualizador LCD controlado </a:t>
            </a:r>
            <a:r>
              <a:rPr lang="es-US" dirty="0" smtClean="0"/>
              <a:t>por</a:t>
            </a:r>
            <a:r>
              <a:rPr lang="en-US" dirty="0" smtClean="0"/>
              <a:t> Teclado PS2</a:t>
            </a:r>
            <a:endParaRPr lang="es-US" dirty="0"/>
          </a:p>
        </p:txBody>
      </p:sp>
      <p:sp>
        <p:nvSpPr>
          <p:cNvPr id="3" name="Subtítulo 2"/>
          <p:cNvSpPr>
            <a:spLocks noGrp="1"/>
          </p:cNvSpPr>
          <p:nvPr>
            <p:ph type="subTitle" idx="1"/>
          </p:nvPr>
        </p:nvSpPr>
        <p:spPr/>
        <p:txBody>
          <a:bodyPr/>
          <a:lstStyle/>
          <a:p>
            <a:r>
              <a:rPr lang="en-US" dirty="0" smtClean="0"/>
              <a:t>Objetivo: Idea y </a:t>
            </a:r>
            <a:r>
              <a:rPr lang="es-US" dirty="0" smtClean="0"/>
              <a:t>concepción</a:t>
            </a:r>
            <a:r>
              <a:rPr lang="en-US" dirty="0" smtClean="0"/>
              <a:t> del proyecto</a:t>
            </a:r>
            <a:endParaRPr lang="es-US" dirty="0"/>
          </a:p>
        </p:txBody>
      </p:sp>
      <p:sp>
        <p:nvSpPr>
          <p:cNvPr id="4" name="CuadroTexto 3"/>
          <p:cNvSpPr txBox="1"/>
          <p:nvPr/>
        </p:nvSpPr>
        <p:spPr>
          <a:xfrm>
            <a:off x="685800" y="4703544"/>
            <a:ext cx="4000500" cy="646331"/>
          </a:xfrm>
          <a:prstGeom prst="rect">
            <a:avLst/>
          </a:prstGeom>
          <a:noFill/>
        </p:spPr>
        <p:txBody>
          <a:bodyPr wrap="square" rtlCol="0">
            <a:spAutoFit/>
          </a:bodyPr>
          <a:lstStyle/>
          <a:p>
            <a:r>
              <a:rPr lang="es-US" dirty="0" smtClean="0"/>
              <a:t>Autores</a:t>
            </a:r>
            <a:r>
              <a:rPr lang="en-US" dirty="0" smtClean="0"/>
              <a:t>: Granmel Suarez Alfonso</a:t>
            </a:r>
          </a:p>
          <a:p>
            <a:r>
              <a:rPr lang="en-US" dirty="0" smtClean="0"/>
              <a:t>                Eduardo Leal Hernandez-</a:t>
            </a:r>
            <a:r>
              <a:rPr lang="en-US" dirty="0" err="1" smtClean="0"/>
              <a:t>Piloto</a:t>
            </a:r>
            <a:endParaRPr lang="es-US" dirty="0"/>
          </a:p>
        </p:txBody>
      </p:sp>
      <p:sp>
        <p:nvSpPr>
          <p:cNvPr id="5" name="Rectángulo 4"/>
          <p:cNvSpPr/>
          <p:nvPr/>
        </p:nvSpPr>
        <p:spPr>
          <a:xfrm>
            <a:off x="0" y="0"/>
            <a:ext cx="12192000" cy="9017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Rectángulo 5"/>
          <p:cNvSpPr/>
          <p:nvPr/>
        </p:nvSpPr>
        <p:spPr>
          <a:xfrm>
            <a:off x="0" y="5956300"/>
            <a:ext cx="12192000" cy="9017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4185845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8" name="CuadroTexto 7"/>
          <p:cNvSpPr txBox="1"/>
          <p:nvPr/>
        </p:nvSpPr>
        <p:spPr>
          <a:xfrm>
            <a:off x="2739231" y="1186912"/>
            <a:ext cx="5938838"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3600" b="1" dirty="0" smtClean="0"/>
              <a:t>BLOQUE FUNCIONAL</a:t>
            </a:r>
          </a:p>
          <a:p>
            <a:pPr algn="ctr"/>
            <a:r>
              <a:rPr lang="en-US" sz="3600" dirty="0" smtClean="0"/>
              <a:t>CONTROLADOR PARA LCD</a:t>
            </a:r>
            <a:endParaRPr lang="es-US" sz="3600" dirty="0"/>
          </a:p>
        </p:txBody>
      </p:sp>
      <p:sp>
        <p:nvSpPr>
          <p:cNvPr id="9" name="CuadroTexto 8"/>
          <p:cNvSpPr txBox="1"/>
          <p:nvPr/>
        </p:nvSpPr>
        <p:spPr>
          <a:xfrm>
            <a:off x="3390900" y="3015353"/>
            <a:ext cx="463550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2400" dirty="0" smtClean="0"/>
              <a:t>DIVISOR DE FRECUENCIA (1KHZ)</a:t>
            </a:r>
            <a:endParaRPr lang="es-US" sz="2400" dirty="0"/>
          </a:p>
        </p:txBody>
      </p:sp>
      <p:sp>
        <p:nvSpPr>
          <p:cNvPr id="10" name="CuadroTexto 9"/>
          <p:cNvSpPr txBox="1"/>
          <p:nvPr/>
        </p:nvSpPr>
        <p:spPr>
          <a:xfrm>
            <a:off x="2133600" y="3874297"/>
            <a:ext cx="463550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2400" dirty="0" smtClean="0"/>
              <a:t>CONTADOR</a:t>
            </a:r>
            <a:endParaRPr lang="es-US" sz="2400" dirty="0"/>
          </a:p>
        </p:txBody>
      </p:sp>
    </p:spTree>
    <p:extLst>
      <p:ext uri="{BB962C8B-B14F-4D97-AF65-F5344CB8AC3E}">
        <p14:creationId xmlns:p14="http://schemas.microsoft.com/office/powerpoint/2010/main" val="34772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3181350" y="766405"/>
            <a:ext cx="5829300" cy="1077218"/>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3200" dirty="0" smtClean="0"/>
              <a:t>ESQUEMATICO DE BLOQUES FUNCIONALES</a:t>
            </a:r>
            <a:endParaRPr lang="es-US" sz="3200" dirty="0"/>
          </a:p>
        </p:txBody>
      </p:sp>
      <p:pic>
        <p:nvPicPr>
          <p:cNvPr id="5" name="Imagen 4"/>
          <p:cNvPicPr>
            <a:picLocks noChangeAspect="1"/>
          </p:cNvPicPr>
          <p:nvPr/>
        </p:nvPicPr>
        <p:blipFill>
          <a:blip r:embed="rId2"/>
          <a:stretch>
            <a:fillRect/>
          </a:stretch>
        </p:blipFill>
        <p:spPr>
          <a:xfrm>
            <a:off x="2387600" y="2051229"/>
            <a:ext cx="7251700" cy="3727271"/>
          </a:xfrm>
          <a:prstGeom prst="rect">
            <a:avLst/>
          </a:prstGeom>
        </p:spPr>
      </p:pic>
    </p:spTree>
    <p:extLst>
      <p:ext uri="{BB962C8B-B14F-4D97-AF65-F5344CB8AC3E}">
        <p14:creationId xmlns:p14="http://schemas.microsoft.com/office/powerpoint/2010/main" val="201149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Rectángulo 3"/>
          <p:cNvSpPr/>
          <p:nvPr/>
        </p:nvSpPr>
        <p:spPr>
          <a:xfrm>
            <a:off x="1701800" y="2024335"/>
            <a:ext cx="1930400" cy="73660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Teclado</a:t>
            </a:r>
            <a:endParaRPr lang="es-US" dirty="0"/>
          </a:p>
        </p:txBody>
      </p:sp>
      <p:sp>
        <p:nvSpPr>
          <p:cNvPr id="5" name="Rectángulo 4"/>
          <p:cNvSpPr/>
          <p:nvPr/>
        </p:nvSpPr>
        <p:spPr>
          <a:xfrm>
            <a:off x="1231900" y="3872185"/>
            <a:ext cx="9728200" cy="1955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Rectángulo 5"/>
          <p:cNvSpPr/>
          <p:nvPr/>
        </p:nvSpPr>
        <p:spPr>
          <a:xfrm>
            <a:off x="1562100" y="4234135"/>
            <a:ext cx="2209800" cy="1270000"/>
          </a:xfrm>
          <a:prstGeom prst="rect">
            <a:avLst/>
          </a:prstGeom>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Puerto PS/2</a:t>
            </a:r>
            <a:endParaRPr lang="es-US" dirty="0"/>
          </a:p>
        </p:txBody>
      </p:sp>
      <p:sp>
        <p:nvSpPr>
          <p:cNvPr id="8" name="Rectángulo 7"/>
          <p:cNvSpPr/>
          <p:nvPr/>
        </p:nvSpPr>
        <p:spPr>
          <a:xfrm>
            <a:off x="4864100" y="4234135"/>
            <a:ext cx="2235200" cy="127000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FPGA</a:t>
            </a:r>
            <a:endParaRPr lang="es-US" dirty="0"/>
          </a:p>
        </p:txBody>
      </p:sp>
      <p:sp>
        <p:nvSpPr>
          <p:cNvPr id="9" name="Rectángulo 8"/>
          <p:cNvSpPr/>
          <p:nvPr/>
        </p:nvSpPr>
        <p:spPr>
          <a:xfrm>
            <a:off x="8343900" y="4234135"/>
            <a:ext cx="2133600" cy="127000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Pantalla LCD</a:t>
            </a:r>
            <a:endParaRPr lang="es-US" dirty="0"/>
          </a:p>
        </p:txBody>
      </p:sp>
      <p:cxnSp>
        <p:nvCxnSpPr>
          <p:cNvPr id="11" name="Conector recto de flecha 10"/>
          <p:cNvCxnSpPr>
            <a:stCxn id="4" idx="2"/>
            <a:endCxn id="6" idx="0"/>
          </p:cNvCxnSpPr>
          <p:nvPr/>
        </p:nvCxnSpPr>
        <p:spPr>
          <a:xfrm>
            <a:off x="2667000" y="2760935"/>
            <a:ext cx="0" cy="14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p:cNvCxnSpPr>
            <a:stCxn id="6" idx="3"/>
            <a:endCxn id="8" idx="1"/>
          </p:cNvCxnSpPr>
          <p:nvPr/>
        </p:nvCxnSpPr>
        <p:spPr>
          <a:xfrm>
            <a:off x="3771900" y="48691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p:cNvCxnSpPr>
            <a:stCxn id="8" idx="3"/>
            <a:endCxn id="9" idx="1"/>
          </p:cNvCxnSpPr>
          <p:nvPr/>
        </p:nvCxnSpPr>
        <p:spPr>
          <a:xfrm>
            <a:off x="7099300" y="4869135"/>
            <a:ext cx="1244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uadroTexto 17"/>
          <p:cNvSpPr txBox="1"/>
          <p:nvPr/>
        </p:nvSpPr>
        <p:spPr>
          <a:xfrm>
            <a:off x="8140700" y="3439869"/>
            <a:ext cx="2540000" cy="369332"/>
          </a:xfrm>
          <a:prstGeom prst="rect">
            <a:avLst/>
          </a:prstGeom>
          <a:noFill/>
        </p:spPr>
        <p:txBody>
          <a:bodyPr wrap="square" rtlCol="0">
            <a:spAutoFit/>
          </a:bodyPr>
          <a:lstStyle/>
          <a:p>
            <a:pPr algn="ctr"/>
            <a:r>
              <a:rPr lang="en-US" b="1" dirty="0" smtClean="0"/>
              <a:t>Tarjeta Spartan 3E</a:t>
            </a:r>
            <a:endParaRPr lang="es-US" b="1" dirty="0"/>
          </a:p>
        </p:txBody>
      </p:sp>
      <p:sp>
        <p:nvSpPr>
          <p:cNvPr id="19" name="CuadroTexto 18"/>
          <p:cNvSpPr txBox="1"/>
          <p:nvPr/>
        </p:nvSpPr>
        <p:spPr>
          <a:xfrm>
            <a:off x="2733675" y="783680"/>
            <a:ext cx="6496050" cy="76944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400" dirty="0" smtClean="0"/>
              <a:t>DIAGRAMA EN BLOQUES</a:t>
            </a:r>
            <a:endParaRPr lang="es-US" sz="4400" dirty="0"/>
          </a:p>
        </p:txBody>
      </p:sp>
    </p:spTree>
    <p:extLst>
      <p:ext uri="{BB962C8B-B14F-4D97-AF65-F5344CB8AC3E}">
        <p14:creationId xmlns:p14="http://schemas.microsoft.com/office/powerpoint/2010/main" val="6320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5" name="CuadroTexto 4"/>
          <p:cNvSpPr txBox="1"/>
          <p:nvPr/>
        </p:nvSpPr>
        <p:spPr>
          <a:xfrm>
            <a:off x="2733675" y="783680"/>
            <a:ext cx="6496050" cy="132343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000" dirty="0" smtClean="0"/>
              <a:t>PROTOCOLOS DEL TECLADO Y EL PUERTO PS/2</a:t>
            </a:r>
            <a:endParaRPr lang="es-US" sz="4000" dirty="0"/>
          </a:p>
        </p:txBody>
      </p:sp>
      <p:pic>
        <p:nvPicPr>
          <p:cNvPr id="6" name="Imagen 5"/>
          <p:cNvPicPr>
            <a:picLocks noChangeAspect="1"/>
          </p:cNvPicPr>
          <p:nvPr/>
        </p:nvPicPr>
        <p:blipFill>
          <a:blip r:embed="rId2"/>
          <a:stretch>
            <a:fillRect/>
          </a:stretch>
        </p:blipFill>
        <p:spPr>
          <a:xfrm>
            <a:off x="288925" y="2331999"/>
            <a:ext cx="5248275" cy="182883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3"/>
          <a:stretch>
            <a:fillRect/>
          </a:stretch>
        </p:blipFill>
        <p:spPr>
          <a:xfrm>
            <a:off x="6096000" y="2863562"/>
            <a:ext cx="5770562" cy="27638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594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2733675" y="783680"/>
            <a:ext cx="6496050" cy="132343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000" dirty="0" smtClean="0"/>
              <a:t>PROTOCOLOS DEL TECLADO Y EL PUERTO PS/2</a:t>
            </a:r>
            <a:endParaRPr lang="es-US" sz="4000" dirty="0"/>
          </a:p>
        </p:txBody>
      </p:sp>
      <p:pic>
        <p:nvPicPr>
          <p:cNvPr id="8" name="Imagen 7"/>
          <p:cNvPicPr>
            <a:picLocks noChangeAspect="1"/>
          </p:cNvPicPr>
          <p:nvPr/>
        </p:nvPicPr>
        <p:blipFill>
          <a:blip r:embed="rId2"/>
          <a:stretch>
            <a:fillRect/>
          </a:stretch>
        </p:blipFill>
        <p:spPr>
          <a:xfrm>
            <a:off x="7048500" y="3125356"/>
            <a:ext cx="4572000" cy="2505556"/>
          </a:xfrm>
          <a:prstGeom prst="rect">
            <a:avLst/>
          </a:prstGeom>
          <a:ln>
            <a:noFill/>
          </a:ln>
          <a:effectLst>
            <a:outerShdw blurRad="292100" dist="139700" dir="2700000" algn="tl" rotWithShape="0">
              <a:srgbClr val="333333">
                <a:alpha val="65000"/>
              </a:srgbClr>
            </a:outerShdw>
          </a:effectLst>
        </p:spPr>
      </p:pic>
      <p:sp>
        <p:nvSpPr>
          <p:cNvPr id="9" name="CuadroTexto 8"/>
          <p:cNvSpPr txBox="1"/>
          <p:nvPr/>
        </p:nvSpPr>
        <p:spPr>
          <a:xfrm>
            <a:off x="533400" y="2654300"/>
            <a:ext cx="5969000" cy="2308324"/>
          </a:xfrm>
          <a:prstGeom prst="rect">
            <a:avLst/>
          </a:prstGeom>
          <a:noFill/>
        </p:spPr>
        <p:txBody>
          <a:bodyPr wrap="square" rtlCol="0">
            <a:spAutoFit/>
          </a:bodyPr>
          <a:lstStyle/>
          <a:p>
            <a:r>
              <a:rPr lang="es-ES" dirty="0" smtClean="0"/>
              <a:t>El teclado envía el dato a la aplicación huésped en palabras de 11 bits que contienen un bit de inicio ‘0’, seguido de ocho bits del código de escaneo, el Bit Menos Significativo (LSB, por sus siglas en ingles) es enviado primero, seguido por un bit de paridad impar y termina con un bit de paro ‘1’. Cuando el teclado envía un dato,  genera una señal de 11 pulsos de reloj a una velocidad de entre 20 y 30 KHz, y el dato es valido en el flanco de bajada de la señal de reloj .</a:t>
            </a:r>
            <a:endParaRPr lang="es-US" dirty="0"/>
          </a:p>
        </p:txBody>
      </p:sp>
    </p:spTree>
    <p:extLst>
      <p:ext uri="{BB962C8B-B14F-4D97-AF65-F5344CB8AC3E}">
        <p14:creationId xmlns:p14="http://schemas.microsoft.com/office/powerpoint/2010/main" val="39074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3126581" y="1628506"/>
            <a:ext cx="5938838"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3600" b="1" dirty="0" smtClean="0"/>
              <a:t>BLOQUE FUNCIONAL</a:t>
            </a:r>
          </a:p>
          <a:p>
            <a:pPr algn="ctr"/>
            <a:r>
              <a:rPr lang="en-US" sz="3600" dirty="0" smtClean="0"/>
              <a:t>INTERFAZ PS2 PARA TECLADO</a:t>
            </a:r>
            <a:endParaRPr lang="es-US" sz="3600" dirty="0"/>
          </a:p>
        </p:txBody>
      </p:sp>
      <p:sp>
        <p:nvSpPr>
          <p:cNvPr id="9" name="CuadroTexto 8"/>
          <p:cNvSpPr txBox="1"/>
          <p:nvPr/>
        </p:nvSpPr>
        <p:spPr>
          <a:xfrm>
            <a:off x="3829050" y="3350177"/>
            <a:ext cx="351790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2400" dirty="0" smtClean="0"/>
              <a:t>CONTADOR DE 4 BITS</a:t>
            </a:r>
            <a:endParaRPr lang="es-US" sz="2400" dirty="0"/>
          </a:p>
        </p:txBody>
      </p:sp>
      <p:sp>
        <p:nvSpPr>
          <p:cNvPr id="10" name="CuadroTexto 9"/>
          <p:cNvSpPr txBox="1"/>
          <p:nvPr/>
        </p:nvSpPr>
        <p:spPr>
          <a:xfrm>
            <a:off x="4006850" y="4333185"/>
            <a:ext cx="417830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2400" dirty="0" smtClean="0"/>
              <a:t>REGISTRO (BUFFER) DE 8 BITS</a:t>
            </a:r>
            <a:endParaRPr lang="es-US" sz="2400" dirty="0"/>
          </a:p>
        </p:txBody>
      </p:sp>
    </p:spTree>
    <p:extLst>
      <p:ext uri="{BB962C8B-B14F-4D97-AF65-F5344CB8AC3E}">
        <p14:creationId xmlns:p14="http://schemas.microsoft.com/office/powerpoint/2010/main" val="218813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5" name="CuadroTexto 4"/>
          <p:cNvSpPr txBox="1"/>
          <p:nvPr/>
        </p:nvSpPr>
        <p:spPr>
          <a:xfrm>
            <a:off x="3181350" y="850900"/>
            <a:ext cx="5829300" cy="76944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400" dirty="0" smtClean="0"/>
              <a:t>PROTOCOLOS DEL LCD</a:t>
            </a:r>
            <a:endParaRPr lang="es-US" sz="4400" dirty="0"/>
          </a:p>
        </p:txBody>
      </p:sp>
      <p:pic>
        <p:nvPicPr>
          <p:cNvPr id="6" name="Imagen 5"/>
          <p:cNvPicPr>
            <a:picLocks noChangeAspect="1"/>
          </p:cNvPicPr>
          <p:nvPr/>
        </p:nvPicPr>
        <p:blipFill>
          <a:blip r:embed="rId2"/>
          <a:stretch>
            <a:fillRect/>
          </a:stretch>
        </p:blipFill>
        <p:spPr>
          <a:xfrm>
            <a:off x="7950199" y="2806700"/>
            <a:ext cx="3692525" cy="304055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3"/>
          <a:stretch>
            <a:fillRect/>
          </a:stretch>
        </p:blipFill>
        <p:spPr>
          <a:xfrm>
            <a:off x="279400" y="2115641"/>
            <a:ext cx="7251699" cy="1876426"/>
          </a:xfrm>
          <a:prstGeom prst="rect">
            <a:avLst/>
          </a:prstGeom>
          <a:noFill/>
          <a:ln>
            <a:noFill/>
          </a:ln>
        </p:spPr>
      </p:pic>
    </p:spTree>
    <p:extLst>
      <p:ext uri="{BB962C8B-B14F-4D97-AF65-F5344CB8AC3E}">
        <p14:creationId xmlns:p14="http://schemas.microsoft.com/office/powerpoint/2010/main" val="34177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3181350" y="850900"/>
            <a:ext cx="5829300" cy="76944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400" dirty="0" smtClean="0"/>
              <a:t>PROTOCOLOS DEL LCD</a:t>
            </a:r>
            <a:endParaRPr lang="es-US" sz="4400" dirty="0"/>
          </a:p>
        </p:txBody>
      </p:sp>
      <p:sp>
        <p:nvSpPr>
          <p:cNvPr id="5" name="CuadroTexto 4"/>
          <p:cNvSpPr txBox="1"/>
          <p:nvPr/>
        </p:nvSpPr>
        <p:spPr>
          <a:xfrm>
            <a:off x="419100" y="2020778"/>
            <a:ext cx="5956300" cy="1938992"/>
          </a:xfrm>
          <a:prstGeom prst="rect">
            <a:avLst/>
          </a:prstGeom>
          <a:noFill/>
        </p:spPr>
        <p:txBody>
          <a:bodyPr wrap="square" rtlCol="0">
            <a:spAutoFit/>
          </a:bodyPr>
          <a:lstStyle/>
          <a:p>
            <a:r>
              <a:rPr lang="es-ES" sz="2400" dirty="0" smtClean="0"/>
              <a:t>La memoria ROM para Generar Caracteres (CG ROM, por sus siglas en ingles) contiene la fuente de mapa de bits para cada uno de los caracteres predefinidos que la pantalla LCD puede desplegar.</a:t>
            </a:r>
            <a:endParaRPr lang="es-US" sz="2400" dirty="0"/>
          </a:p>
        </p:txBody>
      </p:sp>
      <p:pic>
        <p:nvPicPr>
          <p:cNvPr id="6" name="Imagen 5"/>
          <p:cNvPicPr>
            <a:picLocks noChangeAspect="1"/>
          </p:cNvPicPr>
          <p:nvPr/>
        </p:nvPicPr>
        <p:blipFill>
          <a:blip r:embed="rId2"/>
          <a:stretch>
            <a:fillRect/>
          </a:stretch>
        </p:blipFill>
        <p:spPr>
          <a:xfrm>
            <a:off x="7226300" y="2020778"/>
            <a:ext cx="3271044" cy="355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10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3181350" y="850900"/>
            <a:ext cx="5829300" cy="76944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400" dirty="0" smtClean="0"/>
              <a:t>PROTOCOLOS DEL LCD</a:t>
            </a:r>
            <a:endParaRPr lang="es-US" sz="4400" dirty="0"/>
          </a:p>
        </p:txBody>
      </p:sp>
      <p:pic>
        <p:nvPicPr>
          <p:cNvPr id="5" name="Imagen 4"/>
          <p:cNvPicPr>
            <a:picLocks noChangeAspect="1"/>
          </p:cNvPicPr>
          <p:nvPr/>
        </p:nvPicPr>
        <p:blipFill>
          <a:blip r:embed="rId2"/>
          <a:stretch>
            <a:fillRect/>
          </a:stretch>
        </p:blipFill>
        <p:spPr>
          <a:xfrm>
            <a:off x="2314575" y="2130970"/>
            <a:ext cx="7562850"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068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 name="Rectángulo 2"/>
          <p:cNvSpPr/>
          <p:nvPr/>
        </p:nvSpPr>
        <p:spPr>
          <a:xfrm>
            <a:off x="0" y="6299200"/>
            <a:ext cx="12192000" cy="55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4" name="CuadroTexto 3"/>
          <p:cNvSpPr txBox="1"/>
          <p:nvPr/>
        </p:nvSpPr>
        <p:spPr>
          <a:xfrm>
            <a:off x="3181350" y="850900"/>
            <a:ext cx="5829300" cy="76944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4400" dirty="0" smtClean="0"/>
              <a:t>PROTOCOLOS DEL LCD</a:t>
            </a:r>
            <a:endParaRPr lang="es-US" sz="4400" dirty="0"/>
          </a:p>
        </p:txBody>
      </p:sp>
      <p:sp>
        <p:nvSpPr>
          <p:cNvPr id="5" name="Rectángulo 4"/>
          <p:cNvSpPr/>
          <p:nvPr/>
        </p:nvSpPr>
        <p:spPr>
          <a:xfrm>
            <a:off x="406400" y="2121445"/>
            <a:ext cx="6096000" cy="2031325"/>
          </a:xfrm>
          <a:prstGeom prst="rect">
            <a:avLst/>
          </a:prstGeom>
        </p:spPr>
        <p:txBody>
          <a:bodyPr>
            <a:spAutoFit/>
          </a:bodyPr>
          <a:lstStyle/>
          <a:p>
            <a:pPr algn="just"/>
            <a:r>
              <a:rPr lang="es-US" dirty="0" smtClean="0"/>
              <a:t>Los valores de datos en la señal SF_D&lt;11:8&gt;, y en el selector de registro (LCD_RS) y la señal de control de escritura/lectura (LCD_RW) deben de estar configuradas y estables por lo menos 40 ns antes de que la señal de habilitación LCD_E se ponga en Alto. La señal de habilitación debe permanecer en Alto durante 230 ns o más – el equivalente a 12 ciclos de reloj o más utilizando un reloj de 50 MHz</a:t>
            </a:r>
            <a:endParaRPr lang="es-US" dirty="0"/>
          </a:p>
        </p:txBody>
      </p:sp>
      <p:pic>
        <p:nvPicPr>
          <p:cNvPr id="6" name="Imagen 5"/>
          <p:cNvPicPr>
            <a:picLocks noChangeAspect="1"/>
          </p:cNvPicPr>
          <p:nvPr/>
        </p:nvPicPr>
        <p:blipFill>
          <a:blip r:embed="rId2"/>
          <a:stretch>
            <a:fillRect/>
          </a:stretch>
        </p:blipFill>
        <p:spPr>
          <a:xfrm>
            <a:off x="6607174" y="2121445"/>
            <a:ext cx="5165725" cy="3885655"/>
          </a:xfrm>
          <a:prstGeom prst="rect">
            <a:avLst/>
          </a:prstGeom>
          <a:noFill/>
          <a:ln>
            <a:noFill/>
          </a:ln>
        </p:spPr>
      </p:pic>
    </p:spTree>
    <p:extLst>
      <p:ext uri="{BB962C8B-B14F-4D97-AF65-F5344CB8AC3E}">
        <p14:creationId xmlns:p14="http://schemas.microsoft.com/office/powerpoint/2010/main" val="5310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318</Words>
  <Application>Microsoft Office PowerPoint</Application>
  <PresentationFormat>Panorámica</PresentationFormat>
  <Paragraphs>28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Visualizador LCD controlado por Teclado PS2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17</cp:revision>
  <dcterms:created xsi:type="dcterms:W3CDTF">2024-03-04T05:08:49Z</dcterms:created>
  <dcterms:modified xsi:type="dcterms:W3CDTF">2024-03-04T09:21:58Z</dcterms:modified>
</cp:coreProperties>
</file>