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4"/>
  </p:notesMasterIdLst>
  <p:sldIdLst>
    <p:sldId id="256" r:id="rId5"/>
    <p:sldId id="263" r:id="rId6"/>
    <p:sldId id="264" r:id="rId7"/>
    <p:sldId id="257" r:id="rId8"/>
    <p:sldId id="258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BB401-6586-8F09-4A71-C86F32E30325}" v="9" dt="2022-06-04T11:03:12.516"/>
    <p1510:client id="{B3DA58A2-35A6-45EE-AF4B-0870C97F899A}" v="660" dt="2022-06-04T15:31:09.064"/>
    <p1510:client id="{BBA1613F-46ED-57A7-2343-ABB966A5AEB7}" v="1" dt="2022-06-04T11:57:30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83CCF-1A57-4B3C-AA8D-EDBFF79725A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69004-2D15-4917-AD4F-DC550810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69004-2D15-4917-AD4F-DC5508101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3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dadas/polish-nlp-resourc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7186CA-7E2E-08AD-5884-BD339E88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Hate speech classification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265259-3EF2-60A1-C706-CDB23E676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pl-PL"/>
              <a:t>Adrianna Klimczak, Adam Kowalczyk and Marcel Wenka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7ACC5-853A-5214-F470-2423D338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23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B5F4D-7CF1-6FD7-ABA1-7DA5F8E1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BDAF09-0DCC-EB5D-ADA1-1F0FFF50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Stripping leading and trailing whitespaces</a:t>
            </a:r>
          </a:p>
          <a:p>
            <a:r>
              <a:rPr lang="en-US">
                <a:solidFill>
                  <a:schemeClr val="tx1">
                    <a:lumMod val="75000"/>
                    <a:alpha val="70000"/>
                  </a:schemeClr>
                </a:solidFill>
              </a:rPr>
              <a:t>[TFIDF] Replacing all whitespaces with spaces</a:t>
            </a:r>
          </a:p>
          <a:p>
            <a:r>
              <a:rPr lang="en-US"/>
              <a:t>Removing retweet tags (“RT”)</a:t>
            </a:r>
          </a:p>
          <a:p>
            <a:r>
              <a:rPr lang="en-US"/>
              <a:t>Removing leading and trailing responses and mentions</a:t>
            </a:r>
          </a:p>
          <a:p>
            <a:r>
              <a:rPr lang="en-US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[RoBERTa] Removing emojis</a:t>
            </a:r>
          </a:p>
          <a:p>
            <a:r>
              <a:rPr lang="en-US">
                <a:solidFill>
                  <a:schemeClr val="tx1">
                    <a:lumMod val="75000"/>
                    <a:alpha val="70000"/>
                  </a:schemeClr>
                </a:solidFill>
              </a:rPr>
              <a:t>[TFIDF] Removing punctuation</a:t>
            </a:r>
          </a:p>
          <a:p>
            <a:r>
              <a:rPr lang="en-US">
                <a:solidFill>
                  <a:schemeClr val="tx1">
                    <a:lumMod val="75000"/>
                    <a:alpha val="70000"/>
                  </a:schemeClr>
                </a:solidFill>
              </a:rPr>
              <a:t>[TFIDF] Removing stop words</a:t>
            </a:r>
          </a:p>
        </p:txBody>
      </p:sp>
    </p:spTree>
    <p:extLst>
      <p:ext uri="{BB962C8B-B14F-4D97-AF65-F5344CB8AC3E}">
        <p14:creationId xmlns:p14="http://schemas.microsoft.com/office/powerpoint/2010/main" val="24347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E37464-CA9D-8B43-A6DB-F75627B2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D6F5D2-A56A-1D59-7694-D23827EF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Sławomir</a:t>
            </a:r>
            <a:r>
              <a:rPr lang="en-US"/>
              <a:t> Dadas, 2019, “A repository of Polish NLP resources” </a:t>
            </a:r>
            <a:r>
              <a:rPr lang="en-US">
                <a:hlinkClick r:id="rId2"/>
              </a:rPr>
              <a:t>https://github.com/sdadas/polish-nlp-resources/</a:t>
            </a:r>
            <a:endParaRPr lang="en-US"/>
          </a:p>
          <a:p>
            <a:r>
              <a:rPr lang="en-US"/>
              <a:t>Embedding taken from the second last layer:</a:t>
            </a:r>
          </a:p>
          <a:p>
            <a:pPr lvl="1"/>
            <a:r>
              <a:rPr lang="en-US"/>
              <a:t>Mean</a:t>
            </a:r>
          </a:p>
          <a:p>
            <a:pPr lvl="1"/>
            <a:r>
              <a:rPr lang="en-US" strike="sngStrike"/>
              <a:t>CLS token</a:t>
            </a:r>
          </a:p>
          <a:p>
            <a:r>
              <a:rPr lang="en-US"/>
              <a:t>http://jalammar.github.io/illustrated-bert/</a:t>
            </a:r>
          </a:p>
        </p:txBody>
      </p:sp>
    </p:spTree>
    <p:extLst>
      <p:ext uri="{BB962C8B-B14F-4D97-AF65-F5344CB8AC3E}">
        <p14:creationId xmlns:p14="http://schemas.microsoft.com/office/powerpoint/2010/main" val="27331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AC403-0222-E052-4431-9131D6B3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RoBERTa (base)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72F5EEB-7B22-EE62-8613-1DD0F46F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448"/>
              </p:ext>
            </p:extLst>
          </p:nvPr>
        </p:nvGraphicFramePr>
        <p:xfrm>
          <a:off x="1226190" y="2738120"/>
          <a:ext cx="9739620" cy="1385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3270">
                  <a:extLst>
                    <a:ext uri="{9D8B030D-6E8A-4147-A177-3AD203B41FA5}">
                      <a16:colId xmlns:a16="http://schemas.microsoft.com/office/drawing/2014/main" val="1769373891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207818157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543858907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4279567433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2370678043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64980837"/>
                    </a:ext>
                  </a:extLst>
                </a:gridCol>
              </a:tblGrid>
              <a:tr h="64375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Linear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Scikit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Custom MLP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92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F1 micro</a:t>
                      </a:r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0.861</a:t>
                      </a:r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0.81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0.867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0.885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0.839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46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F1 macro</a:t>
                      </a:r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0.522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0.31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0.47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9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0.531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83320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B328514F-AA45-191C-FC14-FE4BAA144EFC}"/>
              </a:ext>
            </a:extLst>
          </p:cNvPr>
          <p:cNvSpPr txBox="1"/>
          <p:nvPr/>
        </p:nvSpPr>
        <p:spPr>
          <a:xfrm>
            <a:off x="1226190" y="4949505"/>
            <a:ext cx="369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Embedding time: 10-15 minutes</a:t>
            </a:r>
            <a:endParaRPr lang="pl-PL"/>
          </a:p>
          <a:p>
            <a:r>
              <a:rPr lang="en-US"/>
              <a:t>Model size: 0.623 gigabytes</a:t>
            </a:r>
          </a:p>
        </p:txBody>
      </p:sp>
    </p:spTree>
    <p:extLst>
      <p:ext uri="{BB962C8B-B14F-4D97-AF65-F5344CB8AC3E}">
        <p14:creationId xmlns:p14="http://schemas.microsoft.com/office/powerpoint/2010/main" val="23285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AC403-0222-E052-4431-9131D6B3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RoBERTa (large)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72F5EEB-7B22-EE62-8613-1DD0F46F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9865"/>
              </p:ext>
            </p:extLst>
          </p:nvPr>
        </p:nvGraphicFramePr>
        <p:xfrm>
          <a:off x="1226190" y="2738120"/>
          <a:ext cx="973962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3270">
                  <a:extLst>
                    <a:ext uri="{9D8B030D-6E8A-4147-A177-3AD203B41FA5}">
                      <a16:colId xmlns:a16="http://schemas.microsoft.com/office/drawing/2014/main" val="1769373891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207818157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543858907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4279567433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2370678043"/>
                    </a:ext>
                  </a:extLst>
                </a:gridCol>
                <a:gridCol w="1623270">
                  <a:extLst>
                    <a:ext uri="{9D8B030D-6E8A-4147-A177-3AD203B41FA5}">
                      <a16:colId xmlns:a16="http://schemas.microsoft.com/office/drawing/2014/main" val="6498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Linear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Scikit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Custom MLP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92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F1 micro</a:t>
                      </a:r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0.875</a:t>
                      </a:r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0.844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0.866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0.89</a:t>
                      </a:r>
                      <a:r>
                        <a:rPr lang="pl-PL" sz="1800" b="0" kern="120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0.852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46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F1 macro</a:t>
                      </a:r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0.52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0.571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0.309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0.508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0.544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83320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C863521B-FEC9-EC44-4F9B-4DABDC833FA2}"/>
              </a:ext>
            </a:extLst>
          </p:cNvPr>
          <p:cNvSpPr txBox="1"/>
          <p:nvPr/>
        </p:nvSpPr>
        <p:spPr>
          <a:xfrm>
            <a:off x="1226190" y="4949505"/>
            <a:ext cx="369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Embedding time: 25-30 minutes</a:t>
            </a:r>
            <a:endParaRPr lang="pl-PL"/>
          </a:p>
          <a:p>
            <a:r>
              <a:rPr lang="en-US"/>
              <a:t>Model size: 2.11 gigabytes</a:t>
            </a:r>
          </a:p>
        </p:txBody>
      </p:sp>
    </p:spTree>
    <p:extLst>
      <p:ext uri="{BB962C8B-B14F-4D97-AF65-F5344CB8AC3E}">
        <p14:creationId xmlns:p14="http://schemas.microsoft.com/office/powerpoint/2010/main" val="201202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3EB23-D10C-9F53-AB12-30A8D91F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RoBERTa: base vs large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3A2B73B-9625-59EC-F426-A02534AD5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98871"/>
              </p:ext>
            </p:extLst>
          </p:nvPr>
        </p:nvGraphicFramePr>
        <p:xfrm>
          <a:off x="2019825" y="2863093"/>
          <a:ext cx="8152350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470">
                  <a:extLst>
                    <a:ext uri="{9D8B030D-6E8A-4147-A177-3AD203B41FA5}">
                      <a16:colId xmlns:a16="http://schemas.microsoft.com/office/drawing/2014/main" val="3725914207"/>
                    </a:ext>
                  </a:extLst>
                </a:gridCol>
                <a:gridCol w="1630470">
                  <a:extLst>
                    <a:ext uri="{9D8B030D-6E8A-4147-A177-3AD203B41FA5}">
                      <a16:colId xmlns:a16="http://schemas.microsoft.com/office/drawing/2014/main" val="799289962"/>
                    </a:ext>
                  </a:extLst>
                </a:gridCol>
                <a:gridCol w="1630470">
                  <a:extLst>
                    <a:ext uri="{9D8B030D-6E8A-4147-A177-3AD203B41FA5}">
                      <a16:colId xmlns:a16="http://schemas.microsoft.com/office/drawing/2014/main" val="2205833814"/>
                    </a:ext>
                  </a:extLst>
                </a:gridCol>
                <a:gridCol w="1630470">
                  <a:extLst>
                    <a:ext uri="{9D8B030D-6E8A-4147-A177-3AD203B41FA5}">
                      <a16:colId xmlns:a16="http://schemas.microsoft.com/office/drawing/2014/main" val="1610280442"/>
                    </a:ext>
                  </a:extLst>
                </a:gridCol>
                <a:gridCol w="1630470">
                  <a:extLst>
                    <a:ext uri="{9D8B030D-6E8A-4147-A177-3AD203B41FA5}">
                      <a16:colId xmlns:a16="http://schemas.microsoft.com/office/drawing/2014/main" val="67005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base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1049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Scikit MLP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Custom MLP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RBF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Scikit MLP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6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F1 micro</a:t>
                      </a:r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</a:rPr>
                        <a:t>0.885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</a:rPr>
                        <a:t>0.839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0.844</a:t>
                      </a:r>
                      <a:endParaRPr lang="en-US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0.89</a:t>
                      </a:r>
                      <a:r>
                        <a:rPr lang="pl-PL" sz="1800" b="0" kern="120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177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F1 macro</a:t>
                      </a:r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</a:rPr>
                        <a:t>0.47</a:t>
                      </a:r>
                      <a:r>
                        <a:rPr lang="pl-PL" sz="1800" b="0" kern="1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</a:rPr>
                        <a:t>0.531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0.571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0.508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38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Embedding time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10-15 minutes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25-30 minutes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55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Model size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0.623 gigabytes</a:t>
                      </a:r>
                      <a:endParaRPr lang="en-US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2.11 gigabytes</a:t>
                      </a:r>
                      <a:endParaRPr lang="en-US" noProof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2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0BD0EC-2BC7-A6F2-CD02-2314982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RoBERTa + TFIDF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641F46-0EA0-C65F-96CA-4313DFE6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67674"/>
              </p:ext>
            </p:extLst>
          </p:nvPr>
        </p:nvGraphicFramePr>
        <p:xfrm>
          <a:off x="2035727" y="2764172"/>
          <a:ext cx="8120545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591">
                  <a:extLst>
                    <a:ext uri="{9D8B030D-6E8A-4147-A177-3AD203B41FA5}">
                      <a16:colId xmlns:a16="http://schemas.microsoft.com/office/drawing/2014/main" val="3024401767"/>
                    </a:ext>
                  </a:extLst>
                </a:gridCol>
                <a:gridCol w="1060159">
                  <a:extLst>
                    <a:ext uri="{9D8B030D-6E8A-4147-A177-3AD203B41FA5}">
                      <a16:colId xmlns:a16="http://schemas.microsoft.com/office/drawing/2014/main" val="207818157"/>
                    </a:ext>
                  </a:extLst>
                </a:gridCol>
                <a:gridCol w="1060159">
                  <a:extLst>
                    <a:ext uri="{9D8B030D-6E8A-4147-A177-3AD203B41FA5}">
                      <a16:colId xmlns:a16="http://schemas.microsoft.com/office/drawing/2014/main" val="3098501866"/>
                    </a:ext>
                  </a:extLst>
                </a:gridCol>
                <a:gridCol w="1060159">
                  <a:extLst>
                    <a:ext uri="{9D8B030D-6E8A-4147-A177-3AD203B41FA5}">
                      <a16:colId xmlns:a16="http://schemas.microsoft.com/office/drawing/2014/main" val="543858907"/>
                    </a:ext>
                  </a:extLst>
                </a:gridCol>
                <a:gridCol w="1060159">
                  <a:extLst>
                    <a:ext uri="{9D8B030D-6E8A-4147-A177-3AD203B41FA5}">
                      <a16:colId xmlns:a16="http://schemas.microsoft.com/office/drawing/2014/main" val="2777713985"/>
                    </a:ext>
                  </a:extLst>
                </a:gridCol>
                <a:gridCol w="1060159">
                  <a:extLst>
                    <a:ext uri="{9D8B030D-6E8A-4147-A177-3AD203B41FA5}">
                      <a16:colId xmlns:a16="http://schemas.microsoft.com/office/drawing/2014/main" val="1054608450"/>
                    </a:ext>
                  </a:extLst>
                </a:gridCol>
                <a:gridCol w="1060159">
                  <a:extLst>
                    <a:ext uri="{9D8B030D-6E8A-4147-A177-3AD203B41FA5}">
                      <a16:colId xmlns:a16="http://schemas.microsoft.com/office/drawing/2014/main" val="37942487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Linear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SVM RBF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Custom MLP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928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micro</a:t>
                      </a:r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macro</a:t>
                      </a:r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micro</a:t>
                      </a:r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macro</a:t>
                      </a:r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micro</a:t>
                      </a:r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F1 macro</a:t>
                      </a:r>
                      <a:endParaRPr lang="en-US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AF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0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TFIDF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0.861</a:t>
                      </a:r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0.81</a:t>
                      </a:r>
                      <a:r>
                        <a:rPr lang="pl-PL" sz="1800" b="0" kern="120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0.522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0.839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</a:rPr>
                        <a:t>0.531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RoBERTa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0.875</a:t>
                      </a:r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0.525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0.844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rgbClr val="0070C0"/>
                          </a:solidFill>
                          <a:effectLst/>
                        </a:rPr>
                        <a:t>0.571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0.544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004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Combined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pl-PL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r>
                        <a:rPr lang="pl-PL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46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3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AA7E4-FF0E-B3B6-7041-814406C5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BERT + TFIDF with MLP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0607C-7793-D3FB-D638-81EE161D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Text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processed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by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Polish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BERT model</a:t>
            </a:r>
          </a:p>
          <a:p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Token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of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emotes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extracted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and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encoded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with TFIDF</a:t>
            </a:r>
          </a:p>
          <a:p>
            <a:r>
              <a:rPr lang="pl-PL">
                <a:solidFill>
                  <a:srgbClr val="FFFFFF">
                    <a:alpha val="70000"/>
                  </a:srgbClr>
                </a:solidFill>
              </a:rPr>
              <a:t>A single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full-connected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layer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for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output</a:t>
            </a:r>
          </a:p>
          <a:p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Loss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function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: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Weighted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Cross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Entropy</a:t>
            </a:r>
            <a:endParaRPr lang="pl-PL">
              <a:solidFill>
                <a:srgbClr val="FFFFFF">
                  <a:alpha val="70000"/>
                </a:srgbClr>
              </a:solidFill>
            </a:endParaRPr>
          </a:p>
          <a:p>
            <a:endParaRPr lang="pl-PL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4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9FC4C-DA69-BE34-C8B2-C9FCBBF4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BERT + TFIDF with MLP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BF63B8-2A27-F903-F0BD-91A4402B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PyTorch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+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PyTorch</a:t>
            </a:r>
            <a:r>
              <a:rPr lang="pl-PL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Lightning</a:t>
            </a:r>
            <a:endParaRPr lang="pl-PL">
              <a:solidFill>
                <a:srgbClr val="FFFFFF">
                  <a:alpha val="70000"/>
                </a:srgbClr>
              </a:solidFill>
            </a:endParaRPr>
          </a:p>
          <a:p>
            <a:r>
              <a:rPr lang="pl-PL">
                <a:solidFill>
                  <a:srgbClr val="FFFFFF">
                    <a:alpha val="70000"/>
                  </a:srgbClr>
                </a:solidFill>
              </a:rPr>
              <a:t>Google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Colab</a:t>
            </a:r>
          </a:p>
          <a:p>
            <a:r>
              <a:rPr lang="pl-PL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Cross </a:t>
            </a:r>
            <a:r>
              <a:rPr lang="pl-PL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Entropy</a:t>
            </a:r>
            <a:r>
              <a:rPr lang="pl-PL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weights</a:t>
            </a:r>
            <a:r>
              <a:rPr lang="pl-PL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: </a:t>
            </a:r>
            <a:r>
              <a:rPr lang="pl-PL">
                <a:latin typeface="Consolas"/>
                <a:ea typeface="+mn-lt"/>
                <a:cs typeface="+mn-lt"/>
              </a:rPr>
              <a:t>[0.05, 0.975, 0.95]</a:t>
            </a:r>
            <a:endParaRPr lang="pl-PL">
              <a:ea typeface="+mn-lt"/>
              <a:cs typeface="+mn-lt"/>
            </a:endParaRPr>
          </a:p>
          <a:p>
            <a:r>
              <a:rPr lang="pl-PL">
                <a:solidFill>
                  <a:srgbClr val="FFFFFF">
                    <a:alpha val="70000"/>
                  </a:srgbClr>
                </a:solidFill>
                <a:latin typeface="Consolas"/>
              </a:rPr>
              <a:t>Model Performance: </a:t>
            </a:r>
          </a:p>
          <a:p>
            <a:pPr lvl="1"/>
            <a:r>
              <a:rPr lang="pl-PL">
                <a:solidFill>
                  <a:srgbClr val="FFFFFF">
                    <a:alpha val="70000"/>
                  </a:srgbClr>
                </a:solidFill>
                <a:latin typeface="Consolas"/>
              </a:rPr>
              <a:t>Micro F1: </a:t>
            </a:r>
            <a:r>
              <a:rPr lang="pl-PL">
                <a:latin typeface="Consolas"/>
              </a:rPr>
              <a:t>0.8208</a:t>
            </a:r>
            <a:endParaRPr lang="pl-PL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lvl="1"/>
            <a:r>
              <a:rPr lang="pl-PL">
                <a:solidFill>
                  <a:srgbClr val="FFFFFF">
                    <a:alpha val="70000"/>
                  </a:srgbClr>
                </a:solidFill>
                <a:latin typeface="Consolas"/>
              </a:rPr>
              <a:t>Macro F1: </a:t>
            </a:r>
            <a:r>
              <a:rPr lang="pl-PL">
                <a:latin typeface="Consolas"/>
              </a:rPr>
              <a:t>0.4508</a:t>
            </a:r>
            <a:endParaRPr lang="pl-PL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endParaRPr lang="pl-PL">
              <a:solidFill>
                <a:srgbClr val="FFFFFF">
                  <a:alpha val="70000"/>
                </a:srgbClr>
              </a:solidFill>
            </a:endParaRPr>
          </a:p>
          <a:p>
            <a:endParaRPr lang="pl-PL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69F6A"/>
      </a:accent1>
      <a:accent2>
        <a:srgbClr val="9FA75B"/>
      </a:accent2>
      <a:accent3>
        <a:srgbClr val="8BAB6F"/>
      </a:accent3>
      <a:accent4>
        <a:srgbClr val="65B161"/>
      </a:accent4>
      <a:accent5>
        <a:srgbClr val="6CAF84"/>
      </a:accent5>
      <a:accent6>
        <a:srgbClr val="60B09E"/>
      </a:accent6>
      <a:hlink>
        <a:srgbClr val="697EAE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C0C21177106A4C92C1293ACB7E15D1" ma:contentTypeVersion="12" ma:contentTypeDescription="Utwórz nowy dokument." ma:contentTypeScope="" ma:versionID="71100b0debc5f424762bd320aeb9e18b">
  <xsd:schema xmlns:xsd="http://www.w3.org/2001/XMLSchema" xmlns:xs="http://www.w3.org/2001/XMLSchema" xmlns:p="http://schemas.microsoft.com/office/2006/metadata/properties" xmlns:ns3="71f0ca6d-ff23-40b9-82ff-190e9f68712f" xmlns:ns4="a211d0e6-8592-4b74-85d9-77383723e577" targetNamespace="http://schemas.microsoft.com/office/2006/metadata/properties" ma:root="true" ma:fieldsID="eda19b4d6a625a2d0df6f2dea061f308" ns3:_="" ns4:_="">
    <xsd:import namespace="71f0ca6d-ff23-40b9-82ff-190e9f68712f"/>
    <xsd:import namespace="a211d0e6-8592-4b74-85d9-77383723e5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f0ca6d-ff23-40b9-82ff-190e9f687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1d0e6-8592-4b74-85d9-77383723e57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7A8C9-C330-454F-BF01-E434D499A882}">
  <ds:schemaRefs>
    <ds:schemaRef ds:uri="71f0ca6d-ff23-40b9-82ff-190e9f68712f"/>
    <ds:schemaRef ds:uri="a211d0e6-8592-4b74-85d9-77383723e5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CE8665-0BE3-4F78-89B9-B6320FCCFD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8E70D3-2268-40DF-9102-1343E87230E6}">
  <ds:schemaRefs>
    <ds:schemaRef ds:uri="http://schemas.microsoft.com/office/2006/metadata/properties"/>
    <ds:schemaRef ds:uri="71f0ca6d-ff23-40b9-82ff-190e9f68712f"/>
    <ds:schemaRef ds:uri="http://purl.org/dc/elements/1.1/"/>
    <ds:schemaRef ds:uri="http://schemas.microsoft.com/office/infopath/2007/PartnerControls"/>
    <ds:schemaRef ds:uri="a211d0e6-8592-4b74-85d9-77383723e577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Panoramiczny</PresentationFormat>
  <Paragraphs>123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Century Gothic</vt:lpstr>
      <vt:lpstr>Consolas</vt:lpstr>
      <vt:lpstr>PebbleVTI</vt:lpstr>
      <vt:lpstr>Hate speech classification</vt:lpstr>
      <vt:lpstr>Preprocessing</vt:lpstr>
      <vt:lpstr>RoBERTa</vt:lpstr>
      <vt:lpstr>RoBERTa (base)</vt:lpstr>
      <vt:lpstr>RoBERTa (large)</vt:lpstr>
      <vt:lpstr>RoBERTa: base vs large</vt:lpstr>
      <vt:lpstr>RoBERTa + TFIDF</vt:lpstr>
      <vt:lpstr>BERT + TFIDF with MLP</vt:lpstr>
      <vt:lpstr>BERT + TFIDF with MLP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classification</dc:title>
  <dc:creator>Wenka Marcel (STUD)</dc:creator>
  <cp:lastModifiedBy>Wenka Marcel (STUD)</cp:lastModifiedBy>
  <cp:revision>2</cp:revision>
  <dcterms:created xsi:type="dcterms:W3CDTF">2022-05-09T19:28:39Z</dcterms:created>
  <dcterms:modified xsi:type="dcterms:W3CDTF">2022-06-04T15:31:09Z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0x01010048C0C21177106A4C92C1293ACB7E15D1</vt:lpwstr>
  </property>
</Properties>
</file>