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9f8dd7b97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9f8dd7b97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9f8dd7b97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9f8dd7b97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9f8dd7b9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9f8dd7b9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9f8dd7b9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9f8dd7b9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9f8dd7b9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9f8dd7b9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9f8dd7b97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9f8dd7b97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9f8dd7b97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9f8dd7b97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9f8dd7b97_3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9f8dd7b97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9f8dd7b9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9f8dd7b9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9f8dd7b9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29f8dd7b9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9f8dd7b9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9f8dd7b9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9f8dd7b9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29f8dd7b9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9f8dd7b9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9f8dd7b9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9f8dd7b9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29f8dd7b9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29f8dd7b97_3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29f8dd7b97_3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9f8dd7b97_3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29f8dd7b97_3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9f8dd7b97_3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29f8dd7b97_3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9f8dd7b9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29f8dd7b9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9f8dd7b97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29f8dd7b97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9f8dd7b9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9f8dd7b9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9f8dd7b9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9f8dd7b9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9f8dd7b9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9f8dd7b9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9f8dd7b9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9f8dd7b9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9f8dd7b97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9f8dd7b97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9f8dd7b9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9f8dd7b9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9f8dd7b97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9f8dd7b97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20" Type="http://schemas.openxmlformats.org/officeDocument/2006/relationships/hyperlink" Target="https://arxiv.org/search/cs?searchtype=author&amp;query=Slonim,+N" TargetMode="External"/><Relationship Id="rId22" Type="http://schemas.openxmlformats.org/officeDocument/2006/relationships/hyperlink" Target="https://arxiv.org/search/cs?searchtype=author&amp;query=Strubell,+E" TargetMode="External"/><Relationship Id="rId21" Type="http://schemas.openxmlformats.org/officeDocument/2006/relationships/hyperlink" Target="https://arxiv.org/search/cs?searchtype=author&amp;query=Dodge,+J" TargetMode="External"/><Relationship Id="rId24" Type="http://schemas.openxmlformats.org/officeDocument/2006/relationships/hyperlink" Target="https://arxiv.org/search/cs?searchtype=author&amp;query=Derczynski,+L" TargetMode="External"/><Relationship Id="rId23" Type="http://schemas.openxmlformats.org/officeDocument/2006/relationships/hyperlink" Target="https://arxiv.org/search/cs?searchtype=author&amp;query=Balasubramanian,+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nytimes.com/2025/01/21/technology/trump-openai-stargate-artificial-intelligence.html" TargetMode="External"/><Relationship Id="rId4" Type="http://schemas.openxmlformats.org/officeDocument/2006/relationships/hyperlink" Target="https://www.reuters.com/technology/artificial-intelligence/trump-announce-private-sector-ai-infrastructure-investment-cbs-reports-2025-01-21/" TargetMode="External"/><Relationship Id="rId9" Type="http://schemas.openxmlformats.org/officeDocument/2006/relationships/hyperlink" Target="https://arxiv.org/search/cs?searchtype=author&amp;query=Cao,+Q" TargetMode="External"/><Relationship Id="rId26" Type="http://schemas.openxmlformats.org/officeDocument/2006/relationships/hyperlink" Target="https://arxiv.org/search/cs?searchtype=author&amp;query=Schwartz,+R" TargetMode="External"/><Relationship Id="rId25" Type="http://schemas.openxmlformats.org/officeDocument/2006/relationships/hyperlink" Target="https://arxiv.org/search/cs?searchtype=author&amp;query=Gurevych,+I" TargetMode="External"/><Relationship Id="rId5" Type="http://schemas.openxmlformats.org/officeDocument/2006/relationships/hyperlink" Target="https://arxiv.org/search/cs?searchtype=author&amp;query=Treviso,+M" TargetMode="External"/><Relationship Id="rId6" Type="http://schemas.openxmlformats.org/officeDocument/2006/relationships/hyperlink" Target="https://arxiv.org/search/cs?searchtype=author&amp;query=Lee,+J" TargetMode="External"/><Relationship Id="rId7" Type="http://schemas.openxmlformats.org/officeDocument/2006/relationships/hyperlink" Target="https://arxiv.org/search/cs?searchtype=author&amp;query=Ji,+T" TargetMode="External"/><Relationship Id="rId8" Type="http://schemas.openxmlformats.org/officeDocument/2006/relationships/hyperlink" Target="https://arxiv.org/search/cs?searchtype=author&amp;query=van+Aken,+B" TargetMode="External"/><Relationship Id="rId11" Type="http://schemas.openxmlformats.org/officeDocument/2006/relationships/hyperlink" Target="https://arxiv.org/search/cs?searchtype=author&amp;query=Hassid,+M" TargetMode="External"/><Relationship Id="rId10" Type="http://schemas.openxmlformats.org/officeDocument/2006/relationships/hyperlink" Target="https://arxiv.org/search/cs?searchtype=author&amp;query=Ciosici,+M+R" TargetMode="External"/><Relationship Id="rId13" Type="http://schemas.openxmlformats.org/officeDocument/2006/relationships/hyperlink" Target="https://arxiv.org/search/cs?searchtype=author&amp;query=Hooker,+S" TargetMode="External"/><Relationship Id="rId12" Type="http://schemas.openxmlformats.org/officeDocument/2006/relationships/hyperlink" Target="https://arxiv.org/search/cs?searchtype=author&amp;query=Heafield,+K" TargetMode="External"/><Relationship Id="rId15" Type="http://schemas.openxmlformats.org/officeDocument/2006/relationships/hyperlink" Target="https://arxiv.org/search/cs?searchtype=author&amp;query=Martins,+P+H" TargetMode="External"/><Relationship Id="rId14" Type="http://schemas.openxmlformats.org/officeDocument/2006/relationships/hyperlink" Target="https://arxiv.org/search/cs?searchtype=author&amp;query=Raffel,+C" TargetMode="External"/><Relationship Id="rId17" Type="http://schemas.openxmlformats.org/officeDocument/2006/relationships/hyperlink" Target="https://arxiv.org/search/cs?searchtype=author&amp;query=Forde,+J+Z" TargetMode="External"/><Relationship Id="rId16" Type="http://schemas.openxmlformats.org/officeDocument/2006/relationships/hyperlink" Target="https://arxiv.org/search/cs?searchtype=author&amp;query=Martins,+A+F+T" TargetMode="External"/><Relationship Id="rId19" Type="http://schemas.openxmlformats.org/officeDocument/2006/relationships/hyperlink" Target="https://arxiv.org/search/cs?searchtype=author&amp;query=Simpson,+E" TargetMode="External"/><Relationship Id="rId18" Type="http://schemas.openxmlformats.org/officeDocument/2006/relationships/hyperlink" Target="https://arxiv.org/search/cs?searchtype=author&amp;query=Milder,+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Efficient NLP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Filip Mieszkowski  ⏺ Stanisław Kurzątkowski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Design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1994175"/>
            <a:ext cx="76887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What else can be considered as a </a:t>
            </a:r>
            <a:r>
              <a:rPr lang="pl" sz="2000">
                <a:solidFill>
                  <a:srgbClr val="E69138"/>
                </a:solidFill>
              </a:rPr>
              <a:t>bottleneck for efficiency</a:t>
            </a:r>
            <a:r>
              <a:rPr lang="pl" sz="2000">
                <a:solidFill>
                  <a:schemeClr val="dk2"/>
                </a:solidFill>
              </a:rPr>
              <a:t>?</a:t>
            </a:r>
            <a:endParaRPr i="1" sz="2000">
              <a:solidFill>
                <a:srgbClr val="BF9000"/>
              </a:solidFill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2730750" y="2402350"/>
            <a:ext cx="368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Generation</a:t>
            </a:r>
            <a:endParaRPr sz="2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777700" y="2933450"/>
            <a:ext cx="751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Lato"/>
              <a:buChar char="➔"/>
            </a:pPr>
            <a:r>
              <a:rPr lang="pl" sz="20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Large</a:t>
            </a: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 models perform more </a:t>
            </a:r>
            <a:r>
              <a:rPr lang="pl" sz="20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computations</a:t>
            </a:r>
            <a:endParaRPr sz="20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Lato"/>
              <a:buChar char="➔"/>
            </a:pPr>
            <a:r>
              <a:rPr lang="pl" sz="20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No matter the input</a:t>
            </a: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, the entire model will be invoked</a:t>
            </a:r>
            <a:endParaRPr sz="2000">
              <a:solidFill>
                <a:srgbClr val="36363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Design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1853850"/>
            <a:ext cx="76887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How to speed this up</a:t>
            </a:r>
            <a:r>
              <a:rPr lang="pl" sz="2000">
                <a:solidFill>
                  <a:schemeClr val="dk2"/>
                </a:solidFill>
              </a:rPr>
              <a:t>?</a:t>
            </a:r>
            <a:endParaRPr i="1" sz="2000">
              <a:solidFill>
                <a:srgbClr val="BF9000"/>
              </a:solidFill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777700" y="2340750"/>
            <a:ext cx="7515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Lato"/>
              <a:buChar char="➔"/>
            </a:pPr>
            <a:r>
              <a:rPr lang="pl" sz="20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Mixture-of-Experts</a:t>
            </a: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 (MoE, collection of expert-networks and </a:t>
            </a:r>
            <a:r>
              <a:rPr lang="pl" sz="20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gating mechanism</a:t>
            </a: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2000">
              <a:solidFill>
                <a:srgbClr val="36363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Lato"/>
              <a:buChar char="➔"/>
            </a:pPr>
            <a:r>
              <a:rPr lang="pl" sz="20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Retrieval-Augmented-Generation</a:t>
            </a: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 (RAG, trade-off between </a:t>
            </a:r>
            <a:r>
              <a:rPr lang="pl" sz="20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decreasing the size of the model</a:t>
            </a: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 and increasing the size of the database)</a:t>
            </a:r>
            <a:endParaRPr sz="2000">
              <a:solidFill>
                <a:srgbClr val="36363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Pre-training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76887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8000"/>
              <a:t>RTD - Random Token Detection</a:t>
            </a:r>
            <a:endParaRPr sz="8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8000"/>
              <a:t>ELECTRA model</a:t>
            </a:r>
            <a:endParaRPr sz="8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8000"/>
              <a:t>as opposed to MLM (Masked Language Modeling)</a:t>
            </a:r>
            <a:endParaRPr sz="8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8000"/>
              <a:t>The most expensive process of training the model</a:t>
            </a:r>
            <a:endParaRPr sz="8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60" name="Google Shape;160;p24"/>
          <p:cNvSpPr txBox="1"/>
          <p:nvPr/>
        </p:nvSpPr>
        <p:spPr>
          <a:xfrm>
            <a:off x="729450" y="3613450"/>
            <a:ext cx="76194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cat sits on the table and looks out the window.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➡The cat sits on the dog and looks out the window.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➡The cat sits on the [MASK] and looks out the window. </a:t>
            </a:r>
            <a:endParaRPr sz="20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Fine-tuning to a downstream task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2078875"/>
            <a:ext cx="7688700" cy="29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Parameter-efficient methods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l" sz="2000"/>
              <a:t>fine-tuning just few parameters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l" sz="2000"/>
              <a:t>fine-tuning </a:t>
            </a:r>
            <a:r>
              <a:rPr lang="pl" sz="2000">
                <a:solidFill>
                  <a:schemeClr val="dk1"/>
                </a:solidFill>
              </a:rPr>
              <a:t>under 1%</a:t>
            </a:r>
            <a:r>
              <a:rPr lang="pl" sz="2000"/>
              <a:t> of parameters can be enough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Adding adapters (transfer learning)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l" sz="2000"/>
              <a:t>much faster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l" sz="2000"/>
              <a:t>worse performance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Inference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727650" y="1994175"/>
            <a:ext cx="76887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We end up with a trained model.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Can we push the </a:t>
            </a:r>
            <a:r>
              <a:rPr lang="pl" sz="2000">
                <a:solidFill>
                  <a:schemeClr val="dk2"/>
                </a:solidFill>
              </a:rPr>
              <a:t>efficiency </a:t>
            </a:r>
            <a:r>
              <a:rPr lang="pl" sz="2000">
                <a:solidFill>
                  <a:schemeClr val="dk2"/>
                </a:solidFill>
              </a:rPr>
              <a:t>even further?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Inference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727650" y="2463950"/>
            <a:ext cx="7688700" cy="23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pl" sz="2000">
                <a:solidFill>
                  <a:srgbClr val="1155CC"/>
                </a:solidFill>
              </a:rPr>
              <a:t>Teacher-Student</a:t>
            </a:r>
            <a:r>
              <a:rPr lang="pl" sz="2000">
                <a:solidFill>
                  <a:schemeClr val="dk2"/>
                </a:solidFill>
              </a:rPr>
              <a:t> framework (student learns on the distribution of “</a:t>
            </a:r>
            <a:r>
              <a:rPr lang="pl" sz="2000">
                <a:solidFill>
                  <a:srgbClr val="1155CC"/>
                </a:solidFill>
              </a:rPr>
              <a:t>soft-labels</a:t>
            </a:r>
            <a:r>
              <a:rPr lang="pl" sz="2000">
                <a:solidFill>
                  <a:schemeClr val="dk2"/>
                </a:solidFill>
              </a:rPr>
              <a:t>” generated </a:t>
            </a:r>
            <a:r>
              <a:rPr lang="pl" sz="2000">
                <a:solidFill>
                  <a:schemeClr val="dk2"/>
                </a:solidFill>
              </a:rPr>
              <a:t>by</a:t>
            </a:r>
            <a:r>
              <a:rPr lang="pl" sz="2000">
                <a:solidFill>
                  <a:schemeClr val="dk2"/>
                </a:solidFill>
              </a:rPr>
              <a:t> the teacher, </a:t>
            </a:r>
            <a:r>
              <a:rPr lang="pl" sz="2000">
                <a:solidFill>
                  <a:srgbClr val="1155CC"/>
                </a:solidFill>
              </a:rPr>
              <a:t>instead of hard data</a:t>
            </a:r>
            <a:r>
              <a:rPr lang="pl" sz="2000">
                <a:solidFill>
                  <a:schemeClr val="dk2"/>
                </a:solidFill>
              </a:rPr>
              <a:t>)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pl" sz="2000">
                <a:solidFill>
                  <a:srgbClr val="1155CC"/>
                </a:solidFill>
              </a:rPr>
              <a:t>Loss function</a:t>
            </a:r>
            <a:r>
              <a:rPr lang="pl" sz="2000">
                <a:solidFill>
                  <a:schemeClr val="dk2"/>
                </a:solidFill>
              </a:rPr>
              <a:t> = </a:t>
            </a:r>
            <a:r>
              <a:rPr lang="pl" sz="2000">
                <a:solidFill>
                  <a:srgbClr val="1155CC"/>
                </a:solidFill>
              </a:rPr>
              <a:t>Hard Loss</a:t>
            </a:r>
            <a:r>
              <a:rPr lang="pl" sz="2000">
                <a:solidFill>
                  <a:schemeClr val="dk2"/>
                </a:solidFill>
              </a:rPr>
              <a:t> (hard data labels)+ </a:t>
            </a:r>
            <a:r>
              <a:rPr lang="pl" sz="2000">
                <a:solidFill>
                  <a:srgbClr val="1155CC"/>
                </a:solidFill>
              </a:rPr>
              <a:t>Soft Loss</a:t>
            </a:r>
            <a:r>
              <a:rPr lang="pl" sz="2000">
                <a:solidFill>
                  <a:schemeClr val="dk2"/>
                </a:solidFill>
              </a:rPr>
              <a:t> (teacher labels)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➔"/>
            </a:pPr>
            <a:r>
              <a:rPr lang="pl" sz="2000">
                <a:solidFill>
                  <a:schemeClr val="dk2"/>
                </a:solidFill>
              </a:rPr>
              <a:t>Results in </a:t>
            </a:r>
            <a:r>
              <a:rPr lang="pl" sz="2000">
                <a:solidFill>
                  <a:srgbClr val="1155CC"/>
                </a:solidFill>
              </a:rPr>
              <a:t>much smaller student model</a:t>
            </a:r>
            <a:r>
              <a:rPr lang="pl" sz="2000">
                <a:solidFill>
                  <a:schemeClr val="dk2"/>
                </a:solidFill>
              </a:rPr>
              <a:t> which retains most of the teacher accuracy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3197550" y="1807650"/>
            <a:ext cx="274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Knowledge Distillation</a:t>
            </a:r>
            <a:endParaRPr sz="2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Inference</a:t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4001700" y="1669050"/>
            <a:ext cx="114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Pruning</a:t>
            </a:r>
            <a:endParaRPr sz="2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2602800" y="2286850"/>
            <a:ext cx="39384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000">
                <a:solidFill>
                  <a:srgbClr val="1155CC"/>
                </a:solidFill>
              </a:rPr>
              <a:t>Removes</a:t>
            </a:r>
            <a:r>
              <a:rPr lang="pl" sz="2000">
                <a:solidFill>
                  <a:srgbClr val="1155CC"/>
                </a:solidFill>
              </a:rPr>
              <a:t> model’s components</a:t>
            </a:r>
            <a:endParaRPr sz="2000">
              <a:solidFill>
                <a:srgbClr val="000000"/>
              </a:solidFill>
            </a:endParaRPr>
          </a:p>
        </p:txBody>
      </p:sp>
      <p:cxnSp>
        <p:nvCxnSpPr>
          <p:cNvPr id="187" name="Google Shape;187;p28"/>
          <p:cNvCxnSpPr/>
          <p:nvPr/>
        </p:nvCxnSpPr>
        <p:spPr>
          <a:xfrm flipH="1">
            <a:off x="2617925" y="2895150"/>
            <a:ext cx="11319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8"/>
          <p:cNvCxnSpPr/>
          <p:nvPr/>
        </p:nvCxnSpPr>
        <p:spPr>
          <a:xfrm>
            <a:off x="5031950" y="2895150"/>
            <a:ext cx="1081800" cy="4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1460950" y="3486425"/>
            <a:ext cx="21810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000">
                <a:solidFill>
                  <a:srgbClr val="000000"/>
                </a:solidFill>
              </a:rPr>
              <a:t>Structured:</a:t>
            </a:r>
            <a:br>
              <a:rPr lang="pl" sz="2000">
                <a:solidFill>
                  <a:srgbClr val="000000"/>
                </a:solidFill>
              </a:rPr>
            </a:br>
            <a:r>
              <a:rPr lang="pl" sz="2000">
                <a:solidFill>
                  <a:srgbClr val="000000"/>
                </a:solidFill>
              </a:rPr>
              <a:t>layers 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5101375" y="3486425"/>
            <a:ext cx="21810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000">
                <a:solidFill>
                  <a:srgbClr val="000000"/>
                </a:solidFill>
              </a:rPr>
              <a:t>Uns</a:t>
            </a:r>
            <a:r>
              <a:rPr lang="pl" sz="2000">
                <a:solidFill>
                  <a:srgbClr val="000000"/>
                </a:solidFill>
              </a:rPr>
              <a:t>tructured:</a:t>
            </a:r>
            <a:br>
              <a:rPr lang="pl" sz="2000">
                <a:solidFill>
                  <a:srgbClr val="000000"/>
                </a:solidFill>
              </a:rPr>
            </a:br>
            <a:r>
              <a:rPr lang="pl" sz="2000">
                <a:solidFill>
                  <a:srgbClr val="000000"/>
                </a:solidFill>
              </a:rPr>
              <a:t>weights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Inference</a:t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2722950" y="1853850"/>
            <a:ext cx="3698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Adaptive Computation</a:t>
            </a:r>
            <a:endParaRPr sz="2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727650" y="2463950"/>
            <a:ext cx="7688700" cy="23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pl" sz="2000">
                <a:solidFill>
                  <a:srgbClr val="000000"/>
                </a:solidFill>
              </a:rPr>
              <a:t>Mixture-of-experts (already discussed)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pl" sz="2000">
                <a:solidFill>
                  <a:srgbClr val="1155CC"/>
                </a:solidFill>
              </a:rPr>
              <a:t>Early Exit Confidence</a:t>
            </a:r>
            <a:r>
              <a:rPr lang="pl" sz="2000">
                <a:solidFill>
                  <a:srgbClr val="000000"/>
                </a:solidFill>
              </a:rPr>
              <a:t> (whenever a sufficient </a:t>
            </a:r>
            <a:r>
              <a:rPr lang="pl" sz="2000">
                <a:solidFill>
                  <a:srgbClr val="1155CC"/>
                </a:solidFill>
              </a:rPr>
              <a:t>threshold of confidence</a:t>
            </a:r>
            <a:r>
              <a:rPr lang="pl" sz="2000">
                <a:solidFill>
                  <a:srgbClr val="000000"/>
                </a:solidFill>
              </a:rPr>
              <a:t> for the prediction is met, stop computation)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Hardware utilization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parallelization and use of GPU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joint design of hardware, software and compiler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5000"/>
              <a:t>Quiz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00" y="787275"/>
            <a:ext cx="3040026" cy="41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398" y="787275"/>
            <a:ext cx="3233852" cy="411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729450" y="1318650"/>
            <a:ext cx="73719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" sz="1800">
                <a:solidFill>
                  <a:srgbClr val="36363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President Trump announced a joint </a:t>
            </a:r>
            <a:r>
              <a:rPr b="0" lang="pl" sz="1800">
                <a:solidFill>
                  <a:srgbClr val="36363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venture</a:t>
            </a:r>
            <a:r>
              <a:rPr b="0" lang="pl" sz="1800">
                <a:solidFill>
                  <a:srgbClr val="36363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called </a:t>
            </a:r>
            <a:r>
              <a:rPr b="0" lang="pl" sz="1800">
                <a:solidFill>
                  <a:srgbClr val="FF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[MASK]</a:t>
            </a:r>
            <a:r>
              <a:rPr b="0" lang="pl" sz="1800">
                <a:solidFill>
                  <a:srgbClr val="36363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between OpenAI, SoftBank and Oracle to create at least $100 billion in computing infrastructure to power artificial intelligence.</a:t>
            </a:r>
            <a:endParaRPr sz="1800"/>
          </a:p>
        </p:txBody>
      </p:sp>
      <p:sp>
        <p:nvSpPr>
          <p:cNvPr id="214" name="Google Shape;214;p32"/>
          <p:cNvSpPr txBox="1"/>
          <p:nvPr/>
        </p:nvSpPr>
        <p:spPr>
          <a:xfrm>
            <a:off x="729450" y="2983000"/>
            <a:ext cx="7424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36363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President Trump announced a joint venture, called </a:t>
            </a:r>
            <a:r>
              <a:rPr lang="pl" sz="18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Stargate</a:t>
            </a:r>
            <a:r>
              <a:rPr lang="pl" sz="1800">
                <a:solidFill>
                  <a:srgbClr val="36363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between OpenAI, SoftBank and Oracle to create at least $100 billion in computing infrastructure to power artificial intelligence.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/>
        </p:nvSpPr>
        <p:spPr>
          <a:xfrm>
            <a:off x="531750" y="1383825"/>
            <a:ext cx="7391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pl" sz="18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[MASK]</a:t>
            </a:r>
            <a:r>
              <a:rPr lang="pl" sz="1800">
                <a:latin typeface="Georgia"/>
                <a:ea typeface="Georgia"/>
                <a:cs typeface="Georgia"/>
                <a:sym typeface="Georgia"/>
              </a:rPr>
              <a:t> learning is a training strategy where a model is first exposed to easier, simpler tasks and gradually progresses to more complex ones, mimicking how humans learn.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531750" y="2907375"/>
            <a:ext cx="80805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pl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Curriculum</a:t>
            </a:r>
            <a:r>
              <a:rPr lang="pl" sz="1800">
                <a:latin typeface="Georgia"/>
                <a:ea typeface="Georgia"/>
                <a:cs typeface="Georgia"/>
                <a:sym typeface="Georgia"/>
              </a:rPr>
              <a:t> learning is a training strategy where a model is first exposed to easier, simpler tasks and gradually progresses to more complex ones, mimicking how humans learn.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/>
        </p:nvSpPr>
        <p:spPr>
          <a:xfrm>
            <a:off x="531750" y="1383825"/>
            <a:ext cx="7391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pl" sz="1800">
                <a:solidFill>
                  <a:srgbClr val="363636"/>
                </a:solidFill>
                <a:latin typeface="Georgia"/>
                <a:ea typeface="Georgia"/>
                <a:cs typeface="Georgia"/>
                <a:sym typeface="Georgia"/>
              </a:rPr>
              <a:t>In natural language processing, </a:t>
            </a:r>
            <a:r>
              <a:rPr lang="pl" sz="18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[MASK]</a:t>
            </a:r>
            <a:r>
              <a:rPr lang="pl" sz="1800">
                <a:solidFill>
                  <a:srgbClr val="363636"/>
                </a:solidFill>
                <a:latin typeface="Georgia"/>
                <a:ea typeface="Georgia"/>
                <a:cs typeface="Georgia"/>
                <a:sym typeface="Georgia"/>
              </a:rPr>
              <a:t> refers to identifying tokens in a sequence that have been randomly inserted.</a:t>
            </a:r>
            <a:endParaRPr sz="1800">
              <a:solidFill>
                <a:srgbClr val="36363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531750" y="2907375"/>
            <a:ext cx="80805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pl" sz="1800">
                <a:solidFill>
                  <a:srgbClr val="363636"/>
                </a:solidFill>
                <a:latin typeface="Georgia"/>
                <a:ea typeface="Georgia"/>
                <a:cs typeface="Georgia"/>
                <a:sym typeface="Georgia"/>
              </a:rPr>
              <a:t>In natural language processing, </a:t>
            </a:r>
            <a:r>
              <a:rPr lang="pl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random token detection</a:t>
            </a:r>
            <a:r>
              <a:rPr lang="pl" sz="1800">
                <a:solidFill>
                  <a:srgbClr val="363636"/>
                </a:solidFill>
                <a:latin typeface="Georgia"/>
                <a:ea typeface="Georgia"/>
                <a:cs typeface="Georgia"/>
                <a:sym typeface="Georgia"/>
              </a:rPr>
              <a:t> refers to identifying tokens in a sequence that have been randomly inserted.</a:t>
            </a:r>
            <a:endParaRPr sz="1800">
              <a:solidFill>
                <a:srgbClr val="36363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/>
        </p:nvSpPr>
        <p:spPr>
          <a:xfrm>
            <a:off x="531750" y="1383825"/>
            <a:ext cx="7391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pl" sz="1800">
                <a:solidFill>
                  <a:srgbClr val="363636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lang="pl" sz="18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cost </a:t>
            </a:r>
            <a:r>
              <a:rPr lang="pl" sz="1800">
                <a:solidFill>
                  <a:srgbClr val="363636"/>
                </a:solidFill>
                <a:latin typeface="Georgia"/>
                <a:ea typeface="Georgia"/>
                <a:cs typeface="Georgia"/>
                <a:sym typeface="Georgia"/>
              </a:rPr>
              <a:t>of obtaining a particular result is proportional to what quantities?</a:t>
            </a:r>
            <a:endParaRPr sz="1800">
              <a:solidFill>
                <a:srgbClr val="36363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531750" y="2907375"/>
            <a:ext cx="80805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Cost(</a:t>
            </a:r>
            <a:r>
              <a:rPr lang="pl" sz="2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pl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~ </a:t>
            </a:r>
            <a:r>
              <a:rPr i="1" lang="pl" sz="2000">
                <a:solidFill>
                  <a:srgbClr val="741B47"/>
                </a:solidFill>
                <a:latin typeface="Lato"/>
                <a:ea typeface="Lato"/>
                <a:cs typeface="Lato"/>
                <a:sym typeface="Lato"/>
              </a:rPr>
              <a:t>E </a:t>
            </a:r>
            <a:r>
              <a:rPr i="1" lang="pl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× </a:t>
            </a:r>
            <a:r>
              <a:rPr i="1" lang="pl" sz="20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D </a:t>
            </a:r>
            <a:r>
              <a:rPr i="1" lang="pl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× </a:t>
            </a:r>
            <a:r>
              <a:rPr i="1" lang="pl" sz="2000">
                <a:solidFill>
                  <a:srgbClr val="BF9000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i="1" sz="2000">
              <a:solidFill>
                <a:srgbClr val="BF9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 </a:t>
            </a:r>
            <a:r>
              <a:rPr lang="pl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pl" sz="2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NLP model</a:t>
            </a:r>
            <a:r>
              <a:rPr lang="pl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with a satisfactory performance,</a:t>
            </a:r>
            <a:r>
              <a:rPr lang="pl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l" sz="2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the result</a:t>
            </a:r>
            <a:endParaRPr sz="20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741B47"/>
                </a:solidFill>
                <a:latin typeface="Lato"/>
                <a:ea typeface="Lato"/>
                <a:cs typeface="Lato"/>
                <a:sym typeface="Lato"/>
              </a:rPr>
              <a:t>E </a:t>
            </a: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- cost of a</a:t>
            </a:r>
            <a:r>
              <a:rPr lang="pl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l" sz="2000">
                <a:solidFill>
                  <a:srgbClr val="741B47"/>
                </a:solidFill>
                <a:latin typeface="Lato"/>
                <a:ea typeface="Lato"/>
                <a:cs typeface="Lato"/>
                <a:sym typeface="Lato"/>
              </a:rPr>
              <a:t>single execution</a:t>
            </a:r>
            <a:r>
              <a:rPr lang="pl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(complexity, size)</a:t>
            </a:r>
            <a:endParaRPr sz="2000">
              <a:solidFill>
                <a:srgbClr val="36363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D </a:t>
            </a:r>
            <a:r>
              <a:rPr lang="pl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pl" sz="20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dataset size</a:t>
            </a:r>
            <a:r>
              <a:rPr lang="pl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(gathering data, memory, processing)</a:t>
            </a:r>
            <a:endParaRPr sz="2000">
              <a:solidFill>
                <a:srgbClr val="36363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BF9000"/>
                </a:solidFill>
                <a:latin typeface="Lato"/>
                <a:ea typeface="Lato"/>
                <a:cs typeface="Lato"/>
                <a:sym typeface="Lato"/>
              </a:rPr>
              <a:t>H </a:t>
            </a: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- number of</a:t>
            </a:r>
            <a:r>
              <a:rPr lang="pl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l" sz="2000">
                <a:solidFill>
                  <a:srgbClr val="BF9000"/>
                </a:solidFill>
                <a:latin typeface="Lato"/>
                <a:ea typeface="Lato"/>
                <a:cs typeface="Lato"/>
                <a:sym typeface="Lato"/>
              </a:rPr>
              <a:t>training runs</a:t>
            </a:r>
            <a:r>
              <a:rPr lang="pl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to tune hyperparameters</a:t>
            </a:r>
            <a:endParaRPr i="1" sz="2000">
              <a:solidFill>
                <a:srgbClr val="36363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/>
        </p:nvSpPr>
        <p:spPr>
          <a:xfrm>
            <a:off x="531750" y="1383825"/>
            <a:ext cx="73917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pl" sz="1800">
                <a:solidFill>
                  <a:srgbClr val="363636"/>
                </a:solidFill>
                <a:latin typeface="Georgia"/>
                <a:ea typeface="Georgia"/>
                <a:cs typeface="Georgia"/>
                <a:sym typeface="Georgia"/>
              </a:rPr>
              <a:t>Which</a:t>
            </a:r>
            <a:r>
              <a:rPr lang="pl" sz="1800">
                <a:solidFill>
                  <a:srgbClr val="363636"/>
                </a:solidFill>
                <a:latin typeface="Georgia"/>
                <a:ea typeface="Georgia"/>
                <a:cs typeface="Georgia"/>
                <a:sym typeface="Georgia"/>
              </a:rPr>
              <a:t> efficiency solution (implemented </a:t>
            </a:r>
            <a:r>
              <a:rPr lang="pl" sz="1800">
                <a:solidFill>
                  <a:srgbClr val="363636"/>
                </a:solidFill>
                <a:latin typeface="Georgia"/>
                <a:ea typeface="Georgia"/>
                <a:cs typeface="Georgia"/>
                <a:sym typeface="Georgia"/>
              </a:rPr>
              <a:t>by</a:t>
            </a:r>
            <a:r>
              <a:rPr lang="pl" sz="1800">
                <a:solidFill>
                  <a:srgbClr val="363636"/>
                </a:solidFill>
                <a:latin typeface="Georgia"/>
                <a:ea typeface="Georgia"/>
                <a:cs typeface="Georgia"/>
                <a:sym typeface="Georgia"/>
              </a:rPr>
              <a:t> several project teams in this course :0 ) </a:t>
            </a:r>
            <a:r>
              <a:rPr lang="pl" sz="18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offers a trade-off</a:t>
            </a:r>
            <a:r>
              <a:rPr lang="pl" sz="1800">
                <a:solidFill>
                  <a:srgbClr val="363636"/>
                </a:solidFill>
                <a:latin typeface="Georgia"/>
                <a:ea typeface="Georgia"/>
                <a:cs typeface="Georgia"/>
                <a:sym typeface="Georgia"/>
              </a:rPr>
              <a:t> between the sizes of the </a:t>
            </a:r>
            <a:r>
              <a:rPr lang="pl" sz="18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model and external database</a:t>
            </a:r>
            <a:r>
              <a:rPr lang="pl" sz="1800">
                <a:solidFill>
                  <a:srgbClr val="363636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 sz="1800">
              <a:solidFill>
                <a:srgbClr val="36363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Google Shape;238;p36"/>
          <p:cNvSpPr txBox="1"/>
          <p:nvPr/>
        </p:nvSpPr>
        <p:spPr>
          <a:xfrm>
            <a:off x="531750" y="2907375"/>
            <a:ext cx="8080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Retrieval-Augmented-Generation</a:t>
            </a: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 (RAG, trade-off between </a:t>
            </a:r>
            <a:r>
              <a:rPr lang="pl" sz="20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decreasing the size of the model</a:t>
            </a: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 and increasing the size of the database)</a:t>
            </a:r>
            <a:endParaRPr sz="1800">
              <a:solidFill>
                <a:srgbClr val="36363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/>
        </p:nvSpPr>
        <p:spPr>
          <a:xfrm>
            <a:off x="531750" y="1383825"/>
            <a:ext cx="739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pl" sz="1800">
                <a:solidFill>
                  <a:srgbClr val="363636"/>
                </a:solidFill>
                <a:latin typeface="Georgia"/>
                <a:ea typeface="Georgia"/>
                <a:cs typeface="Georgia"/>
                <a:sym typeface="Georgia"/>
              </a:rPr>
              <a:t>Which solution relies on </a:t>
            </a:r>
            <a:r>
              <a:rPr lang="pl" sz="18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local context</a:t>
            </a:r>
            <a:r>
              <a:rPr lang="pl" sz="1800">
                <a:solidFill>
                  <a:srgbClr val="363636"/>
                </a:solidFill>
                <a:latin typeface="Georgia"/>
                <a:ea typeface="Georgia"/>
                <a:cs typeface="Georgia"/>
                <a:sym typeface="Georgia"/>
              </a:rPr>
              <a:t> of the input?</a:t>
            </a:r>
            <a:endParaRPr sz="1800">
              <a:solidFill>
                <a:srgbClr val="36363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4" name="Google Shape;244;p37"/>
          <p:cNvSpPr txBox="1"/>
          <p:nvPr/>
        </p:nvSpPr>
        <p:spPr>
          <a:xfrm>
            <a:off x="531750" y="2907375"/>
            <a:ext cx="8080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Sparse Attention</a:t>
            </a: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 (token importance computed for fixed-size windows, local context)</a:t>
            </a:r>
            <a:endParaRPr sz="1800">
              <a:solidFill>
                <a:srgbClr val="36363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729450" y="2078875"/>
            <a:ext cx="7688700" cy="28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4325" u="sng">
                <a:solidFill>
                  <a:srgbClr val="363636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https://www.nytimes.com/2025/01/21/technology/trump-openai-stargate-artificial-intelligence.html</a:t>
            </a:r>
            <a:endParaRPr sz="4325">
              <a:solidFill>
                <a:srgbClr val="36363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4325" u="sng">
                <a:solidFill>
                  <a:srgbClr val="363636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https://www.reuters.com/technology/artificial-intelligence/trump-announce-private-sector-ai-infrastructure-investment-cbs-reports-2025-01-21/</a:t>
            </a:r>
            <a:endParaRPr sz="4325">
              <a:solidFill>
                <a:srgbClr val="363636"/>
              </a:solidFill>
            </a:endParaRPr>
          </a:p>
          <a:p>
            <a:pPr indent="0" lvl="0" marL="0" rtl="0" algn="l">
              <a:lnSpc>
                <a:spcPct val="91283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</a:rPr>
              <a:t>Efficient Methods for Natural Language Processing: A Survey,  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Marcos Treviso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</a:rPr>
              <a:t>, 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Ji-Ung Lee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</a:rPr>
              <a:t>, 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Tianchu Ji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</a:rPr>
              <a:t>, 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Betty van Aken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</a:rPr>
              <a:t>, 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Qingqing Cao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</a:rPr>
              <a:t>, 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Manuel R. Ciosici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</a:rPr>
              <a:t>, 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Michael Hassid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</a:rPr>
              <a:t>, 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Kenneth Heafield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</a:rPr>
              <a:t>, 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Sara Hooker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</a:rPr>
              <a:t>, 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Colin Raffel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</a:rPr>
              <a:t>, 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Pedro H. Martins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</a:rPr>
              <a:t>, 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  <a:uFill>
                  <a:noFill/>
                </a:u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André F. T. Martins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</a:rPr>
              <a:t>, 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  <a:uFill>
                  <a:noFill/>
                </a:u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Jessica Zosa Forde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</a:rPr>
              <a:t>, 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  <a:uFill>
                  <a:noFill/>
                </a:u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Peter Milder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</a:rPr>
              <a:t>, 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  <a:uFill>
                  <a:noFill/>
                </a:uFill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Edwin Simpson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</a:rPr>
              <a:t>, 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  <a:uFill>
                  <a:noFill/>
                </a:u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Noam Slonim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</a:rPr>
              <a:t>, 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  <a:uFill>
                  <a:noFill/>
                </a:uFill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Jesse Dodge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</a:rPr>
              <a:t>, 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  <a:uFill>
                  <a:noFill/>
                </a:uFill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Emma Strubell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</a:rPr>
              <a:t>, 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  <a:uFill>
                  <a:noFill/>
                </a:uFill>
                <a:hlinkClick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Niranjan Balasubramanian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</a:rPr>
              <a:t>, 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  <a:uFill>
                  <a:noFill/>
                </a:uFill>
                <a:hlinkClick r:id="rId2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Leon Derczynski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</a:rPr>
              <a:t>, 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  <a:uFill>
                  <a:noFill/>
                </a:uFill>
                <a:hlinkClick r:id="rId2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Iryna Gurevych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</a:rPr>
              <a:t>, </a:t>
            </a:r>
            <a:r>
              <a:rPr lang="pl" sz="4325">
                <a:solidFill>
                  <a:srgbClr val="363636"/>
                </a:solidFill>
                <a:highlight>
                  <a:srgbClr val="FFFFFF"/>
                </a:highlight>
                <a:uFill>
                  <a:noFill/>
                </a:uFill>
                <a:hlinkClick r:id="rId2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Roy Schwartz</a:t>
            </a:r>
            <a:endParaRPr sz="4325">
              <a:solidFill>
                <a:srgbClr val="36363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727650" y="1598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Thank you!</a:t>
            </a:r>
            <a:endParaRPr/>
          </a:p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1250850" y="3603450"/>
            <a:ext cx="6642300" cy="9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400">
                <a:solidFill>
                  <a:srgbClr val="000000"/>
                </a:solidFill>
              </a:rPr>
              <a:t>Filip Mieszkowski 							Stanisław Kurzątkowski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925" y="589775"/>
            <a:ext cx="7438161" cy="45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Quality over Quantity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Quality of the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Design of the model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Training process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Inference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Hardware utilization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factors influencing the cost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Cost(</a:t>
            </a:r>
            <a:r>
              <a:rPr lang="pl" sz="2000">
                <a:solidFill>
                  <a:srgbClr val="38761D"/>
                </a:solidFill>
              </a:rPr>
              <a:t>R</a:t>
            </a:r>
            <a:r>
              <a:rPr lang="pl" sz="2000">
                <a:solidFill>
                  <a:schemeClr val="dk2"/>
                </a:solidFill>
              </a:rPr>
              <a:t>) ~ </a:t>
            </a:r>
            <a:r>
              <a:rPr i="1" lang="pl" sz="2000">
                <a:solidFill>
                  <a:srgbClr val="741B47"/>
                </a:solidFill>
              </a:rPr>
              <a:t>E </a:t>
            </a:r>
            <a:r>
              <a:rPr i="1" lang="pl" sz="2000">
                <a:solidFill>
                  <a:schemeClr val="dk2"/>
                </a:solidFill>
              </a:rPr>
              <a:t>× </a:t>
            </a:r>
            <a:r>
              <a:rPr i="1" lang="pl" sz="2000">
                <a:solidFill>
                  <a:srgbClr val="1155CC"/>
                </a:solidFill>
              </a:rPr>
              <a:t>D </a:t>
            </a:r>
            <a:r>
              <a:rPr i="1" lang="pl" sz="2000">
                <a:solidFill>
                  <a:schemeClr val="dk2"/>
                </a:solidFill>
              </a:rPr>
              <a:t>× </a:t>
            </a:r>
            <a:r>
              <a:rPr i="1" lang="pl" sz="2000">
                <a:solidFill>
                  <a:srgbClr val="BF9000"/>
                </a:solidFill>
              </a:rPr>
              <a:t>H</a:t>
            </a:r>
            <a:endParaRPr i="1" sz="2000">
              <a:solidFill>
                <a:srgbClr val="BF9000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729450" y="3018350"/>
            <a:ext cx="8017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R </a:t>
            </a:r>
            <a:r>
              <a:rPr lang="pl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pl" sz="2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NLP model</a:t>
            </a:r>
            <a:r>
              <a:rPr lang="pl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with a satisfactory performance, </a:t>
            </a:r>
            <a:r>
              <a:rPr lang="pl" sz="20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the result</a:t>
            </a:r>
            <a:endParaRPr sz="20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741B47"/>
                </a:solidFill>
                <a:latin typeface="Lato"/>
                <a:ea typeface="Lato"/>
                <a:cs typeface="Lato"/>
                <a:sym typeface="Lato"/>
              </a:rPr>
              <a:t>E </a:t>
            </a:r>
            <a:r>
              <a:rPr lang="pl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cost of a </a:t>
            </a:r>
            <a:r>
              <a:rPr lang="pl" sz="2000">
                <a:solidFill>
                  <a:srgbClr val="741B47"/>
                </a:solidFill>
                <a:latin typeface="Lato"/>
                <a:ea typeface="Lato"/>
                <a:cs typeface="Lato"/>
                <a:sym typeface="Lato"/>
              </a:rPr>
              <a:t>single execution</a:t>
            </a:r>
            <a:r>
              <a:rPr lang="pl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(complexity, size)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D </a:t>
            </a:r>
            <a:r>
              <a:rPr lang="pl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pl" sz="20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dataset size</a:t>
            </a:r>
            <a:r>
              <a:rPr lang="pl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(gathering data, memory, processing)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BF9000"/>
                </a:solidFill>
                <a:latin typeface="Lato"/>
                <a:ea typeface="Lato"/>
                <a:cs typeface="Lato"/>
                <a:sym typeface="Lato"/>
              </a:rPr>
              <a:t>H </a:t>
            </a:r>
            <a:r>
              <a:rPr lang="pl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- number of </a:t>
            </a:r>
            <a:r>
              <a:rPr lang="pl" sz="2000">
                <a:solidFill>
                  <a:srgbClr val="BF9000"/>
                </a:solidFill>
                <a:latin typeface="Lato"/>
                <a:ea typeface="Lato"/>
                <a:cs typeface="Lato"/>
                <a:sym typeface="Lato"/>
              </a:rPr>
              <a:t>training runs</a:t>
            </a:r>
            <a:r>
              <a:rPr lang="pl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to tune hyperparameters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Quality of the data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8000"/>
              <a:t>Filtering</a:t>
            </a:r>
            <a:endParaRPr sz="8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8000"/>
              <a:t>removing duplicates</a:t>
            </a:r>
            <a:endParaRPr sz="8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8000"/>
              <a:t>removing irrelevant data</a:t>
            </a:r>
            <a:endParaRPr sz="8000"/>
          </a:p>
          <a:p>
            <a:pPr indent="-3586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8192"/>
              <a:t>Active learning</a:t>
            </a:r>
            <a:endParaRPr sz="8192"/>
          </a:p>
          <a:p>
            <a:pPr indent="-3586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8192"/>
              <a:t>model selects the most difficult examples</a:t>
            </a:r>
            <a:endParaRPr sz="8192"/>
          </a:p>
          <a:p>
            <a:pPr indent="-3586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l" sz="8192"/>
              <a:t>Curriculum learning</a:t>
            </a:r>
            <a:endParaRPr sz="8192"/>
          </a:p>
          <a:p>
            <a:pPr indent="-3586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8192"/>
              <a:t>general, easy examples first</a:t>
            </a:r>
            <a:endParaRPr sz="8192"/>
          </a:p>
          <a:p>
            <a:pPr indent="-35865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l" sz="8192"/>
              <a:t>hard, specialized examples later</a:t>
            </a:r>
            <a:endParaRPr sz="8192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Design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06450" y="2525475"/>
            <a:ext cx="76887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What parts of the model's architecture are the </a:t>
            </a:r>
            <a:r>
              <a:rPr lang="pl" sz="2000">
                <a:solidFill>
                  <a:srgbClr val="E69138"/>
                </a:solidFill>
              </a:rPr>
              <a:t>bottlenecks for efficiency</a:t>
            </a:r>
            <a:r>
              <a:rPr lang="pl" sz="2000">
                <a:solidFill>
                  <a:schemeClr val="dk2"/>
                </a:solidFill>
              </a:rPr>
              <a:t>?</a:t>
            </a:r>
            <a:endParaRPr i="1" sz="20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Design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1994175"/>
            <a:ext cx="76887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What part of the model's architecture is the </a:t>
            </a:r>
            <a:r>
              <a:rPr lang="pl" sz="2000">
                <a:solidFill>
                  <a:srgbClr val="E69138"/>
                </a:solidFill>
              </a:rPr>
              <a:t>bottleneck for efficiency</a:t>
            </a:r>
            <a:r>
              <a:rPr lang="pl" sz="2000">
                <a:solidFill>
                  <a:schemeClr val="dk2"/>
                </a:solidFill>
              </a:rPr>
              <a:t>?</a:t>
            </a:r>
            <a:endParaRPr i="1" sz="2000">
              <a:solidFill>
                <a:srgbClr val="BF9000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2730750" y="2402350"/>
            <a:ext cx="368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Attention Mechanism</a:t>
            </a:r>
            <a:endParaRPr sz="2000">
              <a:solidFill>
                <a:srgbClr val="E6913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777700" y="2933450"/>
            <a:ext cx="7515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Lato"/>
              <a:buChar char="➔"/>
            </a:pP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Creates a </a:t>
            </a:r>
            <a:r>
              <a:rPr lang="pl" sz="20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contextualized representation</a:t>
            </a: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 of the input (scales with length)</a:t>
            </a:r>
            <a:endParaRPr sz="2000">
              <a:solidFill>
                <a:srgbClr val="36363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Lato"/>
              <a:buChar char="➔"/>
            </a:pP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Extracting the </a:t>
            </a:r>
            <a:r>
              <a:rPr lang="pl" sz="20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relations between words</a:t>
            </a: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 (not only stand-alone meaning)</a:t>
            </a:r>
            <a:endParaRPr sz="2000">
              <a:solidFill>
                <a:srgbClr val="36363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Model Design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1853850"/>
            <a:ext cx="76887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How to modify the attention?</a:t>
            </a:r>
            <a:endParaRPr i="1" sz="2000">
              <a:solidFill>
                <a:srgbClr val="BF9000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777700" y="2340750"/>
            <a:ext cx="7515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Lato"/>
              <a:buChar char="➔"/>
            </a:pPr>
            <a:r>
              <a:rPr lang="pl" sz="20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Sparse Attention</a:t>
            </a: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 (token importance computed for fixed-size windows, local context)</a:t>
            </a:r>
            <a:endParaRPr sz="2000">
              <a:solidFill>
                <a:srgbClr val="363636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2000"/>
              <a:buFont typeface="Lato"/>
              <a:buChar char="➔"/>
            </a:pPr>
            <a:r>
              <a:rPr lang="pl" sz="20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Global context</a:t>
            </a: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 only for </a:t>
            </a:r>
            <a:r>
              <a:rPr lang="pl" sz="20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predefined tokens</a:t>
            </a:r>
            <a:r>
              <a:rPr lang="pl" sz="2000">
                <a:solidFill>
                  <a:srgbClr val="363636"/>
                </a:solidFill>
                <a:latin typeface="Lato"/>
                <a:ea typeface="Lato"/>
                <a:cs typeface="Lato"/>
                <a:sym typeface="Lato"/>
              </a:rPr>
              <a:t> like “newline” or “tabulation”</a:t>
            </a:r>
            <a:endParaRPr sz="2000">
              <a:solidFill>
                <a:srgbClr val="36363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