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60" r:id="rId5"/>
    <p:sldId id="256" r:id="rId6"/>
    <p:sldId id="2280" r:id="rId7"/>
    <p:sldId id="2281" r:id="rId8"/>
    <p:sldId id="2286" r:id="rId9"/>
    <p:sldId id="2282" r:id="rId10"/>
    <p:sldId id="2283" r:id="rId11"/>
    <p:sldId id="2288" r:id="rId12"/>
    <p:sldId id="2287" r:id="rId13"/>
    <p:sldId id="2285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E7E106-0B6A-576D-35B6-BD06D3A2F8EA}" name="Rhys Wilkins" initials="" userId="S::Rhys.Wilkins@sainsburys.co.uk::1df3e0ca-e3e9-43e1-b610-943617ca69c2" providerId="AD"/>
  <p188:author id="{EAB28B16-DF22-D987-8535-C64268A06FB4}" name="Adam Hood" initials="AH" userId="S::Adam.Hood@sainsburys.co.uk::c4c705e6-6cbd-429a-8eb3-bcecf1fdf5a2" providerId="AD"/>
  <p188:author id="{E764CC16-313A-A597-C124-2DC07018EF8C}" name="Peter Sumansky" initials="PS" userId="S::Peter.Sumansky@sainsburys.co.uk::8ae61303-27b6-42a9-b57a-8e6eebfc81aa" providerId="AD"/>
  <p188:author id="{99A34D52-EBE9-AD1E-2D0F-DB8558B41B14}" name="Andy Henry" initials="AH" userId="S::andy.henry@sainsburys.co.uk::c3985064-f6e6-4e14-aab4-386639a12a89" providerId="AD"/>
  <p188:author id="{8F5BD666-C710-A70A-CB73-41EDDC4405AB}" name="Maja Lazarevic" initials="ML" userId="S::Maja.Lazarevic@sainsburys.co.uk::d06f72e1-f3b1-4a40-9e1e-91f5f7e2fba7" providerId="AD"/>
  <p188:author id="{2D98E780-0BDF-6CD8-710F-05CF660F1FEC}" name="Rhys Wilkins" initials="RW" userId="S::rhys.wilkins@sainsburys.co.uk::1df3e0ca-e3e9-43e1-b610-943617ca69c2" providerId="AD"/>
  <p188:author id="{B134088D-52AD-F1E2-FC6C-1970EAE55235}" name="Chris Gaunt" initials="CG" userId="S::chris.gaunt@sainsburys.co.uk::4211e75f-4a50-4452-9166-5ff7628875bd" providerId="AD"/>
  <p188:author id="{218430BA-E8CB-36D1-51B0-D5E41669EBF1}" name="Josh Gilroy" initials="JG" userId="S::josh.gilroy@sainsburys.co.uk::7c1b3647-cb5e-4061-a63b-882672f73aee" providerId="AD"/>
  <p188:author id="{26038AC7-E826-430F-C7D4-421A881CCC6F}" name="Bozena Szluzy" initials="BS" userId="S::Bozena.Szluzy@sainsburys.co.uk::5a4cbc47-f95f-4453-88d3-e306805a0ddf" providerId="AD"/>
  <p188:author id="{144111ED-0048-CE3D-D967-03F66EFC22AE}" name="Andy Henry" initials="AH" userId="S::Andy.Henry@sainsburys.co.uk::c3985064-f6e6-4e14-aab4-386639a12a8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A03"/>
    <a:srgbClr val="202732"/>
    <a:srgbClr val="111111"/>
    <a:srgbClr val="04CE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C1728-C893-6A4F-B393-10678BF874E5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7699D-E1B1-F344-9F94-260BFB9AA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9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Maja to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7699D-E1B1-F344-9F94-260BFB9AA1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Maja to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7699D-E1B1-F344-9F94-260BFB9AA1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Maja to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7699D-E1B1-F344-9F94-260BFB9AA1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75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Maja to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7699D-E1B1-F344-9F94-260BFB9AA1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5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Maja to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7699D-E1B1-F344-9F94-260BFB9AA1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4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Maja to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7699D-E1B1-F344-9F94-260BFB9AA1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03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Maja to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7699D-E1B1-F344-9F94-260BFB9AA1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1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766453-0912-704C-94E7-295261EEFE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337127"/>
            <a:ext cx="635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8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B4465B-E45A-754A-A3B9-D566D85008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941" t="30304" r="17588" b="30789"/>
          <a:stretch/>
        </p:blipFill>
        <p:spPr>
          <a:xfrm>
            <a:off x="9083040" y="-91441"/>
            <a:ext cx="3276600" cy="24384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F20697-6B4F-C540-BB2B-BF4B3B78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65125"/>
            <a:ext cx="10901516" cy="1325563"/>
          </a:xfrm>
        </p:spPr>
        <p:txBody>
          <a:bodyPr>
            <a:normAutofit/>
          </a:bodyPr>
          <a:lstStyle>
            <a:lvl1pPr>
              <a:defRPr sz="4000" spc="200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2A7A-6997-7447-82FB-CF29A75B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828337"/>
            <a:ext cx="10901516" cy="4014732"/>
          </a:xfrm>
        </p:spPr>
        <p:txBody>
          <a:bodyPr/>
          <a:lstStyle>
            <a:lvl1pPr marL="0" indent="0">
              <a:spcAft>
                <a:spcPts val="1200"/>
              </a:spcAft>
              <a:buFontTx/>
              <a:buNone/>
              <a:defRPr sz="2200" cap="all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  <a:lvl2pPr marL="0" indent="0">
              <a:buFontTx/>
              <a:buNone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2pPr>
            <a:lvl3pPr marL="522900" indent="-342900">
              <a:buFont typeface="Arial" panose="020B0604020202020204" pitchFamily="34" charset="0"/>
              <a:buChar char="•"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3pPr>
            <a:lvl4pPr marL="0" indent="0">
              <a:buFontTx/>
              <a:buNone/>
              <a:defRPr sz="1500" baseline="0">
                <a:solidFill>
                  <a:schemeClr val="bg1"/>
                </a:solidFill>
                <a:latin typeface="Mary Ann" panose="02000506050000020004" pitchFamily="50" charset="0"/>
              </a:defRPr>
            </a:lvl4pPr>
            <a:lvl5pPr marL="1828800" indent="0">
              <a:buFontTx/>
              <a:buNone/>
              <a:defRPr baseline="0">
                <a:solidFill>
                  <a:schemeClr val="bg1"/>
                </a:solidFill>
                <a:latin typeface="Clone Rounded Latin" panose="020B00030002000600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80D62-A03E-8948-AA37-752FDEF5EB8D}"/>
              </a:ext>
            </a:extLst>
          </p:cNvPr>
          <p:cNvCxnSpPr>
            <a:cxnSpLocks/>
          </p:cNvCxnSpPr>
          <p:nvPr userDrawn="1"/>
        </p:nvCxnSpPr>
        <p:spPr>
          <a:xfrm>
            <a:off x="452284" y="1759512"/>
            <a:ext cx="899112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E8DE65-4D75-084A-844D-E06048D6913D}"/>
              </a:ext>
            </a:extLst>
          </p:cNvPr>
          <p:cNvCxnSpPr>
            <a:cxnSpLocks/>
          </p:cNvCxnSpPr>
          <p:nvPr userDrawn="1"/>
        </p:nvCxnSpPr>
        <p:spPr>
          <a:xfrm>
            <a:off x="452284" y="6061125"/>
            <a:ext cx="1131692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0B28CC4-78DF-D74D-BFE3-4497DDB7EF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5297" y="5698273"/>
            <a:ext cx="1551219" cy="15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9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0697-6B4F-C540-BB2B-BF4B3B78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65125"/>
            <a:ext cx="10901516" cy="1325563"/>
          </a:xfrm>
        </p:spPr>
        <p:txBody>
          <a:bodyPr>
            <a:normAutofit/>
          </a:bodyPr>
          <a:lstStyle>
            <a:lvl1pPr>
              <a:defRPr sz="4000" spc="200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2A7A-6997-7447-82FB-CF29A75B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828337"/>
            <a:ext cx="10901516" cy="4014732"/>
          </a:xfrm>
        </p:spPr>
        <p:txBody>
          <a:bodyPr/>
          <a:lstStyle>
            <a:lvl1pPr marL="0" indent="0">
              <a:spcAft>
                <a:spcPts val="1200"/>
              </a:spcAft>
              <a:buFontTx/>
              <a:buNone/>
              <a:defRPr sz="2200" cap="all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  <a:lvl2pPr marL="0" indent="0">
              <a:buFontTx/>
              <a:buNone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2pPr>
            <a:lvl3pPr marL="522900" indent="-342900">
              <a:buFont typeface="Arial" panose="020B0604020202020204" pitchFamily="34" charset="0"/>
              <a:buChar char="•"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3pPr>
            <a:lvl4pPr marL="0" indent="0">
              <a:buFontTx/>
              <a:buNone/>
              <a:defRPr sz="1500" baseline="0">
                <a:solidFill>
                  <a:schemeClr val="bg1"/>
                </a:solidFill>
                <a:latin typeface="Mary Ann" panose="02000506050000020004" pitchFamily="50" charset="0"/>
              </a:defRPr>
            </a:lvl4pPr>
            <a:lvl5pPr marL="1828800" indent="0">
              <a:buFontTx/>
              <a:buNone/>
              <a:defRPr baseline="0">
                <a:solidFill>
                  <a:schemeClr val="bg1"/>
                </a:solidFill>
                <a:latin typeface="Clone Rounded Latin" panose="020B00030002000600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80D62-A03E-8948-AA37-752FDEF5EB8D}"/>
              </a:ext>
            </a:extLst>
          </p:cNvPr>
          <p:cNvCxnSpPr>
            <a:cxnSpLocks/>
          </p:cNvCxnSpPr>
          <p:nvPr userDrawn="1"/>
        </p:nvCxnSpPr>
        <p:spPr>
          <a:xfrm>
            <a:off x="452284" y="1759512"/>
            <a:ext cx="899112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E8DE65-4D75-084A-844D-E06048D6913D}"/>
              </a:ext>
            </a:extLst>
          </p:cNvPr>
          <p:cNvCxnSpPr>
            <a:cxnSpLocks/>
          </p:cNvCxnSpPr>
          <p:nvPr userDrawn="1"/>
        </p:nvCxnSpPr>
        <p:spPr>
          <a:xfrm>
            <a:off x="452284" y="6061125"/>
            <a:ext cx="1131692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FCCCBB8-7306-194D-B65E-43EDEC7487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95" t="34461" r="26497" b="27011"/>
          <a:stretch/>
        </p:blipFill>
        <p:spPr>
          <a:xfrm>
            <a:off x="9443405" y="63032"/>
            <a:ext cx="2748596" cy="2360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BFB89F-C20F-184B-A45A-301FEF6CCF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5297" y="5698273"/>
            <a:ext cx="1551219" cy="15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2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6D878D-424A-EB41-8D2D-12C1109738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30" t="28354" r="20934" b="26534"/>
          <a:stretch/>
        </p:blipFill>
        <p:spPr>
          <a:xfrm>
            <a:off x="9006840" y="2133599"/>
            <a:ext cx="3337560" cy="3093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F20697-6B4F-C540-BB2B-BF4B3B78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65125"/>
            <a:ext cx="10901516" cy="1325563"/>
          </a:xfrm>
        </p:spPr>
        <p:txBody>
          <a:bodyPr>
            <a:normAutofit/>
          </a:bodyPr>
          <a:lstStyle>
            <a:lvl1pPr>
              <a:defRPr sz="4000" spc="200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2A7A-6997-7447-82FB-CF29A75B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3" y="1825625"/>
            <a:ext cx="8222379" cy="4014732"/>
          </a:xfrm>
        </p:spPr>
        <p:txBody>
          <a:bodyPr/>
          <a:lstStyle>
            <a:lvl1pPr marL="0" indent="0">
              <a:spcAft>
                <a:spcPts val="1200"/>
              </a:spcAft>
              <a:buFontTx/>
              <a:buNone/>
              <a:defRPr sz="2200" cap="all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  <a:lvl2pPr marL="0" indent="0">
              <a:buFontTx/>
              <a:buNone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2pPr>
            <a:lvl3pPr marL="522900" indent="-342900">
              <a:buFont typeface="Arial" panose="020B0604020202020204" pitchFamily="34" charset="0"/>
              <a:buChar char="•"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3pPr>
            <a:lvl4pPr marL="0" indent="0">
              <a:buFontTx/>
              <a:buNone/>
              <a:defRPr sz="1500" baseline="0">
                <a:solidFill>
                  <a:schemeClr val="bg1"/>
                </a:solidFill>
                <a:latin typeface="Mary Ann" panose="02000506050000020004" pitchFamily="50" charset="0"/>
              </a:defRPr>
            </a:lvl4pPr>
            <a:lvl5pPr marL="1828800" indent="0">
              <a:buFontTx/>
              <a:buNone/>
              <a:defRPr baseline="0">
                <a:solidFill>
                  <a:schemeClr val="bg1"/>
                </a:solidFill>
                <a:latin typeface="Clone Rounded Latin" panose="020B00030002000600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80D62-A03E-8948-AA37-752FDEF5EB8D}"/>
              </a:ext>
            </a:extLst>
          </p:cNvPr>
          <p:cNvCxnSpPr>
            <a:cxnSpLocks/>
          </p:cNvCxnSpPr>
          <p:nvPr userDrawn="1"/>
        </p:nvCxnSpPr>
        <p:spPr>
          <a:xfrm>
            <a:off x="452284" y="1759512"/>
            <a:ext cx="949282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E8DE65-4D75-084A-844D-E06048D6913D}"/>
              </a:ext>
            </a:extLst>
          </p:cNvPr>
          <p:cNvCxnSpPr>
            <a:cxnSpLocks/>
          </p:cNvCxnSpPr>
          <p:nvPr userDrawn="1"/>
        </p:nvCxnSpPr>
        <p:spPr>
          <a:xfrm>
            <a:off x="452284" y="6061125"/>
            <a:ext cx="1131692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764C9C4-27EC-4140-96A5-F47AA5E00B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5297" y="5698273"/>
            <a:ext cx="1551219" cy="15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0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E4DBEC-06C5-AE47-8D44-53FA4A7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958" t="29274" r="18281" b="19631"/>
          <a:stretch/>
        </p:blipFill>
        <p:spPr>
          <a:xfrm flipH="1">
            <a:off x="8153397" y="1825626"/>
            <a:ext cx="4038601" cy="4149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F20697-6B4F-C540-BB2B-BF4B3B78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65125"/>
            <a:ext cx="10901516" cy="1325563"/>
          </a:xfrm>
        </p:spPr>
        <p:txBody>
          <a:bodyPr>
            <a:normAutofit/>
          </a:bodyPr>
          <a:lstStyle>
            <a:lvl1pPr>
              <a:defRPr sz="4000" spc="200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2A7A-6997-7447-82FB-CF29A75B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3" y="1825625"/>
            <a:ext cx="8222379" cy="4014732"/>
          </a:xfrm>
        </p:spPr>
        <p:txBody>
          <a:bodyPr/>
          <a:lstStyle>
            <a:lvl1pPr marL="0" indent="0">
              <a:spcAft>
                <a:spcPts val="1200"/>
              </a:spcAft>
              <a:buFontTx/>
              <a:buNone/>
              <a:defRPr sz="2200" cap="all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  <a:lvl2pPr marL="0" indent="0">
              <a:buFontTx/>
              <a:buNone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2pPr>
            <a:lvl3pPr marL="522900" indent="-342900">
              <a:buFont typeface="Arial" panose="020B0604020202020204" pitchFamily="34" charset="0"/>
              <a:buChar char="•"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3pPr>
            <a:lvl4pPr marL="0" indent="0">
              <a:buFontTx/>
              <a:buNone/>
              <a:defRPr sz="1500" baseline="0">
                <a:solidFill>
                  <a:schemeClr val="bg1"/>
                </a:solidFill>
                <a:latin typeface="Mary Ann" panose="02000506050000020004" pitchFamily="50" charset="0"/>
              </a:defRPr>
            </a:lvl4pPr>
            <a:lvl5pPr marL="1828800" indent="0">
              <a:buFontTx/>
              <a:buNone/>
              <a:defRPr baseline="0">
                <a:solidFill>
                  <a:schemeClr val="bg1"/>
                </a:solidFill>
                <a:latin typeface="Clone Rounded Latin" panose="020B00030002000600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80D62-A03E-8948-AA37-752FDEF5EB8D}"/>
              </a:ext>
            </a:extLst>
          </p:cNvPr>
          <p:cNvCxnSpPr>
            <a:cxnSpLocks/>
          </p:cNvCxnSpPr>
          <p:nvPr userDrawn="1"/>
        </p:nvCxnSpPr>
        <p:spPr>
          <a:xfrm>
            <a:off x="452284" y="1759512"/>
            <a:ext cx="9492828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E8DE65-4D75-084A-844D-E06048D6913D}"/>
              </a:ext>
            </a:extLst>
          </p:cNvPr>
          <p:cNvCxnSpPr>
            <a:cxnSpLocks/>
          </p:cNvCxnSpPr>
          <p:nvPr userDrawn="1"/>
        </p:nvCxnSpPr>
        <p:spPr>
          <a:xfrm>
            <a:off x="452284" y="6061125"/>
            <a:ext cx="1131692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DD0549F-63FE-594F-888D-06E2496CFB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5297" y="5698273"/>
            <a:ext cx="1551219" cy="15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7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82B705-C6D5-7B4C-BAFE-293E2BA35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430" y="274320"/>
            <a:ext cx="5880739" cy="5880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82D50-47C0-DE46-8362-0AE10A14E3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3518" y="578629"/>
            <a:ext cx="5377376" cy="5484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B52BAA-3BB4-8E4E-9863-42146F4CB702}"/>
              </a:ext>
            </a:extLst>
          </p:cNvPr>
          <p:cNvSpPr txBox="1"/>
          <p:nvPr userDrawn="1"/>
        </p:nvSpPr>
        <p:spPr>
          <a:xfrm>
            <a:off x="8990101" y="5694221"/>
            <a:ext cx="162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kern="1200" baseline="0">
                <a:solidFill>
                  <a:schemeClr val="bg1"/>
                </a:solidFill>
                <a:effectLst/>
                <a:latin typeface="Clone Rounded Latin" panose="020B0003000200060003" pitchFamily="34" charset="0"/>
                <a:ea typeface="+mn-ea"/>
                <a:cs typeface="+mn-cs"/>
              </a:rPr>
              <a:t>“We deal with 1.2 billion transactions a year”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CF398-3A09-A041-AFA6-C1782E96DAAB}"/>
              </a:ext>
            </a:extLst>
          </p:cNvPr>
          <p:cNvSpPr txBox="1"/>
          <p:nvPr userDrawn="1"/>
        </p:nvSpPr>
        <p:spPr>
          <a:xfrm>
            <a:off x="6632700" y="3685478"/>
            <a:ext cx="10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kern="1200" baseline="0">
                <a:solidFill>
                  <a:schemeClr val="bg1"/>
                </a:solidFill>
                <a:effectLst/>
                <a:latin typeface="Clone Rounded Latin" panose="020B0003000200060003" pitchFamily="34" charset="0"/>
                <a:ea typeface="+mn-ea"/>
                <a:cs typeface="+mn-cs"/>
              </a:rPr>
              <a:t>“We put time aside to play”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C0F84-E64E-C944-ADB8-3AE66D09D02A}"/>
              </a:ext>
            </a:extLst>
          </p:cNvPr>
          <p:cNvSpPr txBox="1"/>
          <p:nvPr userDrawn="1"/>
        </p:nvSpPr>
        <p:spPr>
          <a:xfrm>
            <a:off x="10101146" y="1254242"/>
            <a:ext cx="1623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1200" baseline="0">
                <a:solidFill>
                  <a:schemeClr val="bg1"/>
                </a:solidFill>
                <a:effectLst/>
                <a:latin typeface="Clone Rounded Latin" panose="020B0003000200060003" pitchFamily="34" charset="0"/>
                <a:ea typeface="+mn-ea"/>
                <a:cs typeface="+mn-cs"/>
              </a:rPr>
              <a:t>“Whoever you are, you’ll get the whole stack here”</a:t>
            </a:r>
          </a:p>
          <a:p>
            <a:endParaRPr lang="en-US" sz="1000" baseline="0">
              <a:solidFill>
                <a:schemeClr val="bg1"/>
              </a:solidFill>
              <a:latin typeface="Clone Rounded Latin" panose="020B0003000200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0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F24C97-E804-8042-B74B-623F8703F7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5297" y="5698273"/>
            <a:ext cx="1551219" cy="155121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28B79A-DDBB-3E47-9A68-C5F4DC99D1C3}"/>
              </a:ext>
            </a:extLst>
          </p:cNvPr>
          <p:cNvCxnSpPr>
            <a:cxnSpLocks/>
          </p:cNvCxnSpPr>
          <p:nvPr userDrawn="1"/>
        </p:nvCxnSpPr>
        <p:spPr>
          <a:xfrm>
            <a:off x="452284" y="6061125"/>
            <a:ext cx="1131692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6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80BE372-2F38-5249-A074-D14CBB8165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857" b="30160"/>
          <a:stretch/>
        </p:blipFill>
        <p:spPr>
          <a:xfrm>
            <a:off x="395938" y="5024761"/>
            <a:ext cx="2992506" cy="1376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EB9E9-2438-754B-A2EF-41C43A37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070" y="868362"/>
            <a:ext cx="5436748" cy="2387600"/>
          </a:xfrm>
          <a:noFill/>
        </p:spPr>
        <p:txBody>
          <a:bodyPr anchor="b">
            <a:normAutofit/>
          </a:bodyPr>
          <a:lstStyle>
            <a:lvl1pPr algn="l">
              <a:defRPr sz="4000" spc="100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B964E-DEEA-AF40-99ED-203DA2FBB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53" y="3339198"/>
            <a:ext cx="5436747" cy="1023669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100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6DC2B-683A-9148-BF54-30B5695386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6972" y="322151"/>
            <a:ext cx="5377376" cy="54849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8E2DAE-D776-1640-8A18-DB04947345E9}"/>
              </a:ext>
            </a:extLst>
          </p:cNvPr>
          <p:cNvCxnSpPr>
            <a:cxnSpLocks/>
          </p:cNvCxnSpPr>
          <p:nvPr userDrawn="1"/>
        </p:nvCxnSpPr>
        <p:spPr>
          <a:xfrm>
            <a:off x="659253" y="3773613"/>
            <a:ext cx="54367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A773A5-937C-F34C-A217-595EECCC3EC1}"/>
              </a:ext>
            </a:extLst>
          </p:cNvPr>
          <p:cNvSpPr txBox="1"/>
          <p:nvPr userDrawn="1"/>
        </p:nvSpPr>
        <p:spPr>
          <a:xfrm>
            <a:off x="9271333" y="4961005"/>
            <a:ext cx="162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kern="1200" baseline="0">
                <a:solidFill>
                  <a:schemeClr val="bg1"/>
                </a:solidFill>
                <a:effectLst/>
                <a:latin typeface="Mary Ann" panose="02000506050000020004" pitchFamily="50" charset="0"/>
                <a:ea typeface="+mn-ea"/>
                <a:cs typeface="+mn-cs"/>
              </a:rPr>
              <a:t>“We deal with 1.2 billion transactions a year”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1435D-CBD5-A646-BC61-D3745114D2CF}"/>
              </a:ext>
            </a:extLst>
          </p:cNvPr>
          <p:cNvSpPr txBox="1"/>
          <p:nvPr userDrawn="1"/>
        </p:nvSpPr>
        <p:spPr>
          <a:xfrm>
            <a:off x="6517240" y="3574033"/>
            <a:ext cx="11912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kern="1200" baseline="0">
                <a:solidFill>
                  <a:schemeClr val="bg1"/>
                </a:solidFill>
                <a:effectLst/>
                <a:latin typeface="Mary Ann" panose="02000506050000020004" pitchFamily="50" charset="0"/>
                <a:ea typeface="+mn-ea"/>
                <a:cs typeface="+mn-cs"/>
              </a:rPr>
              <a:t>“testing, experimenting, learning”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0CC9CE-B0BA-D149-8EBA-FEC2F4802ADC}"/>
              </a:ext>
            </a:extLst>
          </p:cNvPr>
          <p:cNvSpPr txBox="1"/>
          <p:nvPr userDrawn="1"/>
        </p:nvSpPr>
        <p:spPr>
          <a:xfrm>
            <a:off x="9475718" y="934106"/>
            <a:ext cx="2046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1200" baseline="0">
                <a:solidFill>
                  <a:schemeClr val="bg1"/>
                </a:solidFill>
                <a:effectLst/>
                <a:latin typeface="Mary Ann" panose="02000506050000020004" pitchFamily="50" charset="0"/>
                <a:ea typeface="+mn-ea"/>
                <a:cs typeface="+mn-cs"/>
              </a:rPr>
              <a:t>“we’re on a journey to nimble”</a:t>
            </a:r>
            <a:endParaRPr lang="en-US" sz="1000" baseline="0">
              <a:solidFill>
                <a:schemeClr val="bg1"/>
              </a:solidFill>
              <a:latin typeface="Mary Ann" panose="02000506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7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CA7292-506A-604B-BE4B-CB58A992B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521" t="34332" r="27451" b="28454"/>
          <a:stretch/>
        </p:blipFill>
        <p:spPr>
          <a:xfrm>
            <a:off x="7299960" y="1264920"/>
            <a:ext cx="4465320" cy="3749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EB9E9-2438-754B-A2EF-41C43A37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070" y="868362"/>
            <a:ext cx="5436748" cy="2387600"/>
          </a:xfrm>
          <a:noFill/>
        </p:spPr>
        <p:txBody>
          <a:bodyPr anchor="b">
            <a:normAutofit/>
          </a:bodyPr>
          <a:lstStyle>
            <a:lvl1pPr algn="l">
              <a:defRPr sz="4000" spc="100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B964E-DEEA-AF40-99ED-203DA2FBB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53" y="3339198"/>
            <a:ext cx="5436747" cy="1023669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100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8E2DAE-D776-1640-8A18-DB04947345E9}"/>
              </a:ext>
            </a:extLst>
          </p:cNvPr>
          <p:cNvCxnSpPr>
            <a:cxnSpLocks/>
          </p:cNvCxnSpPr>
          <p:nvPr userDrawn="1"/>
        </p:nvCxnSpPr>
        <p:spPr>
          <a:xfrm>
            <a:off x="659253" y="3773613"/>
            <a:ext cx="54367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531F2F3A-6B6D-0144-A4BE-45CAF1764F99}"/>
              </a:ext>
            </a:extLst>
          </p:cNvPr>
          <p:cNvSpPr txBox="1">
            <a:spLocks/>
          </p:cNvSpPr>
          <p:nvPr userDrawn="1"/>
        </p:nvSpPr>
        <p:spPr>
          <a:xfrm>
            <a:off x="10196542" y="3930281"/>
            <a:ext cx="1224680" cy="61975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Clone Rounded Latin" panose="020B00030002000600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4000" kern="1200" spc="100" baseline="0">
                <a:solidFill>
                  <a:schemeClr val="bg1"/>
                </a:solidFill>
                <a:effectLst/>
                <a:latin typeface="Mary Ann" panose="02000506050000020004" pitchFamily="50" charset="0"/>
                <a:ea typeface="+mj-ea"/>
                <a:cs typeface="+mj-cs"/>
              </a:rPr>
              <a:t>“70% of people are touched by what we do”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F97D254-255E-2F44-98B7-F37962917BBA}"/>
              </a:ext>
            </a:extLst>
          </p:cNvPr>
          <p:cNvSpPr txBox="1">
            <a:spLocks/>
          </p:cNvSpPr>
          <p:nvPr userDrawn="1"/>
        </p:nvSpPr>
        <p:spPr>
          <a:xfrm>
            <a:off x="7689316" y="739886"/>
            <a:ext cx="2005780" cy="7372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Clone Rounded Latin" panose="020B00030002000600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4000" kern="1200" spc="100" baseline="0">
                <a:solidFill>
                  <a:schemeClr val="bg1"/>
                </a:solidFill>
                <a:effectLst/>
                <a:latin typeface="Mary Ann" panose="02000506050000020004" pitchFamily="50" charset="0"/>
                <a:ea typeface="+mj-ea"/>
                <a:cs typeface="+mj-cs"/>
              </a:rPr>
              <a:t>“Love data? We’ve got billions of transactions for you to play with”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AFFA24-039E-354D-9E9B-61CD58091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367" b="25197"/>
          <a:stretch/>
        </p:blipFill>
        <p:spPr>
          <a:xfrm>
            <a:off x="315219" y="4907280"/>
            <a:ext cx="2992506" cy="15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3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CBBE21-FE25-CD46-818D-F77C0C9A7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912" t="29901" r="18809" b="21067"/>
          <a:stretch/>
        </p:blipFill>
        <p:spPr>
          <a:xfrm>
            <a:off x="6629400" y="594360"/>
            <a:ext cx="5436747" cy="5410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EB9E9-2438-754B-A2EF-41C43A379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070" y="868362"/>
            <a:ext cx="5436748" cy="2387600"/>
          </a:xfrm>
          <a:noFill/>
        </p:spPr>
        <p:txBody>
          <a:bodyPr anchor="b">
            <a:normAutofit/>
          </a:bodyPr>
          <a:lstStyle>
            <a:lvl1pPr algn="l">
              <a:defRPr sz="4000" spc="100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B964E-DEEA-AF40-99ED-203DA2FBB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53" y="3339198"/>
            <a:ext cx="5436747" cy="1023669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100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8E2DAE-D776-1640-8A18-DB04947345E9}"/>
              </a:ext>
            </a:extLst>
          </p:cNvPr>
          <p:cNvCxnSpPr>
            <a:cxnSpLocks/>
          </p:cNvCxnSpPr>
          <p:nvPr userDrawn="1"/>
        </p:nvCxnSpPr>
        <p:spPr>
          <a:xfrm>
            <a:off x="659253" y="3773613"/>
            <a:ext cx="54367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98511E6-CFE8-774B-88C2-85B94C7D5DB3}"/>
              </a:ext>
            </a:extLst>
          </p:cNvPr>
          <p:cNvSpPr txBox="1">
            <a:spLocks/>
          </p:cNvSpPr>
          <p:nvPr userDrawn="1"/>
        </p:nvSpPr>
        <p:spPr>
          <a:xfrm>
            <a:off x="9860606" y="4768644"/>
            <a:ext cx="1652967" cy="58010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Clone Rounded Latin" panose="020B00030002000600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GB" sz="4000" kern="1200" spc="100" baseline="0">
                <a:solidFill>
                  <a:schemeClr val="bg1"/>
                </a:solidFill>
                <a:effectLst/>
                <a:latin typeface="Mary Ann" panose="02000506050000020004" pitchFamily="50" charset="0"/>
                <a:ea typeface="+mj-ea"/>
                <a:cs typeface="+mj-cs"/>
              </a:rPr>
              <a:t>“We power real lives up and down the country”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DE2016-B561-D040-AA6B-F9359E7B805D}"/>
              </a:ext>
            </a:extLst>
          </p:cNvPr>
          <p:cNvSpPr txBox="1">
            <a:spLocks/>
          </p:cNvSpPr>
          <p:nvPr userDrawn="1"/>
        </p:nvSpPr>
        <p:spPr>
          <a:xfrm>
            <a:off x="10082397" y="1235588"/>
            <a:ext cx="1529500" cy="7372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Clone Rounded Latin" panose="020B0003000200060003" pitchFamily="34" charset="0"/>
                <a:ea typeface="+mj-ea"/>
                <a:cs typeface="+mj-cs"/>
              </a:defRPr>
            </a:lvl1pPr>
          </a:lstStyle>
          <a:p>
            <a:r>
              <a:rPr lang="en-GB" sz="1000" kern="1200" spc="100" baseline="0">
                <a:solidFill>
                  <a:schemeClr val="bg1"/>
                </a:solidFill>
                <a:effectLst/>
                <a:latin typeface="Mary Ann" panose="02000506050000020004" pitchFamily="50" charset="0"/>
                <a:ea typeface="+mj-ea"/>
                <a:cs typeface="+mj-cs"/>
              </a:rPr>
              <a:t>“We’ve got hundreds of experts to talk to and learn from”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9547BD-B9B7-5842-8D7B-885334B080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219" y="3499216"/>
            <a:ext cx="2992506" cy="29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1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0697-6B4F-C540-BB2B-BF4B3B78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65125"/>
            <a:ext cx="10901516" cy="1325563"/>
          </a:xfrm>
        </p:spPr>
        <p:txBody>
          <a:bodyPr>
            <a:normAutofit/>
          </a:bodyPr>
          <a:lstStyle>
            <a:lvl1pPr>
              <a:defRPr sz="4000" spc="200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2A7A-6997-7447-82FB-CF29A75B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825625"/>
            <a:ext cx="5464276" cy="4014732"/>
          </a:xfrm>
        </p:spPr>
        <p:txBody>
          <a:bodyPr/>
          <a:lstStyle>
            <a:lvl1pPr marL="0" indent="0">
              <a:spcAft>
                <a:spcPts val="1200"/>
              </a:spcAft>
              <a:buFontTx/>
              <a:buNone/>
              <a:defRPr sz="2200" cap="all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  <a:lvl2pPr marL="0" indent="0">
              <a:buFontTx/>
              <a:buNone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2pPr>
            <a:lvl3pPr marL="522900" indent="-342900">
              <a:buFont typeface="Arial" panose="020B0604020202020204" pitchFamily="34" charset="0"/>
              <a:buChar char="•"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3pPr>
            <a:lvl4pPr marL="0" indent="0">
              <a:buFontTx/>
              <a:buNone/>
              <a:defRPr sz="1500" baseline="0">
                <a:solidFill>
                  <a:schemeClr val="bg1"/>
                </a:solidFill>
                <a:latin typeface="Mary Ann" panose="02000506050000020004" pitchFamily="50" charset="0"/>
              </a:defRPr>
            </a:lvl4pPr>
            <a:lvl5pPr marL="1828800" indent="0">
              <a:buFontTx/>
              <a:buNone/>
              <a:defRPr baseline="0">
                <a:solidFill>
                  <a:schemeClr val="bg1"/>
                </a:solidFill>
                <a:latin typeface="Clone Rounded Latin" panose="020B00030002000600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80D62-A03E-8948-AA37-752FDEF5EB8D}"/>
              </a:ext>
            </a:extLst>
          </p:cNvPr>
          <p:cNvCxnSpPr>
            <a:cxnSpLocks/>
          </p:cNvCxnSpPr>
          <p:nvPr userDrawn="1"/>
        </p:nvCxnSpPr>
        <p:spPr>
          <a:xfrm>
            <a:off x="452284" y="1759512"/>
            <a:ext cx="1131692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E8DE65-4D75-084A-844D-E06048D6913D}"/>
              </a:ext>
            </a:extLst>
          </p:cNvPr>
          <p:cNvCxnSpPr>
            <a:cxnSpLocks/>
          </p:cNvCxnSpPr>
          <p:nvPr userDrawn="1"/>
        </p:nvCxnSpPr>
        <p:spPr>
          <a:xfrm>
            <a:off x="452284" y="6061125"/>
            <a:ext cx="1131692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AFF616-A057-B64D-ADF2-CF00D54EE52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38089" y="1825625"/>
            <a:ext cx="5464276" cy="4014732"/>
          </a:xfrm>
        </p:spPr>
        <p:txBody>
          <a:bodyPr/>
          <a:lstStyle>
            <a:lvl1pPr marL="0" indent="0">
              <a:spcAft>
                <a:spcPts val="1200"/>
              </a:spcAft>
              <a:buFontTx/>
              <a:buNone/>
              <a:defRPr sz="2200" cap="all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  <a:lvl2pPr marL="0" indent="0">
              <a:buFontTx/>
              <a:buNone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2pPr>
            <a:lvl3pPr marL="522900" indent="-342900">
              <a:buFont typeface="Arial" panose="020B0604020202020204" pitchFamily="34" charset="0"/>
              <a:buChar char="•"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3pPr>
            <a:lvl4pPr marL="0" indent="0">
              <a:buFontTx/>
              <a:buNone/>
              <a:defRPr sz="1500" baseline="0">
                <a:solidFill>
                  <a:schemeClr val="bg1"/>
                </a:solidFill>
                <a:latin typeface="Mary Ann" panose="02000506050000020004" pitchFamily="50" charset="0"/>
              </a:defRPr>
            </a:lvl4pPr>
            <a:lvl5pPr marL="1828800" indent="0">
              <a:buFontTx/>
              <a:buNone/>
              <a:defRPr baseline="0">
                <a:solidFill>
                  <a:schemeClr val="bg1"/>
                </a:solidFill>
                <a:latin typeface="Clone Rounded Latin" panose="020B00030002000600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5C53F8-0359-1D47-8B93-DD0C090F99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5297" y="5698273"/>
            <a:ext cx="1551219" cy="15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0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0697-6B4F-C540-BB2B-BF4B3B78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65125"/>
            <a:ext cx="5643716" cy="1328274"/>
          </a:xfrm>
        </p:spPr>
        <p:txBody>
          <a:bodyPr>
            <a:normAutofit/>
          </a:bodyPr>
          <a:lstStyle>
            <a:lvl1pPr>
              <a:defRPr sz="4000" spc="200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2A7A-6997-7447-82FB-CF29A75B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825625"/>
            <a:ext cx="5464276" cy="4014732"/>
          </a:xfrm>
        </p:spPr>
        <p:txBody>
          <a:bodyPr/>
          <a:lstStyle>
            <a:lvl1pPr marL="0" indent="0">
              <a:spcAft>
                <a:spcPts val="1200"/>
              </a:spcAft>
              <a:buFontTx/>
              <a:buNone/>
              <a:defRPr sz="2200" cap="all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  <a:lvl2pPr marL="0" indent="0">
              <a:buFontTx/>
              <a:buNone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2pPr>
            <a:lvl3pPr marL="522900" indent="-342900">
              <a:buFont typeface="Arial" panose="020B0604020202020204" pitchFamily="34" charset="0"/>
              <a:buChar char="•"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3pPr>
            <a:lvl4pPr marL="0" indent="0">
              <a:buFontTx/>
              <a:buNone/>
              <a:defRPr sz="1500" baseline="0">
                <a:solidFill>
                  <a:schemeClr val="bg1"/>
                </a:solidFill>
                <a:latin typeface="Mary Ann" panose="02000506050000020004" pitchFamily="50" charset="0"/>
              </a:defRPr>
            </a:lvl4pPr>
            <a:lvl5pPr marL="1828800" indent="0">
              <a:buFontTx/>
              <a:buNone/>
              <a:defRPr baseline="0">
                <a:solidFill>
                  <a:schemeClr val="bg1"/>
                </a:solidFill>
                <a:latin typeface="Clone Rounded Latin" panose="020B00030002000600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80D62-A03E-8948-AA37-752FDEF5EB8D}"/>
              </a:ext>
            </a:extLst>
          </p:cNvPr>
          <p:cNvCxnSpPr>
            <a:cxnSpLocks/>
          </p:cNvCxnSpPr>
          <p:nvPr userDrawn="1"/>
        </p:nvCxnSpPr>
        <p:spPr>
          <a:xfrm>
            <a:off x="452284" y="1759512"/>
            <a:ext cx="546427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E8DE65-4D75-084A-844D-E06048D6913D}"/>
              </a:ext>
            </a:extLst>
          </p:cNvPr>
          <p:cNvCxnSpPr>
            <a:cxnSpLocks/>
          </p:cNvCxnSpPr>
          <p:nvPr userDrawn="1"/>
        </p:nvCxnSpPr>
        <p:spPr>
          <a:xfrm>
            <a:off x="452284" y="6061125"/>
            <a:ext cx="1131692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2243FE-B981-5440-A2BC-CB6CEB97EC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5297" y="5698273"/>
            <a:ext cx="1551219" cy="15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0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0697-6B4F-C540-BB2B-BF4B3B78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65125"/>
            <a:ext cx="5643716" cy="1328274"/>
          </a:xfrm>
        </p:spPr>
        <p:txBody>
          <a:bodyPr>
            <a:normAutofit/>
          </a:bodyPr>
          <a:lstStyle>
            <a:lvl1pPr>
              <a:defRPr sz="4000" spc="200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2A7A-6997-7447-82FB-CF29A75B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825625"/>
            <a:ext cx="5464276" cy="4014732"/>
          </a:xfrm>
        </p:spPr>
        <p:txBody>
          <a:bodyPr/>
          <a:lstStyle>
            <a:lvl1pPr marL="0" indent="0">
              <a:spcAft>
                <a:spcPts val="1200"/>
              </a:spcAft>
              <a:buFontTx/>
              <a:buNone/>
              <a:defRPr sz="2200" cap="all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  <a:lvl2pPr marL="0" indent="0">
              <a:buFontTx/>
              <a:buNone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2pPr>
            <a:lvl3pPr marL="522900" indent="-342900">
              <a:buFont typeface="Arial" panose="020B0604020202020204" pitchFamily="34" charset="0"/>
              <a:buChar char="•"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3pPr>
            <a:lvl4pPr marL="0" indent="0">
              <a:buFontTx/>
              <a:buNone/>
              <a:defRPr sz="1500" baseline="0">
                <a:solidFill>
                  <a:schemeClr val="bg1"/>
                </a:solidFill>
                <a:latin typeface="Mary Ann" panose="02000506050000020004" pitchFamily="50" charset="0"/>
              </a:defRPr>
            </a:lvl4pPr>
            <a:lvl5pPr marL="1828800" indent="0">
              <a:buFontTx/>
              <a:buNone/>
              <a:defRPr baseline="0">
                <a:solidFill>
                  <a:schemeClr val="bg1"/>
                </a:solidFill>
                <a:latin typeface="Clone Rounded Latin" panose="020B00030002000600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80D62-A03E-8948-AA37-752FDEF5EB8D}"/>
              </a:ext>
            </a:extLst>
          </p:cNvPr>
          <p:cNvCxnSpPr>
            <a:cxnSpLocks/>
          </p:cNvCxnSpPr>
          <p:nvPr userDrawn="1"/>
        </p:nvCxnSpPr>
        <p:spPr>
          <a:xfrm>
            <a:off x="452284" y="1759512"/>
            <a:ext cx="5464276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E8DE65-4D75-084A-844D-E06048D6913D}"/>
              </a:ext>
            </a:extLst>
          </p:cNvPr>
          <p:cNvCxnSpPr>
            <a:cxnSpLocks/>
          </p:cNvCxnSpPr>
          <p:nvPr userDrawn="1"/>
        </p:nvCxnSpPr>
        <p:spPr>
          <a:xfrm>
            <a:off x="452284" y="6061125"/>
            <a:ext cx="1131692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994856-59D0-DA46-9F26-A48902BA4D7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04937" y="365125"/>
            <a:ext cx="5464276" cy="5484757"/>
          </a:xfrm>
        </p:spPr>
        <p:txBody>
          <a:bodyPr/>
          <a:lstStyle>
            <a:lvl1pPr marL="0" indent="0">
              <a:spcAft>
                <a:spcPts val="1200"/>
              </a:spcAft>
              <a:buFontTx/>
              <a:buNone/>
              <a:defRPr sz="2200" cap="all" baseline="0">
                <a:solidFill>
                  <a:schemeClr val="bg1"/>
                </a:solidFill>
                <a:latin typeface="Mary Ann" panose="02000506050000020004" pitchFamily="50" charset="0"/>
              </a:defRPr>
            </a:lvl1pPr>
            <a:lvl2pPr marL="0" indent="0">
              <a:buFontTx/>
              <a:buNone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2pPr>
            <a:lvl3pPr marL="522900" indent="-342900">
              <a:buFont typeface="Arial" panose="020B0604020202020204" pitchFamily="34" charset="0"/>
              <a:buChar char="•"/>
              <a:defRPr sz="2200" baseline="0">
                <a:solidFill>
                  <a:schemeClr val="bg1"/>
                </a:solidFill>
                <a:latin typeface="Mary Ann" panose="02000506050000020004" pitchFamily="50" charset="0"/>
              </a:defRPr>
            </a:lvl3pPr>
            <a:lvl4pPr marL="0" indent="0">
              <a:buFontTx/>
              <a:buNone/>
              <a:defRPr sz="1500" baseline="0">
                <a:solidFill>
                  <a:schemeClr val="bg1"/>
                </a:solidFill>
                <a:latin typeface="Mary Ann" panose="02000506050000020004" pitchFamily="50" charset="0"/>
              </a:defRPr>
            </a:lvl4pPr>
            <a:lvl5pPr marL="1828800" indent="0">
              <a:buFontTx/>
              <a:buNone/>
              <a:defRPr baseline="0">
                <a:solidFill>
                  <a:schemeClr val="bg1"/>
                </a:solidFill>
                <a:latin typeface="Clone Rounded Latin" panose="020B00030002000600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41DDF-189B-6E41-94C6-F0FD8DAA48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5297" y="5698273"/>
            <a:ext cx="1551219" cy="15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7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7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752DB-82DF-F443-8D99-F09B7807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7787-98F0-A34B-AE17-96630BDE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62B0-A729-FB4B-BCE3-FEE8C057C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ry Ann" panose="02000506050000020004" pitchFamily="50" charset="0"/>
              </a:defRPr>
            </a:lvl1pPr>
          </a:lstStyle>
          <a:p>
            <a:fld id="{58C07719-6DBF-6B46-A58E-471B33AD20EB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1281-96EA-3C41-8EB4-2A2F0CF25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ry Ann" panose="0200050605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C3080-56E6-8640-AA91-0881B6107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ry Ann" panose="02000506050000020004" pitchFamily="50" charset="0"/>
              </a:defRPr>
            </a:lvl1pPr>
          </a:lstStyle>
          <a:p>
            <a:fld id="{39968759-2677-494A-9796-7620A51205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719" r:id="rId3"/>
    <p:sldLayoutId id="2147483649" r:id="rId4"/>
    <p:sldLayoutId id="2147483660" r:id="rId5"/>
    <p:sldLayoutId id="2147483661" r:id="rId6"/>
    <p:sldLayoutId id="2147483650" r:id="rId7"/>
    <p:sldLayoutId id="2147483667" r:id="rId8"/>
    <p:sldLayoutId id="2147483669" r:id="rId9"/>
    <p:sldLayoutId id="2147483663" r:id="rId10"/>
    <p:sldLayoutId id="2147483666" r:id="rId11"/>
    <p:sldLayoutId id="2147483664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ry Ann" panose="0200050605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ry Ann" panose="0200050605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ry Ann" panose="0200050605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ry Ann" panose="0200050605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ry Ann" panose="0200050605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ry Ann" panose="0200050605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5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2754-2751-0A0F-388A-455AF56F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65126"/>
            <a:ext cx="10901516" cy="867930"/>
          </a:xfrm>
        </p:spPr>
        <p:txBody>
          <a:bodyPr/>
          <a:lstStyle/>
          <a:p>
            <a:r>
              <a:rPr lang="en-GB" sz="2200" cap="all" dirty="0">
                <a:latin typeface="Mary Ann"/>
              </a:rPr>
              <a:t>LOGISTICS</a:t>
            </a:r>
            <a:endParaRPr lang="en-GB" sz="22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7144-25CE-522C-6E81-CF314F31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399309"/>
            <a:ext cx="9089706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cap="none" dirty="0">
                <a:latin typeface="Mary Ann"/>
              </a:rPr>
              <a:t>Jira Jockeys</a:t>
            </a:r>
          </a:p>
          <a:p>
            <a:endParaRPr lang="en-GB" sz="5400" dirty="0">
              <a:latin typeface="Mary Ann"/>
            </a:endParaRPr>
          </a:p>
          <a:p>
            <a:pPr algn="ctr"/>
            <a:r>
              <a:rPr lang="en-GB" sz="5400" cap="none" dirty="0">
                <a:latin typeface="Mary Ann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4639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0151-6F20-4A42-A0A8-746D12C6C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Jira Jockeys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F1FAD-287D-744C-AA81-14BA7A054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Mary Ann"/>
              </a:rPr>
              <a:t>Hackathon Demo</a:t>
            </a:r>
          </a:p>
          <a:p>
            <a:endParaRPr lang="en-US" dirty="0">
              <a:latin typeface="Mary Ann"/>
            </a:endParaRPr>
          </a:p>
          <a:p>
            <a:r>
              <a:rPr lang="en-US" dirty="0">
                <a:latin typeface="Mary Ann"/>
              </a:rPr>
              <a:t>20 Sep 2024</a:t>
            </a:r>
          </a:p>
        </p:txBody>
      </p:sp>
    </p:spTree>
    <p:extLst>
      <p:ext uri="{BB962C8B-B14F-4D97-AF65-F5344CB8AC3E}">
        <p14:creationId xmlns:p14="http://schemas.microsoft.com/office/powerpoint/2010/main" val="40318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2754-2751-0A0F-388A-455AF56F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65126"/>
            <a:ext cx="10901516" cy="867930"/>
          </a:xfrm>
        </p:spPr>
        <p:txBody>
          <a:bodyPr/>
          <a:lstStyle/>
          <a:p>
            <a:r>
              <a:rPr lang="en-GB" sz="2200" cap="all" dirty="0">
                <a:latin typeface="Mary Ann"/>
              </a:rPr>
              <a:t>LOGISTICS – E&amp;O</a:t>
            </a:r>
            <a:endParaRPr lang="en-GB" sz="22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7144-25CE-522C-6E81-CF314F31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399309"/>
            <a:ext cx="9089706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Mary Ann"/>
              </a:rPr>
              <a:t>Content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Project Scope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Solutioning Approach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Hackathon Accomplishment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Next steps (post Hackathon)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1697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2754-2751-0A0F-388A-455AF56F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65126"/>
            <a:ext cx="10901516" cy="867930"/>
          </a:xfrm>
        </p:spPr>
        <p:txBody>
          <a:bodyPr/>
          <a:lstStyle/>
          <a:p>
            <a:r>
              <a:rPr lang="en-GB" sz="2200" cap="all" dirty="0">
                <a:latin typeface="Mary Ann"/>
              </a:rPr>
              <a:t>LOGISTICS – E&amp;O</a:t>
            </a:r>
            <a:endParaRPr lang="en-GB" sz="22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7144-25CE-522C-6E81-CF314F31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399309"/>
            <a:ext cx="9089706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cap="none" dirty="0">
                <a:latin typeface="Mary Ann"/>
              </a:rPr>
              <a:t>Jira Jockeys - Project Scope</a:t>
            </a:r>
            <a:endParaRPr lang="en-GB" dirty="0">
              <a:latin typeface="Mary Ann"/>
            </a:endParaRPr>
          </a:p>
          <a:p>
            <a:r>
              <a:rPr lang="en-GB" cap="none" dirty="0">
                <a:latin typeface="Mary Ann"/>
              </a:rPr>
              <a:t>This project aims to develop a tool for seamlessly transfer all historical work items from Azure DevOps to Jira without data loss.</a:t>
            </a:r>
          </a:p>
          <a:p>
            <a:r>
              <a:rPr lang="en-GB" cap="none" dirty="0">
                <a:latin typeface="Mary Ann"/>
              </a:rPr>
              <a:t>Additionally, the project will include Implement automation for release and operational workflows in Jira to enhance efficiency and reduce manual effort.</a:t>
            </a:r>
          </a:p>
          <a:p>
            <a:endParaRPr lang="en-GB" cap="none" dirty="0">
              <a:latin typeface="Mary Ann"/>
            </a:endParaRPr>
          </a:p>
        </p:txBody>
      </p:sp>
    </p:spTree>
    <p:extLst>
      <p:ext uri="{BB962C8B-B14F-4D97-AF65-F5344CB8AC3E}">
        <p14:creationId xmlns:p14="http://schemas.microsoft.com/office/powerpoint/2010/main" val="261780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2754-2751-0A0F-388A-455AF56F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65126"/>
            <a:ext cx="10901516" cy="867930"/>
          </a:xfrm>
        </p:spPr>
        <p:txBody>
          <a:bodyPr/>
          <a:lstStyle/>
          <a:p>
            <a:r>
              <a:rPr lang="en-GB" sz="2200" cap="all" dirty="0">
                <a:latin typeface="Mary Ann"/>
              </a:rPr>
              <a:t>LOGISTICS</a:t>
            </a:r>
            <a:endParaRPr lang="en-GB" sz="22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7144-25CE-522C-6E81-CF314F31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399309"/>
            <a:ext cx="9089706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cap="none" dirty="0">
                <a:latin typeface="Mary Ann"/>
              </a:rPr>
              <a:t>Solutioning Approach</a:t>
            </a:r>
            <a:endParaRPr lang="en-GB" dirty="0">
              <a:latin typeface="Mary Ann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Migration tool – </a:t>
            </a: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dirty="0">
                <a:latin typeface="Mary Ann"/>
              </a:rPr>
              <a:t>Leveraging Azure DevOps and Jira APIs to export and import work items</a:t>
            </a: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dirty="0">
                <a:latin typeface="Mary Ann"/>
              </a:rPr>
              <a:t>Configurable, JSON based m</a:t>
            </a:r>
            <a:r>
              <a:rPr lang="en-GB" cap="none" dirty="0">
                <a:latin typeface="Mary Ann"/>
              </a:rPr>
              <a:t>apping schema for DevOps and Jira attributes </a:t>
            </a: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dirty="0">
                <a:latin typeface="Mary Ann"/>
              </a:rPr>
              <a:t>Iterative data extraction approach to build work item relationship</a:t>
            </a: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Reports</a:t>
            </a:r>
          </a:p>
          <a:p>
            <a:pPr lvl="2" indent="0">
              <a:buNone/>
            </a:pPr>
            <a:endParaRPr lang="en-GB" cap="none" dirty="0">
              <a:latin typeface="Mary Ann"/>
            </a:endParaRPr>
          </a:p>
          <a:p>
            <a:pPr marL="865800" lvl="2">
              <a:buFont typeface="Wingdings" panose="05000000000000000000" pitchFamily="2" charset="2"/>
              <a:buChar char="Ø"/>
            </a:pPr>
            <a:endParaRPr lang="en-GB" cap="none" dirty="0">
              <a:latin typeface="Mary Ann"/>
            </a:endParaRPr>
          </a:p>
        </p:txBody>
      </p:sp>
    </p:spTree>
    <p:extLst>
      <p:ext uri="{BB962C8B-B14F-4D97-AF65-F5344CB8AC3E}">
        <p14:creationId xmlns:p14="http://schemas.microsoft.com/office/powerpoint/2010/main" val="13375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2754-2751-0A0F-388A-455AF56F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65126"/>
            <a:ext cx="10901516" cy="867930"/>
          </a:xfrm>
        </p:spPr>
        <p:txBody>
          <a:bodyPr/>
          <a:lstStyle/>
          <a:p>
            <a:r>
              <a:rPr lang="en-GB" sz="2200" cap="all" dirty="0">
                <a:latin typeface="Mary Ann"/>
              </a:rPr>
              <a:t>LOGISTICS</a:t>
            </a:r>
            <a:endParaRPr lang="en-GB" sz="22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7144-25CE-522C-6E81-CF314F31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399309"/>
            <a:ext cx="9089706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cap="none" dirty="0">
                <a:latin typeface="Mary Ann"/>
              </a:rPr>
              <a:t>Solutioning Approach</a:t>
            </a:r>
            <a:endParaRPr lang="en-GB" dirty="0">
              <a:latin typeface="Mary Ann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Automation – </a:t>
            </a: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dirty="0">
                <a:latin typeface="Mary Ann"/>
              </a:rPr>
              <a:t>Integration with </a:t>
            </a:r>
            <a:r>
              <a:rPr lang="en-GB" dirty="0" err="1">
                <a:latin typeface="Mary Ann"/>
              </a:rPr>
              <a:t>Github</a:t>
            </a:r>
            <a:endParaRPr lang="en-GB" cap="none" dirty="0">
              <a:latin typeface="Mary Ann"/>
            </a:endParaRPr>
          </a:p>
          <a:p>
            <a:pPr marL="865800" lvl="2">
              <a:buFont typeface="Wingdings" panose="05000000000000000000" pitchFamily="2" charset="2"/>
              <a:buChar char="Ø"/>
            </a:pPr>
            <a:endParaRPr lang="en-GB" cap="none" dirty="0">
              <a:latin typeface="Mary Ann"/>
            </a:endParaRPr>
          </a:p>
          <a:p>
            <a:endParaRPr lang="en-GB" cap="none" dirty="0">
              <a:latin typeface="Mary Ann"/>
            </a:endParaRPr>
          </a:p>
          <a:p>
            <a:pPr marL="865800" lvl="2">
              <a:buFont typeface="Wingdings" panose="05000000000000000000" pitchFamily="2" charset="2"/>
              <a:buChar char="Ø"/>
            </a:pPr>
            <a:endParaRPr lang="en-GB" cap="none" dirty="0">
              <a:latin typeface="Mary Ann"/>
            </a:endParaRPr>
          </a:p>
        </p:txBody>
      </p:sp>
    </p:spTree>
    <p:extLst>
      <p:ext uri="{BB962C8B-B14F-4D97-AF65-F5344CB8AC3E}">
        <p14:creationId xmlns:p14="http://schemas.microsoft.com/office/powerpoint/2010/main" val="66170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2754-2751-0A0F-388A-455AF56F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65126"/>
            <a:ext cx="10901516" cy="867930"/>
          </a:xfrm>
        </p:spPr>
        <p:txBody>
          <a:bodyPr/>
          <a:lstStyle/>
          <a:p>
            <a:r>
              <a:rPr lang="en-GB" sz="2200" cap="all" dirty="0">
                <a:latin typeface="Mary Ann"/>
              </a:rPr>
              <a:t>LOGISTICS</a:t>
            </a:r>
            <a:endParaRPr lang="en-GB" sz="22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7144-25CE-522C-6E81-CF314F31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399309"/>
            <a:ext cx="9089706" cy="45720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cap="none" dirty="0">
                <a:latin typeface="Mary Ann"/>
              </a:rPr>
              <a:t>Hackathon Accomplishments</a:t>
            </a:r>
            <a:endParaRPr lang="en-GB" dirty="0">
              <a:latin typeface="Mary Ann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DevOps to Jira Migration tool - </a:t>
            </a: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Built proof of concept application to automate the migration process of ADO work items to Jira work </a:t>
            </a:r>
            <a:r>
              <a:rPr lang="en-GB" dirty="0">
                <a:latin typeface="Mary Ann"/>
              </a:rPr>
              <a:t>i</a:t>
            </a:r>
            <a:r>
              <a:rPr lang="en-GB" cap="none" dirty="0">
                <a:latin typeface="Mary Ann"/>
              </a:rPr>
              <a:t>tems.</a:t>
            </a: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dirty="0">
                <a:latin typeface="Mary Ann"/>
              </a:rPr>
              <a:t>Built extendable mapping framework with configuration for selective attributes</a:t>
            </a: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dirty="0">
                <a:latin typeface="Mary Ann"/>
              </a:rPr>
              <a:t>Build report generation tool which produces a report of the results from the migration run</a:t>
            </a:r>
            <a:endParaRPr lang="en-GB" cap="none" dirty="0">
              <a:latin typeface="Mary Ann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cap="none" dirty="0">
              <a:latin typeface="Mary Ann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 Jira Automation – </a:t>
            </a: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Automatic branch creation while moving from Todo to InProgress in </a:t>
            </a:r>
            <a:r>
              <a:rPr lang="en-GB" cap="none" dirty="0" err="1">
                <a:latin typeface="Mary Ann"/>
              </a:rPr>
              <a:t>Github</a:t>
            </a:r>
            <a:r>
              <a:rPr lang="en-GB" cap="none" dirty="0">
                <a:latin typeface="Mary Ann"/>
              </a:rPr>
              <a:t> (</a:t>
            </a:r>
            <a:r>
              <a:rPr lang="en-GB" dirty="0" err="1">
                <a:latin typeface="Mary Ann"/>
              </a:rPr>
              <a:t>G</a:t>
            </a:r>
            <a:r>
              <a:rPr lang="en-GB" cap="none" dirty="0" err="1">
                <a:latin typeface="Mary Ann"/>
              </a:rPr>
              <a:t>ithub</a:t>
            </a:r>
            <a:r>
              <a:rPr lang="en-GB" cap="none" dirty="0">
                <a:latin typeface="Mary Ann"/>
              </a:rPr>
              <a:t> with Jira Integration)</a:t>
            </a:r>
          </a:p>
          <a:p>
            <a:pPr marL="865800" lvl="2">
              <a:buFont typeface="Wingdings" panose="05000000000000000000" pitchFamily="2" charset="2"/>
              <a:buChar char="Ø"/>
            </a:pPr>
            <a:endParaRPr lang="en-GB" cap="none" dirty="0">
              <a:latin typeface="Mary Ann"/>
            </a:endParaRP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Automatic CI/CD while changing status</a:t>
            </a:r>
          </a:p>
        </p:txBody>
      </p:sp>
    </p:spTree>
    <p:extLst>
      <p:ext uri="{BB962C8B-B14F-4D97-AF65-F5344CB8AC3E}">
        <p14:creationId xmlns:p14="http://schemas.microsoft.com/office/powerpoint/2010/main" val="52380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6862-849A-9FD7-150A-53299AA0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Migration tool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56B662-B851-AC24-45A8-BA813861F038}"/>
              </a:ext>
            </a:extLst>
          </p:cNvPr>
          <p:cNvSpPr/>
          <p:nvPr/>
        </p:nvSpPr>
        <p:spPr>
          <a:xfrm>
            <a:off x="654050" y="2374900"/>
            <a:ext cx="1568450" cy="996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Azure ADO</a:t>
            </a:r>
          </a:p>
          <a:p>
            <a:pPr algn="ctr"/>
            <a:r>
              <a:rPr lang="en-GB" dirty="0"/>
              <a:t>Get All Items (Query)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D3BCE8-5BD8-C4B9-5925-1C0F2D3DEE7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222500" y="2870200"/>
            <a:ext cx="69850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FAB5B24-0174-8099-ADDD-DDFF65CC0040}"/>
              </a:ext>
            </a:extLst>
          </p:cNvPr>
          <p:cNvSpPr/>
          <p:nvPr/>
        </p:nvSpPr>
        <p:spPr>
          <a:xfrm>
            <a:off x="5187950" y="2366049"/>
            <a:ext cx="1568450" cy="9969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 Azure Items To Jira Items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738CF-6C20-9DDD-D6B3-076E22D702F5}"/>
              </a:ext>
            </a:extLst>
          </p:cNvPr>
          <p:cNvCxnSpPr>
            <a:cxnSpLocks/>
          </p:cNvCxnSpPr>
          <p:nvPr/>
        </p:nvCxnSpPr>
        <p:spPr>
          <a:xfrm flipV="1">
            <a:off x="4489450" y="2870200"/>
            <a:ext cx="69850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8F7FBCB-E9E4-0529-6B30-B503E8033F6C}"/>
              </a:ext>
            </a:extLst>
          </p:cNvPr>
          <p:cNvSpPr/>
          <p:nvPr/>
        </p:nvSpPr>
        <p:spPr>
          <a:xfrm>
            <a:off x="2921000" y="2366049"/>
            <a:ext cx="1568450" cy="996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Jira Rest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D4496-8E54-94C2-3002-14CDEFC0FE86}"/>
              </a:ext>
            </a:extLst>
          </p:cNvPr>
          <p:cNvSpPr txBox="1"/>
          <p:nvPr/>
        </p:nvSpPr>
        <p:spPr>
          <a:xfrm>
            <a:off x="958850" y="2002393"/>
            <a:ext cx="95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API 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0629C-A3D4-306B-0662-780AB845378D}"/>
              </a:ext>
            </a:extLst>
          </p:cNvPr>
          <p:cNvSpPr txBox="1"/>
          <p:nvPr/>
        </p:nvSpPr>
        <p:spPr>
          <a:xfrm>
            <a:off x="3225800" y="1996717"/>
            <a:ext cx="95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API Call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E7734F-FBF0-9B74-643C-190214DE81CC}"/>
              </a:ext>
            </a:extLst>
          </p:cNvPr>
          <p:cNvSpPr txBox="1"/>
          <p:nvPr/>
        </p:nvSpPr>
        <p:spPr>
          <a:xfrm>
            <a:off x="4962525" y="1989335"/>
            <a:ext cx="22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Data Transformation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19232-0E4B-8C1F-AD33-8C5DAB93AAD6}"/>
              </a:ext>
            </a:extLst>
          </p:cNvPr>
          <p:cNvSpPr/>
          <p:nvPr/>
        </p:nvSpPr>
        <p:spPr>
          <a:xfrm>
            <a:off x="2921000" y="3467894"/>
            <a:ext cx="1568450" cy="498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GET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093960-19F3-1FBE-D70B-059D8589C0E4}"/>
              </a:ext>
            </a:extLst>
          </p:cNvPr>
          <p:cNvSpPr/>
          <p:nvPr/>
        </p:nvSpPr>
        <p:spPr>
          <a:xfrm>
            <a:off x="2921000" y="4052887"/>
            <a:ext cx="1568450" cy="498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GET Issue Types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3C58A2-4858-6F81-C96B-698390B584FE}"/>
              </a:ext>
            </a:extLst>
          </p:cNvPr>
          <p:cNvSpPr/>
          <p:nvPr/>
        </p:nvSpPr>
        <p:spPr>
          <a:xfrm>
            <a:off x="2921000" y="4637880"/>
            <a:ext cx="1568450" cy="498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GET Products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A4C1C8-BC17-ECE5-4EA4-774C58452432}"/>
              </a:ext>
            </a:extLst>
          </p:cNvPr>
          <p:cNvSpPr/>
          <p:nvPr/>
        </p:nvSpPr>
        <p:spPr>
          <a:xfrm>
            <a:off x="5187950" y="3467894"/>
            <a:ext cx="1568450" cy="4984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Stories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C44C3-BF30-A96F-AA28-3A3E9CEA1A3A}"/>
              </a:ext>
            </a:extLst>
          </p:cNvPr>
          <p:cNvSpPr/>
          <p:nvPr/>
        </p:nvSpPr>
        <p:spPr>
          <a:xfrm>
            <a:off x="5187950" y="4052887"/>
            <a:ext cx="1568450" cy="4984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Spikes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BF02ED-FE1A-8620-96DB-7920F96A317C}"/>
              </a:ext>
            </a:extLst>
          </p:cNvPr>
          <p:cNvSpPr/>
          <p:nvPr/>
        </p:nvSpPr>
        <p:spPr>
          <a:xfrm>
            <a:off x="5187950" y="4637880"/>
            <a:ext cx="1568450" cy="4984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581B99-CEB3-E833-05A5-1F6914B8C502}"/>
              </a:ext>
            </a:extLst>
          </p:cNvPr>
          <p:cNvSpPr/>
          <p:nvPr/>
        </p:nvSpPr>
        <p:spPr>
          <a:xfrm>
            <a:off x="5187950" y="5222873"/>
            <a:ext cx="1568450" cy="4984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Etc…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BFCEA5-4B86-871E-869A-B14625F0E03A}"/>
              </a:ext>
            </a:extLst>
          </p:cNvPr>
          <p:cNvCxnSpPr>
            <a:cxnSpLocks/>
          </p:cNvCxnSpPr>
          <p:nvPr/>
        </p:nvCxnSpPr>
        <p:spPr>
          <a:xfrm flipV="1">
            <a:off x="6756400" y="2871787"/>
            <a:ext cx="69850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7722E0A-139D-A2D5-1900-09047E0093F9}"/>
              </a:ext>
            </a:extLst>
          </p:cNvPr>
          <p:cNvSpPr/>
          <p:nvPr/>
        </p:nvSpPr>
        <p:spPr>
          <a:xfrm>
            <a:off x="7454900" y="2358667"/>
            <a:ext cx="1568450" cy="996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Jira Rest 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FD913E-CE0F-AC71-5AD6-1668CE694672}"/>
              </a:ext>
            </a:extLst>
          </p:cNvPr>
          <p:cNvSpPr/>
          <p:nvPr/>
        </p:nvSpPr>
        <p:spPr>
          <a:xfrm>
            <a:off x="7454900" y="3446104"/>
            <a:ext cx="1568450" cy="498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POST Create Item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A4BF62-050B-90DC-E026-FAC0312C5834}"/>
              </a:ext>
            </a:extLst>
          </p:cNvPr>
          <p:cNvSpPr txBox="1"/>
          <p:nvPr/>
        </p:nvSpPr>
        <p:spPr>
          <a:xfrm>
            <a:off x="7759700" y="1996717"/>
            <a:ext cx="95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API Call</a:t>
            </a:r>
          </a:p>
        </p:txBody>
      </p:sp>
      <p:pic>
        <p:nvPicPr>
          <p:cNvPr id="29" name="Graphic 28" descr="Lock with solid fill">
            <a:extLst>
              <a:ext uri="{FF2B5EF4-FFF2-40B4-BE49-F238E27FC236}">
                <a16:creationId xmlns:a16="http://schemas.microsoft.com/office/drawing/2014/main" id="{91E2FC9D-89FA-04A7-9E68-160A1D9CB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" y="3446104"/>
            <a:ext cx="330200" cy="330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BAEB3EC-429A-0CC7-315A-ECE4FFED095F}"/>
              </a:ext>
            </a:extLst>
          </p:cNvPr>
          <p:cNvSpPr txBox="1"/>
          <p:nvPr/>
        </p:nvSpPr>
        <p:spPr>
          <a:xfrm>
            <a:off x="844550" y="3462177"/>
            <a:ext cx="142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ED4A03"/>
                </a:solidFill>
              </a:rPr>
              <a:t>Azure PAT Token</a:t>
            </a:r>
          </a:p>
        </p:txBody>
      </p:sp>
      <p:pic>
        <p:nvPicPr>
          <p:cNvPr id="31" name="Graphic 30" descr="Lock with solid fill">
            <a:extLst>
              <a:ext uri="{FF2B5EF4-FFF2-40B4-BE49-F238E27FC236}">
                <a16:creationId xmlns:a16="http://schemas.microsoft.com/office/drawing/2014/main" id="{ABE02533-F678-07C2-390E-AAAEC5056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650" y="5206800"/>
            <a:ext cx="330200" cy="330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A177180-BD38-6391-9882-18896D086742}"/>
              </a:ext>
            </a:extLst>
          </p:cNvPr>
          <p:cNvSpPr txBox="1"/>
          <p:nvPr/>
        </p:nvSpPr>
        <p:spPr>
          <a:xfrm>
            <a:off x="3117850" y="5222873"/>
            <a:ext cx="142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ED4A03"/>
                </a:solidFill>
              </a:rPr>
              <a:t>Jira API Token</a:t>
            </a:r>
          </a:p>
        </p:txBody>
      </p:sp>
      <p:pic>
        <p:nvPicPr>
          <p:cNvPr id="33" name="Graphic 32" descr="Lock with solid fill">
            <a:extLst>
              <a:ext uri="{FF2B5EF4-FFF2-40B4-BE49-F238E27FC236}">
                <a16:creationId xmlns:a16="http://schemas.microsoft.com/office/drawing/2014/main" id="{D4FB2D5A-69A9-AC79-BCF1-D440144E6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9500" y="4023596"/>
            <a:ext cx="330200" cy="330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C5033A-574A-2044-1C2C-B73C964F327F}"/>
              </a:ext>
            </a:extLst>
          </p:cNvPr>
          <p:cNvSpPr txBox="1"/>
          <p:nvPr/>
        </p:nvSpPr>
        <p:spPr>
          <a:xfrm>
            <a:off x="7759700" y="4039669"/>
            <a:ext cx="126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ED4A03"/>
                </a:solidFill>
              </a:rPr>
              <a:t>Jira API Token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E765C3-DF27-F388-E628-6BA607B5B32D}"/>
              </a:ext>
            </a:extLst>
          </p:cNvPr>
          <p:cNvCxnSpPr>
            <a:cxnSpLocks/>
          </p:cNvCxnSpPr>
          <p:nvPr/>
        </p:nvCxnSpPr>
        <p:spPr>
          <a:xfrm flipV="1">
            <a:off x="9023350" y="2870200"/>
            <a:ext cx="69850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7C1134A-84D8-28A0-CF77-D32A773B9345}"/>
              </a:ext>
            </a:extLst>
          </p:cNvPr>
          <p:cNvSpPr/>
          <p:nvPr/>
        </p:nvSpPr>
        <p:spPr>
          <a:xfrm>
            <a:off x="9721850" y="2374900"/>
            <a:ext cx="1568450" cy="9969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Migration Report Generation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08669A-33C2-945C-78E6-86AA8E7E205F}"/>
              </a:ext>
            </a:extLst>
          </p:cNvPr>
          <p:cNvSpPr/>
          <p:nvPr/>
        </p:nvSpPr>
        <p:spPr>
          <a:xfrm>
            <a:off x="9721850" y="3482418"/>
            <a:ext cx="1568450" cy="4984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Generate HTML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D55C90-9CD3-00BE-80EA-19EE1C7BC555}"/>
              </a:ext>
            </a:extLst>
          </p:cNvPr>
          <p:cNvSpPr txBox="1"/>
          <p:nvPr/>
        </p:nvSpPr>
        <p:spPr>
          <a:xfrm>
            <a:off x="9555162" y="1991120"/>
            <a:ext cx="190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Migration Report</a:t>
            </a:r>
          </a:p>
        </p:txBody>
      </p:sp>
    </p:spTree>
    <p:extLst>
      <p:ext uri="{BB962C8B-B14F-4D97-AF65-F5344CB8AC3E}">
        <p14:creationId xmlns:p14="http://schemas.microsoft.com/office/powerpoint/2010/main" val="131050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/>
      <p:bldP spid="30" grpId="0"/>
      <p:bldP spid="32" grpId="0"/>
      <p:bldP spid="34" grpId="0"/>
      <p:bldP spid="36" grpId="0" animBg="1"/>
      <p:bldP spid="37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2754-2751-0A0F-388A-455AF56F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365126"/>
            <a:ext cx="10901516" cy="867930"/>
          </a:xfrm>
        </p:spPr>
        <p:txBody>
          <a:bodyPr/>
          <a:lstStyle/>
          <a:p>
            <a:r>
              <a:rPr lang="en-GB" sz="2200" cap="all" dirty="0">
                <a:latin typeface="Mary Ann"/>
              </a:rPr>
              <a:t>LOGISTICS</a:t>
            </a:r>
            <a:endParaRPr lang="en-GB" sz="22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7144-25CE-522C-6E81-CF314F312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399309"/>
            <a:ext cx="9089706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cap="none" dirty="0">
                <a:latin typeface="Mary Ann"/>
              </a:rPr>
              <a:t>Next steps (post Hackathon)</a:t>
            </a:r>
            <a:endParaRPr lang="en-GB" dirty="0">
              <a:latin typeface="Mary Ann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DevOps to Jira Migration tool - </a:t>
            </a: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dirty="0">
                <a:latin typeface="Mary Ann"/>
              </a:rPr>
              <a:t>Capture comments, attachments with timeline</a:t>
            </a: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dirty="0">
                <a:latin typeface="Mary Ann"/>
              </a:rPr>
              <a:t>Complete attribute mappings</a:t>
            </a: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Handle multi-level relationship</a:t>
            </a: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Configurable to migrate for any team, any # of repos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cap="none" dirty="0">
              <a:latin typeface="Mary Ann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 Jira Automation – </a:t>
            </a: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Automate release workflows in Jira – connect with ServiceNow</a:t>
            </a:r>
          </a:p>
          <a:p>
            <a:pPr marL="865800" lvl="2">
              <a:buFont typeface="Wingdings" panose="05000000000000000000" pitchFamily="2" charset="2"/>
              <a:buChar char="Ø"/>
            </a:pPr>
            <a:r>
              <a:rPr lang="en-GB" cap="none" dirty="0">
                <a:latin typeface="Mary Ann"/>
              </a:rPr>
              <a:t>Automate operational workflows in Jira.</a:t>
            </a:r>
          </a:p>
        </p:txBody>
      </p:sp>
    </p:spTree>
    <p:extLst>
      <p:ext uri="{BB962C8B-B14F-4D97-AF65-F5344CB8AC3E}">
        <p14:creationId xmlns:p14="http://schemas.microsoft.com/office/powerpoint/2010/main" val="39546929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SAINBURY's_DARK_TECH[20191001103300747].md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F6F9CCDAB6CD448BCA4299993BBAC3" ma:contentTypeVersion="6" ma:contentTypeDescription="Create a new document." ma:contentTypeScope="" ma:versionID="70213ad15990290dc6ebb12dae254a47">
  <xsd:schema xmlns:xsd="http://www.w3.org/2001/XMLSchema" xmlns:xs="http://www.w3.org/2001/XMLSchema" xmlns:p="http://schemas.microsoft.com/office/2006/metadata/properties" xmlns:ns2="939a1cc9-c4c9-444b-9691-f16c6bb6ae6c" xmlns:ns3="c20430ec-6103-42a3-bd0b-beb61999e864" targetNamespace="http://schemas.microsoft.com/office/2006/metadata/properties" ma:root="true" ma:fieldsID="4cd51bbbecf87fec033400b221447f52" ns2:_="" ns3:_="">
    <xsd:import namespace="939a1cc9-c4c9-444b-9691-f16c6bb6ae6c"/>
    <xsd:import namespace="c20430ec-6103-42a3-bd0b-beb61999e8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a1cc9-c4c9-444b-9691-f16c6bb6ae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430ec-6103-42a3-bd0b-beb61999e86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20430ec-6103-42a3-bd0b-beb61999e864">
      <UserInfo>
        <DisplayName>Chris Gaunt</DisplayName>
        <AccountId>32</AccountId>
        <AccountType/>
      </UserInfo>
      <UserInfo>
        <DisplayName>Bozena Szluzy</DisplayName>
        <AccountId>30</AccountId>
        <AccountType/>
      </UserInfo>
      <UserInfo>
        <DisplayName>Peter Sumansky</DisplayName>
        <AccountId>31</AccountId>
        <AccountType/>
      </UserInfo>
      <UserInfo>
        <DisplayName>Andy Henry</DisplayName>
        <AccountId>29</AccountId>
        <AccountType/>
      </UserInfo>
      <UserInfo>
        <DisplayName>Stacey Lawes</DisplayName>
        <AccountId>24</AccountId>
        <AccountType/>
      </UserInfo>
      <UserInfo>
        <DisplayName>Sarah Tovey</DisplayName>
        <AccountId>33</AccountId>
        <AccountType/>
      </UserInfo>
      <UserInfo>
        <DisplayName>Nazihah Khanom</DisplayName>
        <AccountId>41</AccountId>
        <AccountType/>
      </UserInfo>
      <UserInfo>
        <DisplayName>Suzanne Fry</DisplayName>
        <AccountId>14</AccountId>
        <AccountType/>
      </UserInfo>
      <UserInfo>
        <DisplayName>Trevor Baker</DisplayName>
        <AccountId>13</AccountId>
        <AccountType/>
      </UserInfo>
      <UserInfo>
        <DisplayName>Anuradha Khade</DisplayName>
        <AccountId>26</AccountId>
        <AccountType/>
      </UserInfo>
      <UserInfo>
        <DisplayName>Adam Hood</DisplayName>
        <AccountId>17</AccountId>
        <AccountType/>
      </UserInfo>
      <UserInfo>
        <DisplayName>Rhys Wilkins</DisplayName>
        <AccountId>16</AccountId>
        <AccountType/>
      </UserInfo>
      <UserInfo>
        <DisplayName>Behzad Golforoush</DisplayName>
        <AccountId>12</AccountId>
        <AccountType/>
      </UserInfo>
      <UserInfo>
        <DisplayName>Vignesh Krishnasamy</DisplayName>
        <AccountId>18</AccountId>
        <AccountType/>
      </UserInfo>
      <UserInfo>
        <DisplayName>Sakthivel Rangasamy</DisplayName>
        <AccountId>19</AccountId>
        <AccountType/>
      </UserInfo>
      <UserInfo>
        <DisplayName>Josh Gilroy</DisplayName>
        <AccountId>28</AccountId>
        <AccountType/>
      </UserInfo>
      <UserInfo>
        <DisplayName>Suresh Ramakrishnan</DisplayName>
        <AccountId>21</AccountId>
        <AccountType/>
      </UserInfo>
      <UserInfo>
        <DisplayName>Steve Whitehouse</DisplayName>
        <AccountId>22</AccountId>
        <AccountType/>
      </UserInfo>
      <UserInfo>
        <DisplayName>Rajesh Arockiasamy</DisplayName>
        <AccountId>25</AccountId>
        <AccountType/>
      </UserInfo>
      <UserInfo>
        <DisplayName>Opor Thorleifsson</DisplayName>
        <AccountId>23</AccountId>
        <AccountType/>
      </UserInfo>
      <UserInfo>
        <DisplayName>Dion Mills</DisplayName>
        <AccountId>20</AccountId>
        <AccountType/>
      </UserInfo>
      <UserInfo>
        <DisplayName>Stef Korson</DisplayName>
        <AccountId>43</AccountId>
        <AccountType/>
      </UserInfo>
      <UserInfo>
        <DisplayName>Kevin Greenaway</DisplayName>
        <AccountId>66</AccountId>
        <AccountType/>
      </UserInfo>
      <UserInfo>
        <DisplayName>Projit Mitra</DisplayName>
        <AccountId>68</AccountId>
        <AccountType/>
      </UserInfo>
      <UserInfo>
        <DisplayName>Sirisha Kunaparaju</DisplayName>
        <AccountId>49</AccountId>
        <AccountType/>
      </UserInfo>
      <UserInfo>
        <DisplayName>Akash Patel</DisplayName>
        <AccountId>69</AccountId>
        <AccountType/>
      </UserInfo>
      <UserInfo>
        <DisplayName>Somnath Dey</DisplayName>
        <AccountId>56</AccountId>
        <AccountType/>
      </UserInfo>
      <UserInfo>
        <DisplayName>Sumanth Bommireddy</DisplayName>
        <AccountId>65</AccountId>
        <AccountType/>
      </UserInfo>
      <UserInfo>
        <DisplayName>Colin Smith</DisplayName>
        <AccountId>39</AccountId>
        <AccountType/>
      </UserInfo>
      <UserInfo>
        <DisplayName>Matt White</DisplayName>
        <AccountId>70</AccountId>
        <AccountType/>
      </UserInfo>
      <UserInfo>
        <DisplayName>David Croxson</DisplayName>
        <AccountId>71</AccountId>
        <AccountType/>
      </UserInfo>
      <UserInfo>
        <DisplayName>Karen Brown</DisplayName>
        <AccountId>72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82E90FA-B7BD-4BCB-A818-1A9BD483E7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8FB554-9F43-478E-A427-E192E64BAAAD}">
  <ds:schemaRefs>
    <ds:schemaRef ds:uri="939a1cc9-c4c9-444b-9691-f16c6bb6ae6c"/>
    <ds:schemaRef ds:uri="c20430ec-6103-42a3-bd0b-beb61999e8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77812E2-6DB7-4D3C-9086-E67A5CE87F5B}">
  <ds:schemaRefs>
    <ds:schemaRef ds:uri="939a1cc9-c4c9-444b-9691-f16c6bb6ae6c"/>
    <ds:schemaRef ds:uri="http://purl.org/dc/terms/"/>
    <ds:schemaRef ds:uri="http://schemas.microsoft.com/office/2006/metadata/properties"/>
    <ds:schemaRef ds:uri="c20430ec-6103-42a3-bd0b-beb61999e864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359</Words>
  <Application>Microsoft Office PowerPoint</Application>
  <PresentationFormat>Widescreen</PresentationFormat>
  <Paragraphs>91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Clone Rounded Latin</vt:lpstr>
      <vt:lpstr>Mary Ann</vt:lpstr>
      <vt:lpstr>Wingdings</vt:lpstr>
      <vt:lpstr>Office Theme</vt:lpstr>
      <vt:lpstr>PowerPoint Presentation</vt:lpstr>
      <vt:lpstr>Jira Jockeys</vt:lpstr>
      <vt:lpstr>LOGISTICS – E&amp;O</vt:lpstr>
      <vt:lpstr>LOGISTICS – E&amp;O</vt:lpstr>
      <vt:lpstr>LOGISTICS</vt:lpstr>
      <vt:lpstr>LOGISTICS</vt:lpstr>
      <vt:lpstr>LOGISTICS</vt:lpstr>
      <vt:lpstr>Migration tool design</vt:lpstr>
      <vt:lpstr>LOGISTICS</vt:lpstr>
      <vt:lpstr>LOGISTICS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Broughton, Matt</dc:creator>
  <cp:lastModifiedBy>Grant Wright</cp:lastModifiedBy>
  <cp:revision>5</cp:revision>
  <dcterms:created xsi:type="dcterms:W3CDTF">2019-08-29T15:32:26Z</dcterms:created>
  <dcterms:modified xsi:type="dcterms:W3CDTF">2024-09-19T13:18:08Z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0x010100F1F6F9CCDAB6CD448BCA4299993BBAC3</vt:lpwstr>
  </property>
  <property fmtid="{D5CDD505-2E9C-101B-9397-08002B2CF9AE}" pid="3" name="MSIP_Label_e30ba449-43c6-4cb4-ab67-7944acc9363d_Enabled">
    <vt:lpwstr>true</vt:lpwstr>
  </property>
  <property fmtid="{D5CDD505-2E9C-101B-9397-08002B2CF9AE}" pid="4" name="MSIP_Label_e30ba449-43c6-4cb4-ab67-7944acc9363d_SetDate">
    <vt:lpwstr>2020-12-17T14:30:55Z</vt:lpwstr>
  </property>
  <property fmtid="{D5CDD505-2E9C-101B-9397-08002B2CF9AE}" pid="5" name="MSIP_Label_e30ba449-43c6-4cb4-ab67-7944acc9363d_Method">
    <vt:lpwstr>Standard</vt:lpwstr>
  </property>
  <property fmtid="{D5CDD505-2E9C-101B-9397-08002B2CF9AE}" pid="6" name="MSIP_Label_e30ba449-43c6-4cb4-ab67-7944acc9363d_Name">
    <vt:lpwstr>e30ba449-43c6-4cb4-ab67-7944acc9363d</vt:lpwstr>
  </property>
  <property fmtid="{D5CDD505-2E9C-101B-9397-08002B2CF9AE}" pid="7" name="MSIP_Label_e30ba449-43c6-4cb4-ab67-7944acc9363d_SiteId">
    <vt:lpwstr>e11fd634-26b5-47f4-8b8c-908e466e9bdf</vt:lpwstr>
  </property>
  <property fmtid="{D5CDD505-2E9C-101B-9397-08002B2CF9AE}" pid="8" name="MSIP_Label_e30ba449-43c6-4cb4-ab67-7944acc9363d_ActionId">
    <vt:lpwstr>440f5b49-3bd8-4dbe-be36-0000d8d61f17</vt:lpwstr>
  </property>
  <property fmtid="{D5CDD505-2E9C-101B-9397-08002B2CF9AE}" pid="9" name="MSIP_Label_e30ba449-43c6-4cb4-ab67-7944acc9363d_ContentBits">
    <vt:lpwstr>0</vt:lpwstr>
  </property>
  <property fmtid="{D5CDD505-2E9C-101B-9397-08002B2CF9AE}" pid="10" name="MediaServiceImageTags">
    <vt:lpwstr/>
  </property>
</Properties>
</file>