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43891200" cy="32918400"/>
  <p:notesSz cx="6858000" cy="9144000"/>
  <p:defaultTextStyle>
    <a:defPPr>
      <a:defRPr lang="en-US"/>
    </a:defPPr>
    <a:lvl1pPr marL="0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6115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3519" autoAdjust="0"/>
  </p:normalViewPr>
  <p:slideViewPr>
    <p:cSldViewPr snapToGrid="0">
      <p:cViewPr>
        <p:scale>
          <a:sx n="28" d="100"/>
          <a:sy n="28" d="100"/>
        </p:scale>
        <p:origin x="972" y="1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6115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50193" y="236483"/>
            <a:ext cx="36590817" cy="2507457"/>
          </a:xfrm>
        </p:spPr>
        <p:txBody>
          <a:bodyPr/>
          <a:lstStyle>
            <a:lvl1pPr marL="0" indent="0">
              <a:buNone/>
              <a:defRPr sz="13400" baseline="0"/>
            </a:lvl1pPr>
          </a:lstStyle>
          <a:p>
            <a:pPr algn="ctr"/>
            <a:r>
              <a:rPr lang="en-US" sz="62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This is a Scientific Poster Template created by </a:t>
            </a:r>
            <a:r>
              <a:rPr lang="en-US" sz="6200" dirty="0" err="1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Graphicsland</a:t>
            </a:r>
            <a:r>
              <a:rPr lang="en-US" sz="62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 &amp; MakeSigns.com</a:t>
            </a:r>
            <a:br>
              <a:rPr lang="en-US" sz="62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</a:br>
            <a:r>
              <a:rPr lang="en-US" sz="62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Your poster title would go on these lines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650193" y="2553605"/>
            <a:ext cx="36590817" cy="2224088"/>
          </a:xfrm>
        </p:spPr>
        <p:txBody>
          <a:bodyPr/>
          <a:lstStyle>
            <a:lvl1pPr marL="0" indent="0">
              <a:buNone/>
              <a:defRPr sz="13400"/>
            </a:lvl1pPr>
          </a:lstStyle>
          <a:p>
            <a:pPr algn="ctr"/>
            <a:r>
              <a:rPr lang="en-US" sz="5000" dirty="0" smtClean="0"/>
              <a:t>Author names go here. You can add subscript numbers to assign a university. </a:t>
            </a:r>
            <a:br>
              <a:rPr lang="en-US" sz="5000" dirty="0" smtClean="0"/>
            </a:br>
            <a:r>
              <a:rPr lang="en-US" sz="5000" dirty="0" smtClean="0"/>
              <a:t>University names or departments go here.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3325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1" y="4221482"/>
            <a:ext cx="35547303" cy="898779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6" y="4221482"/>
            <a:ext cx="105925617" cy="898779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7"/>
          </a:xfrm>
        </p:spPr>
        <p:txBody>
          <a:bodyPr anchor="b"/>
          <a:lstStyle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194514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902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5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0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57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08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59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11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3" y="24582122"/>
            <a:ext cx="70736457" cy="695172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3" y="24582122"/>
            <a:ext cx="70736463" cy="695172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6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5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5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3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1"/>
            <a:ext cx="24536400" cy="2809494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1"/>
            <a:ext cx="14439903" cy="22517103"/>
          </a:xfrm>
        </p:spPr>
        <p:txBody>
          <a:bodyPr/>
          <a:lstStyle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5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14" indent="0">
              <a:buNone/>
              <a:defRPr sz="13400"/>
            </a:lvl2pPr>
            <a:lvl3pPr marL="4389028" indent="0">
              <a:buNone/>
              <a:defRPr sz="11500"/>
            </a:lvl3pPr>
            <a:lvl4pPr marL="6583543" indent="0">
              <a:buNone/>
              <a:defRPr sz="9700"/>
            </a:lvl4pPr>
            <a:lvl5pPr marL="8778057" indent="0">
              <a:buNone/>
              <a:defRPr sz="9700"/>
            </a:lvl5pPr>
            <a:lvl6pPr marL="10972571" indent="0">
              <a:buNone/>
              <a:defRPr sz="9700"/>
            </a:lvl6pPr>
            <a:lvl7pPr marL="13167085" indent="0">
              <a:buNone/>
              <a:defRPr sz="9700"/>
            </a:lvl7pPr>
            <a:lvl8pPr marL="15361599" indent="0">
              <a:buNone/>
              <a:defRPr sz="9700"/>
            </a:lvl8pPr>
            <a:lvl9pPr marL="17556115" indent="0">
              <a:buNone/>
              <a:defRPr sz="9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7"/>
          </a:xfrm>
        </p:spPr>
        <p:txBody>
          <a:bodyPr/>
          <a:lstStyle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5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F76D-A730-4432-85DE-CA47D32BB25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02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886" indent="-1645886" algn="l" defTabSz="4389028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-1" y="0"/>
            <a:ext cx="43891202" cy="5022875"/>
          </a:xfrm>
          <a:prstGeom prst="rect">
            <a:avLst/>
          </a:prstGeom>
          <a:gradFill flip="none" rotWithShape="1">
            <a:gsLst>
              <a:gs pos="36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tint val="66000"/>
                  <a:satMod val="160000"/>
                </a:schemeClr>
              </a:gs>
              <a:gs pos="79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43" name="Rectangle 42"/>
          <p:cNvSpPr/>
          <p:nvPr/>
        </p:nvSpPr>
        <p:spPr>
          <a:xfrm>
            <a:off x="210667" y="4972546"/>
            <a:ext cx="43891202" cy="276812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47" name="Rectangle 46"/>
          <p:cNvSpPr/>
          <p:nvPr/>
        </p:nvSpPr>
        <p:spPr>
          <a:xfrm>
            <a:off x="-2" y="4742321"/>
            <a:ext cx="43891202" cy="280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48" name="Rectangle 47"/>
          <p:cNvSpPr/>
          <p:nvPr/>
        </p:nvSpPr>
        <p:spPr>
          <a:xfrm>
            <a:off x="-1" y="32609384"/>
            <a:ext cx="43891202" cy="309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62" name="TextBox 61"/>
          <p:cNvSpPr txBox="1"/>
          <p:nvPr/>
        </p:nvSpPr>
        <p:spPr>
          <a:xfrm>
            <a:off x="33017180" y="30619753"/>
            <a:ext cx="999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426948" y="31608034"/>
            <a:ext cx="892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79666" y="993146"/>
            <a:ext cx="40179461" cy="233311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itchFamily="34" charset="0"/>
              </a:rPr>
              <a:t>Generation of Functional Human Pancreatic </a:t>
            </a:r>
            <a:r>
              <a:rPr lang="el-GR" sz="6600" b="1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β</a:t>
            </a:r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Cells In Vitro</a:t>
            </a:r>
            <a:endParaRPr lang="en-US" sz="6600" b="1" dirty="0">
              <a:solidFill>
                <a:schemeClr val="accent2">
                  <a:lumMod val="7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0" y="2844777"/>
            <a:ext cx="43891199" cy="16329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dirty="0" smtClean="0"/>
              <a:t>G</a:t>
            </a:r>
            <a:r>
              <a:rPr lang="en-US" sz="5400" dirty="0" smtClean="0"/>
              <a:t>rant Morgan  | School of Natural Sciences  | University of California, Merced</a:t>
            </a:r>
            <a:endParaRPr lang="en-US" sz="5400" dirty="0"/>
          </a:p>
        </p:txBody>
      </p:sp>
      <p:sp>
        <p:nvSpPr>
          <p:cNvPr id="76" name="TextBox 75"/>
          <p:cNvSpPr txBox="1"/>
          <p:nvPr/>
        </p:nvSpPr>
        <p:spPr>
          <a:xfrm>
            <a:off x="22133518" y="5701024"/>
            <a:ext cx="10227076" cy="646331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Results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169382" y="6241816"/>
            <a:ext cx="9857035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79" name="TextBox 78"/>
          <p:cNvSpPr txBox="1"/>
          <p:nvPr/>
        </p:nvSpPr>
        <p:spPr>
          <a:xfrm>
            <a:off x="33122245" y="5701024"/>
            <a:ext cx="10227076" cy="646331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Conclusion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158109" y="6241816"/>
            <a:ext cx="9857035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82" name="TextBox 81"/>
          <p:cNvSpPr txBox="1"/>
          <p:nvPr/>
        </p:nvSpPr>
        <p:spPr>
          <a:xfrm>
            <a:off x="156066" y="5701024"/>
            <a:ext cx="10227076" cy="646331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Abstract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91930" y="6241816"/>
            <a:ext cx="9857035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85" name="TextBox 84"/>
          <p:cNvSpPr txBox="1"/>
          <p:nvPr/>
        </p:nvSpPr>
        <p:spPr>
          <a:xfrm>
            <a:off x="11144792" y="5701024"/>
            <a:ext cx="10227076" cy="646331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Procedures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180656" y="6241816"/>
            <a:ext cx="9857035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88" name="TextBox 87"/>
          <p:cNvSpPr txBox="1"/>
          <p:nvPr/>
        </p:nvSpPr>
        <p:spPr>
          <a:xfrm>
            <a:off x="210667" y="16292053"/>
            <a:ext cx="10227076" cy="646331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Background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75875" y="16935540"/>
            <a:ext cx="9857035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91" name="TextBox 90"/>
          <p:cNvSpPr txBox="1"/>
          <p:nvPr/>
        </p:nvSpPr>
        <p:spPr>
          <a:xfrm>
            <a:off x="11144792" y="23997958"/>
            <a:ext cx="10227076" cy="646331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Discussion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180656" y="24538750"/>
            <a:ext cx="9857035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49" name="TextBox 48"/>
          <p:cNvSpPr txBox="1"/>
          <p:nvPr/>
        </p:nvSpPr>
        <p:spPr>
          <a:xfrm>
            <a:off x="156066" y="7027839"/>
            <a:ext cx="9864475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generation of insulin-producing pancreatic b cells from stem cells in vitro would provide an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unprecedented cell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for drug discovery and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transplantation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therapy in diabetes. However,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insulin-producing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previously generated from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pluripotent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 cells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hPSC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lack many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characteristics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bona fide b cells. Here, we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differentiation protocol that can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hundreds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millions of glucose-responsive b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cells from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hPSC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vitro. These stem-cell-derived </a:t>
            </a:r>
            <a:r>
              <a:rPr lang="el-G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cells (SC-b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express markers found in mature b cells,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flux Ca2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in response to glucose, package insulin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secretory granules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secrete quantities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insulin comparable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adult b cells in response to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sequential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challenges in vitro.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these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secrete human insulin into the serum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mice shortly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transplantation in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glucose-regulated manner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transplantation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cells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ameliorates hyperglycemia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diabetic mice.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363" y="17701748"/>
            <a:ext cx="99874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stem cell is an undefined cell that has the potential to take on a number of functions during its early growth before maturing into an adult cell with a defined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 cells are capable of renewing themselves via cellular division to create two or more copies of themselves; one copy is reserved (immature) while the other copies irreversibly mature into adult cells with specialized functions.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896597" y="7313949"/>
            <a:ext cx="9892899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Pagliucia et al.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several different procedures to measure the authenticity of Stem Cell derived Pancreatic B Cells, focusing on a selection of responses: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Insulin Response to High Glucose Challenges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Calcium Flux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esponse in B Cells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Marker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xpression at Protein and Gene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Insulin Granule Structural Similarity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function In Vivo</a:t>
            </a:r>
          </a:p>
          <a:p>
            <a:pPr lvl="1"/>
            <a:endParaRPr lang="en-US" sz="2800" dirty="0" smtClean="0">
              <a:cs typeface="Arial" pitchFamily="34" charset="0"/>
            </a:endParaRPr>
          </a:p>
          <a:p>
            <a:pPr marL="2651714" lvl="1" indent="-457200">
              <a:buFont typeface="Wingdings" panose="05000000000000000000" pitchFamily="2" charset="2"/>
              <a:buChar char="§"/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80656" y="24690456"/>
            <a:ext cx="10191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affects greater than 300 million people to date. Currently, type 1 Diabetic patients can be cured for 5 years or less via the only long term treatment option, cadaveric islet transplantation. Scarcity of viable transplantation donors combined with limited relief from other treatment options reveal the need for a long term treatment to diabetes.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869397" y="6419243"/>
            <a:ext cx="98928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Pagluicia et al. utilized hESC cells exposed to more than 150 combinations of more than 70 compounds of inhibitors and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vitro with the purpose of reprogramming hESC cells into iPSC cells before arriving to a combination that effectively develops healthy pancreatic β cells in mice. There are many ways to nuclearly reprogram a β cell, however. Pagluicia et al. devised several “sequential high-glucose challenges” trials to test the authenticity of the 12 most promising batches of iPSC β cells and their similarity to human β cells.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017181" y="6419243"/>
            <a:ext cx="999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Pagliucia et al. have created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hPSC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derived SC-B cells that are expressly similar to human </a:t>
            </a:r>
            <a:r>
              <a:rPr lang="el-G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Cells. Additionally, after testing implementation in mice, they have determined that their SC-</a:t>
            </a:r>
            <a:r>
              <a:rPr lang="el-G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cells do not suffer the same fate as previous work; after several months Pagliucia et al.’s SC-</a:t>
            </a:r>
            <a:r>
              <a:rPr lang="el-G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Cells mature and function similarly to human (1deg b) cells.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cells generated in vitro can be produced reliably of quality and in large numbers (billions of cells.)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178634" y="28108581"/>
            <a:ext cx="999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Stem Cell and Regenerative Biology, Harvard Stem Cell Institute, Harvard University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931213" y="6529119"/>
            <a:ext cx="892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Methods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931213" y="14454511"/>
            <a:ext cx="892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Patient Treatment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178634" y="27137693"/>
            <a:ext cx="892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96597" y="15224098"/>
            <a:ext cx="1061720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renewable cell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scalable method, with cells grown 300 million at a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in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suspension in a single 500 ml flask. Thus, one or two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flasks may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sufficient for treatment of a patient. An additional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advantage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SC-</a:t>
            </a:r>
            <a:r>
              <a:rPr lang="el-G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compared to previously proposed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therapies using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pancreatic progenitors is that these cells do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require an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posttransplantation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 before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insulin production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Immediate insulin production makes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theoretically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to reduce patient exogenous insulin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from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few days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posttransplantation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These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also present new opportunities for b cell studies.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could provide enough cells for screening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30,000 compounds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384-well format seeded with 10,000 cells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well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Unlike primary human b cells, SC-b cells can also be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from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pluripotent cells of any desired genetic background.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518" y="11200972"/>
            <a:ext cx="10235866" cy="10923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425" y="10539205"/>
            <a:ext cx="10084715" cy="10481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8" y="21566527"/>
            <a:ext cx="9780515" cy="7302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966" y="23095921"/>
            <a:ext cx="8553759" cy="514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17180" y="22470830"/>
            <a:ext cx="9083827" cy="859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8428" y="23484914"/>
            <a:ext cx="10339712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722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Rounded MT Bold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Grant Morgan</cp:lastModifiedBy>
  <cp:revision>16</cp:revision>
  <dcterms:created xsi:type="dcterms:W3CDTF">2013-02-18T18:40:33Z</dcterms:created>
  <dcterms:modified xsi:type="dcterms:W3CDTF">2015-12-04T03:44:18Z</dcterms:modified>
  <cp:category>research posters template</cp:category>
</cp:coreProperties>
</file>