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55"/>
  </p:notesMasterIdLst>
  <p:handoutMasterIdLst>
    <p:handoutMasterId r:id="rId56"/>
  </p:handoutMasterIdLst>
  <p:sldIdLst>
    <p:sldId id="256" r:id="rId3"/>
    <p:sldId id="836" r:id="rId4"/>
    <p:sldId id="844" r:id="rId5"/>
    <p:sldId id="845" r:id="rId6"/>
    <p:sldId id="846" r:id="rId7"/>
    <p:sldId id="847" r:id="rId8"/>
    <p:sldId id="848" r:id="rId9"/>
    <p:sldId id="849" r:id="rId10"/>
    <p:sldId id="837" r:id="rId11"/>
    <p:sldId id="850" r:id="rId12"/>
    <p:sldId id="851" r:id="rId13"/>
    <p:sldId id="838" r:id="rId14"/>
    <p:sldId id="839" r:id="rId15"/>
    <p:sldId id="835" r:id="rId16"/>
    <p:sldId id="833" r:id="rId17"/>
    <p:sldId id="832" r:id="rId18"/>
    <p:sldId id="841" r:id="rId19"/>
    <p:sldId id="830" r:id="rId20"/>
    <p:sldId id="852" r:id="rId21"/>
    <p:sldId id="853" r:id="rId22"/>
    <p:sldId id="854" r:id="rId23"/>
    <p:sldId id="855" r:id="rId24"/>
    <p:sldId id="856" r:id="rId25"/>
    <p:sldId id="857" r:id="rId26"/>
    <p:sldId id="858" r:id="rId27"/>
    <p:sldId id="859" r:id="rId28"/>
    <p:sldId id="860" r:id="rId29"/>
    <p:sldId id="861" r:id="rId30"/>
    <p:sldId id="863" r:id="rId31"/>
    <p:sldId id="862" r:id="rId32"/>
    <p:sldId id="864" r:id="rId33"/>
    <p:sldId id="865" r:id="rId34"/>
    <p:sldId id="866" r:id="rId35"/>
    <p:sldId id="867" r:id="rId36"/>
    <p:sldId id="872" r:id="rId37"/>
    <p:sldId id="873" r:id="rId38"/>
    <p:sldId id="874" r:id="rId39"/>
    <p:sldId id="875" r:id="rId40"/>
    <p:sldId id="876" r:id="rId41"/>
    <p:sldId id="877" r:id="rId42"/>
    <p:sldId id="878" r:id="rId43"/>
    <p:sldId id="879" r:id="rId44"/>
    <p:sldId id="880" r:id="rId45"/>
    <p:sldId id="882" r:id="rId46"/>
    <p:sldId id="881" r:id="rId47"/>
    <p:sldId id="883" r:id="rId48"/>
    <p:sldId id="884" r:id="rId49"/>
    <p:sldId id="885" r:id="rId50"/>
    <p:sldId id="886" r:id="rId51"/>
    <p:sldId id="887" r:id="rId52"/>
    <p:sldId id="888" r:id="rId53"/>
    <p:sldId id="889" r:id="rId5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686" autoAdjust="0"/>
  </p:normalViewPr>
  <p:slideViewPr>
    <p:cSldViewPr>
      <p:cViewPr varScale="1">
        <p:scale>
          <a:sx n="72" d="100"/>
          <a:sy n="72" d="100"/>
        </p:scale>
        <p:origin x="11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027C4ED-725F-4FF8-9CD9-2D6D7C13786D}" type="datetimeFigureOut">
              <a:rPr lang="de-DE"/>
              <a:pPr>
                <a:defRPr/>
              </a:pPr>
              <a:t>16.01.2018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C2B71-5939-4CEB-8080-0C9C16B0D26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914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fld id="{5F43B7F4-7E80-40AC-BFA7-82B2571ADA2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184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8AD2F58-A829-4C13-ABF4-F55DFD98F1F6}" type="slidenum">
              <a:rPr lang="de-DE" altLang="en-US" b="0">
                <a:latin typeface="Arial" panose="020B0604020202020204" pitchFamily="34" charset="0"/>
              </a:rPr>
              <a:pPr eaLnBrk="1" hangingPunct="1"/>
              <a:t>1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50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AB9FACB-2E79-469E-82AC-D99AA6C40C13}" type="slidenum">
              <a:rPr lang="de-DE" altLang="en-US" b="0">
                <a:latin typeface="Arial" panose="020B0604020202020204" pitchFamily="34" charset="0"/>
              </a:rPr>
              <a:pPr eaLnBrk="1" hangingPunct="1"/>
              <a:t>10</a:t>
            </a:fld>
            <a:endParaRPr lang="de-DE" altLang="en-US" b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AT" altLang="en-US" smtClean="0">
                <a:latin typeface="Arial" panose="020B0604020202020204" pitchFamily="34" charset="0"/>
              </a:rPr>
              <a:t>Could a RS be a persuasive technology? In fact depending on the application area RS are deployed to:</a:t>
            </a:r>
          </a:p>
          <a:p>
            <a:endParaRPr lang="de-AT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9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9C528C3-ABC3-422F-8496-D8526B95794F}" type="slidenum">
              <a:rPr lang="de-DE" altLang="en-US" b="0">
                <a:latin typeface="Arial" panose="020B0604020202020204" pitchFamily="34" charset="0"/>
              </a:rPr>
              <a:pPr eaLnBrk="1" hangingPunct="1"/>
              <a:t>11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443384F-4597-4A37-ACE2-7E97B23C1D9E}" type="slidenum">
              <a:rPr lang="de-DE" altLang="en-US" b="0">
                <a:latin typeface="Arial" panose="020B0604020202020204" pitchFamily="34" charset="0"/>
              </a:rPr>
              <a:pPr eaLnBrk="1" hangingPunct="1"/>
              <a:t>12</a:t>
            </a:fld>
            <a:endParaRPr lang="de-DE" altLang="en-US" b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443384F-4597-4A37-ACE2-7E97B23C1D9E}" type="slidenum">
              <a:rPr lang="de-DE" altLang="en-US" b="0">
                <a:latin typeface="Arial" panose="020B0604020202020204" pitchFamily="34" charset="0"/>
              </a:rPr>
              <a:pPr eaLnBrk="1" hangingPunct="1"/>
              <a:t>2</a:t>
            </a:fld>
            <a:endParaRPr lang="de-DE" altLang="en-US" b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9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6353710-C6DF-457E-BA20-D4BC5EC29EA0}" type="slidenum">
              <a:rPr lang="de-DE" altLang="en-US" b="0">
                <a:latin typeface="Arial" panose="020B0604020202020204" pitchFamily="34" charset="0"/>
              </a:rPr>
              <a:pPr eaLnBrk="1" hangingPunct="1"/>
              <a:t>3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A21FB57-B14E-4678-A8B4-DAB8C63174F4}" type="slidenum">
              <a:rPr lang="de-DE" altLang="en-US" b="0">
                <a:latin typeface="Arial" panose="020B0604020202020204" pitchFamily="34" charset="0"/>
              </a:rPr>
              <a:pPr eaLnBrk="1" hangingPunct="1"/>
              <a:t>4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2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A1EABB9-7514-4019-A53D-C56558EC375F}" type="slidenum">
              <a:rPr lang="de-DE" altLang="en-US" b="0">
                <a:latin typeface="Arial" panose="020B0604020202020204" pitchFamily="34" charset="0"/>
              </a:rPr>
              <a:pPr eaLnBrk="1" hangingPunct="1"/>
              <a:t>5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82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A7D2574-10E7-4D9B-875A-B147C5B69F6D}" type="slidenum">
              <a:rPr lang="de-DE" altLang="en-US" b="0">
                <a:latin typeface="Arial" panose="020B0604020202020204" pitchFamily="34" charset="0"/>
              </a:rPr>
              <a:pPr eaLnBrk="1" hangingPunct="1"/>
              <a:t>6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6186AFC-C070-41FD-9A8A-CC00A974715E}" type="slidenum">
              <a:rPr lang="de-DE" altLang="en-US" b="0">
                <a:latin typeface="Arial" panose="020B0604020202020204" pitchFamily="34" charset="0"/>
              </a:rPr>
              <a:pPr eaLnBrk="1" hangingPunct="1"/>
              <a:t>7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0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21495E9-7109-4BAC-9B5B-DF1AB30C023D}" type="slidenum">
              <a:rPr lang="de-DE" altLang="en-US" b="0">
                <a:latin typeface="Arial" panose="020B0604020202020204" pitchFamily="34" charset="0"/>
              </a:rPr>
              <a:pPr eaLnBrk="1" hangingPunct="1"/>
              <a:t>8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30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443384F-4597-4A37-ACE2-7E97B23C1D9E}" type="slidenum">
              <a:rPr lang="de-DE" altLang="en-US" b="0">
                <a:latin typeface="Arial" panose="020B0604020202020204" pitchFamily="34" charset="0"/>
              </a:rPr>
              <a:pPr eaLnBrk="1" hangingPunct="1"/>
              <a:t>9</a:t>
            </a:fld>
            <a:endParaRPr lang="de-DE" altLang="en-US" b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6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11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0137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942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0193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7106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62D77-78F7-4CD9-B9E8-8AC25B2D0E5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693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A880A-36B6-4D6E-A1BD-B8CCDF3E37C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3665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43201-116F-4E8F-814D-325A268A4C3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5597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1DDD0-441C-490C-BF21-C9DD72FC5CD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16606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461F5-2EEA-4C0C-8804-A85B99C8E42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4906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44471-98CA-45B0-BF5E-A1445F7991F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4238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00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114F1-A0CB-4131-9BC0-51F0FE9276F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2012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BD0BB-E54C-49E0-B1DD-8C8F76C019D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2484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86C9A-3726-47D6-A5C5-5A9208551CA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31578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04C5B-0188-4B35-9801-E1096CA7FB6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6021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66A22-3FDC-47BA-B1F4-03968A7F3A3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680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646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546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1027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485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414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27585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25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This section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de-DE" altLang="en-US" sz="1000" b="0"/>
              <a:t>- </a:t>
            </a:r>
            <a:fld id="{2B74D56E-DC23-42CC-840C-8FEDE5C92694}" type="slidenum">
              <a:rPr lang="de-DE" altLang="en-US" sz="1000" b="0"/>
              <a:pPr eaLnBrk="1" hangingPunct="1"/>
              <a:t>‹#›</a:t>
            </a:fld>
            <a:r>
              <a:rPr lang="de-DE" altLang="en-US" sz="1000" b="0"/>
              <a:t> -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 dirty="0" smtClean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7EE55EDD-345D-4566-90F4-05F3A90D78B5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602831"/>
          </a:xfrm>
        </p:spPr>
        <p:txBody>
          <a:bodyPr/>
          <a:lstStyle/>
          <a:p>
            <a:pPr algn="ctr"/>
            <a:r>
              <a:rPr lang="en-US" altLang="en-US" sz="4000" smtClean="0"/>
              <a:t>Collaborative Filtering</a:t>
            </a:r>
            <a:br>
              <a:rPr lang="en-US" altLang="en-US" sz="4000" smtClean="0"/>
            </a:b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0" dirty="0" smtClean="0"/>
              <a:t>By Yaohang Li, Ph.D.</a:t>
            </a:r>
            <a:br>
              <a:rPr lang="en-US" altLang="en-US" b="0" dirty="0" smtClean="0"/>
            </a:br>
            <a:r>
              <a:rPr lang="en-US" altLang="en-US" b="0" dirty="0" smtClean="0"/>
              <a:t>Department of Computer Science</a:t>
            </a:r>
            <a:br>
              <a:rPr lang="en-US" altLang="en-US" b="0" dirty="0" smtClean="0"/>
            </a:br>
            <a:r>
              <a:rPr lang="en-US" altLang="en-US" b="0" dirty="0" smtClean="0"/>
              <a:t>Old Dominion University</a:t>
            </a:r>
            <a:endParaRPr lang="en-US" altLang="en-US" sz="1200" b="0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347864" y="6237312"/>
            <a:ext cx="440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Some slides and figures are adopted from </a:t>
            </a:r>
            <a:r>
              <a:rPr lang="en-US" sz="1200" b="0" dirty="0" err="1" smtClean="0"/>
              <a:t>Karatzoglou</a:t>
            </a:r>
            <a:endParaRPr lang="en-US" sz="12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Purpose and success criteria 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smtClean="0"/>
              <a:t>Different perspectives/aspects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Depends on domain and purpose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No holistic evaluation scenario exists</a:t>
            </a:r>
          </a:p>
          <a:p>
            <a:pPr marL="381000" indent="-381000">
              <a:lnSpc>
                <a:spcPct val="90000"/>
              </a:lnSpc>
            </a:pPr>
            <a:endParaRPr lang="en-US" altLang="en-US" smtClean="0"/>
          </a:p>
          <a:p>
            <a:pPr marL="381000" indent="-381000">
              <a:lnSpc>
                <a:spcPct val="90000"/>
              </a:lnSpc>
            </a:pPr>
            <a:r>
              <a:rPr lang="en-US" altLang="en-US" smtClean="0"/>
              <a:t>Retrieval perspective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Reduce search costs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Provide "correct" proposals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Users know in advance what they want </a:t>
            </a:r>
          </a:p>
          <a:p>
            <a:pPr marL="781050" lvl="1" indent="-381000">
              <a:lnSpc>
                <a:spcPct val="90000"/>
              </a:lnSpc>
            </a:pPr>
            <a:endParaRPr lang="en-US" altLang="en-US" smtClean="0"/>
          </a:p>
          <a:p>
            <a:pPr marL="381000" indent="-381000">
              <a:lnSpc>
                <a:spcPct val="90000"/>
              </a:lnSpc>
            </a:pPr>
            <a:r>
              <a:rPr lang="en-US" altLang="en-US" smtClean="0"/>
              <a:t>Recommendation perspective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Serendipity – identify items from the Long Tail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Users did not know about existence</a:t>
            </a:r>
          </a:p>
          <a:p>
            <a:pPr marL="381000" indent="-381000">
              <a:lnSpc>
                <a:spcPct val="90000"/>
              </a:lnSpc>
            </a:pPr>
            <a:endParaRPr lang="en-US" altLang="en-US" smtClean="0"/>
          </a:p>
          <a:p>
            <a:pPr marL="381000" indent="-381000">
              <a:lnSpc>
                <a:spcPct val="90000"/>
              </a:lnSpc>
            </a:pPr>
            <a:endParaRPr lang="en-US" altLang="en-US" smtClean="0"/>
          </a:p>
          <a:p>
            <a:pPr marL="781050" lvl="1" indent="-381000">
              <a:lnSpc>
                <a:spcPct val="90000"/>
              </a:lnSpc>
            </a:pPr>
            <a:endParaRPr lang="en-US" altLang="en-US" smtClean="0"/>
          </a:p>
          <a:p>
            <a:pPr marL="381000" indent="-381000">
              <a:lnSpc>
                <a:spcPct val="90000"/>
              </a:lnSpc>
            </a:pPr>
            <a:endParaRPr lang="en-US" altLang="en-US" smtClean="0"/>
          </a:p>
          <a:p>
            <a:pPr marL="781050" lvl="1" indent="-381000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81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Purpose and success criteria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Prediction perspective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Predict to what degree users like an item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Most popular evaluation scenario in research</a:t>
            </a:r>
          </a:p>
          <a:p>
            <a:pPr marL="781050" lvl="1" indent="-381000">
              <a:lnSpc>
                <a:spcPct val="90000"/>
              </a:lnSpc>
              <a:defRPr/>
            </a:pPr>
            <a:endParaRPr lang="en-US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Interaction perspective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Give users a "good feeling"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Educate users about the product domain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Convince/persuade users - explain</a:t>
            </a:r>
          </a:p>
          <a:p>
            <a:pPr marL="381000" indent="-381000">
              <a:lnSpc>
                <a:spcPct val="90000"/>
              </a:lnSpc>
              <a:defRPr/>
            </a:pPr>
            <a:endParaRPr lang="en-US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Finally, conversion perspective 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Commercial situations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Increase "hit", "clickthrough", "lookers to bookers" rates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Optimize sales margins and profit  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2800" dirty="0" smtClean="0"/>
              <a:t>Collaborative Filtering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689475"/>
          </a:xfrm>
        </p:spPr>
        <p:txBody>
          <a:bodyPr/>
          <a:lstStyle/>
          <a:p>
            <a:r>
              <a:rPr lang="en-US" altLang="en-US" sz="2800" dirty="0" smtClean="0"/>
              <a:t>The task of predicting (filtering) user preferences on new items by collecting favorability information from many users (collaborative)</a:t>
            </a:r>
          </a:p>
          <a:p>
            <a:r>
              <a:rPr lang="en-US" altLang="en-US" sz="2800" dirty="0"/>
              <a:t>Challenges</a:t>
            </a:r>
          </a:p>
          <a:p>
            <a:pPr lvl="1"/>
            <a:r>
              <a:rPr lang="en-US" altLang="en-US" sz="2200" dirty="0"/>
              <a:t>Many items to choose from</a:t>
            </a:r>
          </a:p>
          <a:p>
            <a:pPr lvl="1"/>
            <a:r>
              <a:rPr lang="en-US" altLang="en-US" sz="2200" dirty="0"/>
              <a:t>Very few recommendations to propose</a:t>
            </a:r>
          </a:p>
          <a:p>
            <a:pPr lvl="1"/>
            <a:r>
              <a:rPr lang="en-US" altLang="en-US" sz="2200" dirty="0"/>
              <a:t>Usually only a few items per user</a:t>
            </a:r>
          </a:p>
          <a:p>
            <a:pPr lvl="1"/>
            <a:r>
              <a:rPr lang="en-US" altLang="en-US" sz="2200" dirty="0"/>
              <a:t>Very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32666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Classes of Collaborative Filtering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Memory-based Collaborative Filtering</a:t>
            </a:r>
          </a:p>
          <a:p>
            <a:pPr lvl="1"/>
            <a:r>
              <a:rPr lang="en-US" sz="2800" dirty="0" smtClean="0"/>
              <a:t>User-based Collaborative Filtering</a:t>
            </a:r>
          </a:p>
          <a:p>
            <a:pPr lvl="1"/>
            <a:r>
              <a:rPr lang="en-US" sz="2800" dirty="0" smtClean="0"/>
              <a:t>Item-based Collaborative Filtering</a:t>
            </a:r>
          </a:p>
          <a:p>
            <a:r>
              <a:rPr lang="en-US" sz="3200" dirty="0" smtClean="0"/>
              <a:t>Model-based Collaborative Filtering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128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25963"/>
          </a:xfrm>
        </p:spPr>
        <p:txBody>
          <a:bodyPr/>
          <a:lstStyle/>
          <a:p>
            <a:r>
              <a:rPr lang="en-US" dirty="0" smtClean="0"/>
              <a:t>Each user has expressed certain opinion for some items</a:t>
            </a:r>
          </a:p>
          <a:p>
            <a:pPr lvl="1"/>
            <a:r>
              <a:rPr lang="en-US" dirty="0" smtClean="0"/>
              <a:t>Explicit opinions:</a:t>
            </a:r>
          </a:p>
          <a:p>
            <a:pPr lvl="2"/>
            <a:r>
              <a:rPr lang="en-US" dirty="0" smtClean="0"/>
              <a:t>Rating</a:t>
            </a:r>
          </a:p>
          <a:p>
            <a:pPr lvl="2"/>
            <a:r>
              <a:rPr lang="en-US" dirty="0" smtClean="0"/>
              <a:t>Like</a:t>
            </a:r>
          </a:p>
          <a:p>
            <a:pPr lvl="1"/>
            <a:r>
              <a:rPr lang="en-US" dirty="0" smtClean="0"/>
              <a:t>Implicit opinions</a:t>
            </a:r>
          </a:p>
          <a:p>
            <a:pPr lvl="2"/>
            <a:r>
              <a:rPr lang="en-US" dirty="0" smtClean="0"/>
              <a:t>Purchase records</a:t>
            </a:r>
          </a:p>
          <a:p>
            <a:pPr lvl="2"/>
            <a:r>
              <a:rPr lang="en-US" dirty="0" smtClean="0"/>
              <a:t>Click</a:t>
            </a:r>
          </a:p>
          <a:p>
            <a:pPr lvl="2"/>
            <a:r>
              <a:rPr lang="en-US" dirty="0" smtClean="0"/>
              <a:t>Browse</a:t>
            </a:r>
          </a:p>
          <a:p>
            <a:pPr lvl="2"/>
            <a:r>
              <a:rPr lang="en-US" dirty="0" smtClean="0"/>
              <a:t>Download</a:t>
            </a:r>
          </a:p>
          <a:p>
            <a:pPr lvl="2"/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04581"/>
            <a:ext cx="3732325" cy="39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80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User-based Collaborative Filtering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882552" cy="4525963"/>
          </a:xfrm>
        </p:spPr>
        <p:txBody>
          <a:bodyPr/>
          <a:lstStyle/>
          <a:p>
            <a:r>
              <a:rPr lang="en-US" dirty="0" smtClean="0"/>
              <a:t>Target user for whom the recommendation task is performed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53" y="1412776"/>
            <a:ext cx="5045187" cy="45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User-based Collaborative Filtering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94443" cy="4525963"/>
          </a:xfrm>
        </p:spPr>
        <p:txBody>
          <a:bodyPr/>
          <a:lstStyle/>
          <a:p>
            <a:r>
              <a:rPr lang="en-US" sz="2800" dirty="0" smtClean="0"/>
              <a:t>Identify a set of items rated by the target user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43" y="1604325"/>
            <a:ext cx="4633399" cy="42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0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User-based Collaborative Filtering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94443" cy="4525963"/>
          </a:xfrm>
        </p:spPr>
        <p:txBody>
          <a:bodyPr/>
          <a:lstStyle/>
          <a:p>
            <a:r>
              <a:rPr lang="en-US" sz="2800" dirty="0" smtClean="0"/>
              <a:t>Obtaining </a:t>
            </a:r>
            <a:r>
              <a:rPr lang="en-US" sz="2800" dirty="0"/>
              <a:t>n</a:t>
            </a:r>
            <a:r>
              <a:rPr lang="en-US" sz="2800" dirty="0" smtClean="0"/>
              <a:t>eighborhood information</a:t>
            </a:r>
          </a:p>
          <a:p>
            <a:r>
              <a:rPr lang="en-US" sz="2800" dirty="0" smtClean="0"/>
              <a:t>Identify a set of users rated 1+ items in this set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97" y="1412776"/>
            <a:ext cx="5161609" cy="45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4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User-based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User-based Similarity</a:t>
            </a:r>
          </a:p>
          <a:p>
            <a:pPr lvl="1"/>
            <a:r>
              <a:rPr lang="en-US" dirty="0" smtClean="0"/>
              <a:t>Similarity function</a:t>
            </a:r>
          </a:p>
          <a:p>
            <a:pPr lvl="1"/>
            <a:r>
              <a:rPr lang="en-US" dirty="0" smtClean="0"/>
              <a:t>Compute how similar each neighbor is to the target user </a:t>
            </a:r>
          </a:p>
          <a:p>
            <a:r>
              <a:rPr lang="en-US" dirty="0" smtClean="0"/>
              <a:t>Typically, </a:t>
            </a:r>
            <a:r>
              <a:rPr lang="en-US" i="1" dirty="0" smtClean="0"/>
              <a:t>k</a:t>
            </a:r>
            <a:r>
              <a:rPr lang="en-US" dirty="0" smtClean="0"/>
              <a:t>-nearest neighbors are selected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924944"/>
            <a:ext cx="2515151" cy="26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2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Similarity Function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Given target user u and ratings matrix Y</a:t>
                </a:r>
              </a:p>
              <a:p>
                <a:r>
                  <a:rPr lang="en-US" sz="2400" dirty="0" smtClean="0"/>
                  <a:t>Similarity Pearson r correlation sim(u, v) between users u and v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Predicted rating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/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𝒔𝒊𝒎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/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𝒔𝒊𝒎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3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2800" dirty="0" smtClean="0"/>
              <a:t>Paradigms of recommender systems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689475"/>
          </a:xfrm>
        </p:spPr>
        <p:txBody>
          <a:bodyPr/>
          <a:lstStyle/>
          <a:p>
            <a:r>
              <a:rPr lang="en-US" altLang="en-US" sz="2800" dirty="0" smtClean="0"/>
              <a:t>Approaches</a:t>
            </a:r>
          </a:p>
          <a:p>
            <a:pPr lvl="1"/>
            <a:r>
              <a:rPr lang="en-US" altLang="en-US" sz="2400" dirty="0" smtClean="0"/>
              <a:t>Collaborative Filtering</a:t>
            </a:r>
          </a:p>
          <a:p>
            <a:pPr lvl="1"/>
            <a:r>
              <a:rPr lang="en-US" altLang="en-US" sz="2400" dirty="0" smtClean="0"/>
              <a:t>Content-based Filtering</a:t>
            </a:r>
          </a:p>
          <a:p>
            <a:pPr lvl="1"/>
            <a:r>
              <a:rPr lang="en-US" altLang="en-US" sz="2400" dirty="0" smtClean="0"/>
              <a:t>Context-aware Recommendation</a:t>
            </a:r>
          </a:p>
          <a:p>
            <a:pPr lvl="1"/>
            <a:r>
              <a:rPr lang="en-US" altLang="en-US" sz="2400" dirty="0" smtClean="0"/>
              <a:t>Other Approaches</a:t>
            </a:r>
          </a:p>
          <a:p>
            <a:pPr lvl="1"/>
            <a:r>
              <a:rPr lang="en-US" altLang="en-US" sz="2400" dirty="0" smtClean="0"/>
              <a:t>Knowledge-Based Recommendations</a:t>
            </a:r>
          </a:p>
          <a:p>
            <a:pPr lvl="1"/>
            <a:r>
              <a:rPr lang="en-US" altLang="en-US" sz="2400" dirty="0" smtClean="0"/>
              <a:t>Hybrid Recommender Systems</a:t>
            </a:r>
            <a:endParaRPr lang="en-US" altLang="en-US" sz="2400" dirty="0"/>
          </a:p>
          <a:p>
            <a:r>
              <a:rPr lang="en-US" altLang="en-US" sz="2400" dirty="0" smtClean="0"/>
              <a:t>In most applications, the most effective approach is collaborative filtering</a:t>
            </a:r>
          </a:p>
          <a:p>
            <a:r>
              <a:rPr lang="en-US" altLang="en-US" sz="2400" dirty="0" smtClean="0"/>
              <a:t>Other approaches can be combined to improve results</a:t>
            </a:r>
          </a:p>
        </p:txBody>
      </p:sp>
    </p:spTree>
    <p:extLst>
      <p:ext uri="{BB962C8B-B14F-4D97-AF65-F5344CB8AC3E}">
        <p14:creationId xmlns:p14="http://schemas.microsoft.com/office/powerpoint/2010/main" val="1360353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User-based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29" y="1412776"/>
            <a:ext cx="5933043" cy="464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8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User-based Collaborative Filtering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00" y="1412776"/>
            <a:ext cx="6119524" cy="45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User-based Collaborative Filtering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3" y="1340768"/>
            <a:ext cx="6246481" cy="46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9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User-based Collaborative Filtering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46" y="1371600"/>
            <a:ext cx="6267633" cy="475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6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Item-based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item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50" y="1499404"/>
            <a:ext cx="4006122" cy="45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7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basic steps:</a:t>
            </a:r>
          </a:p>
          <a:p>
            <a:r>
              <a:rPr lang="en-US" dirty="0" smtClean="0"/>
              <a:t>Identify a set of users who rated the target item i</a:t>
            </a:r>
          </a:p>
          <a:p>
            <a:r>
              <a:rPr lang="en-US" dirty="0" smtClean="0"/>
              <a:t>Identify which other items (neighbors) are rated by this user set</a:t>
            </a:r>
          </a:p>
          <a:p>
            <a:r>
              <a:rPr lang="en-US" dirty="0" smtClean="0"/>
              <a:t>Compute similarity between each neighbor and target (similarity function)</a:t>
            </a:r>
          </a:p>
          <a:p>
            <a:r>
              <a:rPr lang="en-US" dirty="0" smtClean="0"/>
              <a:t>Predict ratings for the target item (prediction)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8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Item-based Similarity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73589"/>
            <a:ext cx="5190557" cy="4647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56" y="1628800"/>
            <a:ext cx="1942778" cy="36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79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Similarity Function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Given target item i and ratings matrix Y</a:t>
                </a:r>
              </a:p>
              <a:p>
                <a:r>
                  <a:rPr lang="en-US" sz="2400" dirty="0" smtClean="0"/>
                  <a:t>Similarity Pearson r correlation sim(i, </a:t>
                </a:r>
                <a:r>
                  <a:rPr lang="en-US" sz="2400" dirty="0"/>
                  <a:t>j</a:t>
                </a:r>
                <a:r>
                  <a:rPr lang="en-US" sz="2400" dirty="0" smtClean="0"/>
                  <a:t>) between items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 and j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Predicted rating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/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𝒔𝒊𝒎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/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𝒔𝒊𝒎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25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Item-based Collaborative Filtering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357401"/>
            <a:ext cx="4117690" cy="46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72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Item-based Collaborative Filtering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416" y="1371600"/>
            <a:ext cx="3965979" cy="45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2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Paradigms of recommender systems</a:t>
            </a:r>
          </a:p>
        </p:txBody>
      </p:sp>
      <p:grpSp>
        <p:nvGrpSpPr>
          <p:cNvPr id="25603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25605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6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4" name="Rechteck 31"/>
          <p:cNvSpPr>
            <a:spLocks noChangeArrowheads="1"/>
          </p:cNvSpPr>
          <p:nvPr/>
        </p:nvSpPr>
        <p:spPr bwMode="auto">
          <a:xfrm>
            <a:off x="4286250" y="1643063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Recommender systems reduce information overload by estimating relevance </a:t>
            </a:r>
          </a:p>
        </p:txBody>
      </p:sp>
    </p:spTree>
    <p:extLst>
      <p:ext uri="{BB962C8B-B14F-4D97-AF65-F5344CB8AC3E}">
        <p14:creationId xmlns:p14="http://schemas.microsoft.com/office/powerpoint/2010/main" val="3791675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Item-based Collaborative Filtering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10" y="1371601"/>
            <a:ext cx="4048079" cy="46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1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Item-based Collaborative Filtering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576" y="1281153"/>
            <a:ext cx="4131819" cy="47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13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346692"/>
            <a:ext cx="4164982" cy="47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95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Item Similarity Computation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Pearson r correlation-based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𝒔𝒊𝒎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Cosine-based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𝒔𝒊𝒎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34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Performance Implications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computation is the big bottleneck</a:t>
            </a:r>
          </a:p>
          <a:p>
            <a:pPr lvl="1"/>
            <a:r>
              <a:rPr lang="en-US" dirty="0" smtClean="0"/>
              <a:t>Time complexity, highly time consuming with millions of users and items in the database</a:t>
            </a:r>
          </a:p>
          <a:p>
            <a:r>
              <a:rPr lang="en-US" dirty="0" smtClean="0"/>
              <a:t>Two-step Process:</a:t>
            </a:r>
          </a:p>
          <a:p>
            <a:pPr lvl="1"/>
            <a:r>
              <a:rPr lang="en-US" dirty="0" smtClean="0"/>
              <a:t>Off-line component:</a:t>
            </a:r>
          </a:p>
          <a:p>
            <a:pPr lvl="2"/>
            <a:r>
              <a:rPr lang="en-US" dirty="0" smtClean="0"/>
              <a:t>Similarity computation</a:t>
            </a:r>
          </a:p>
          <a:p>
            <a:pPr lvl="2"/>
            <a:r>
              <a:rPr lang="en-US" dirty="0" err="1" smtClean="0"/>
              <a:t>Precalculated</a:t>
            </a:r>
            <a:r>
              <a:rPr lang="en-US" dirty="0" smtClean="0"/>
              <a:t> and Stored</a:t>
            </a:r>
          </a:p>
          <a:p>
            <a:pPr lvl="1"/>
            <a:r>
              <a:rPr lang="en-US" dirty="0" smtClean="0"/>
              <a:t>Online component:</a:t>
            </a:r>
          </a:p>
          <a:p>
            <a:pPr lvl="2"/>
            <a:r>
              <a:rPr lang="en-US" dirty="0" smtClean="0"/>
              <a:t>Prediction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20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Two-Step Process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7619"/>
            <a:ext cx="8229600" cy="41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7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User-based CF vs Item-based 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User-based similarity is more dynamic</a:t>
            </a:r>
          </a:p>
          <a:p>
            <a:pPr lvl="1"/>
            <a:r>
              <a:rPr lang="en-US" sz="2800" dirty="0" smtClean="0"/>
              <a:t>Precomputing user neighborhood can lead to poor prediction </a:t>
            </a:r>
          </a:p>
          <a:p>
            <a:r>
              <a:rPr lang="en-US" sz="3200" dirty="0" smtClean="0"/>
              <a:t>Item-based similarity is more static</a:t>
            </a:r>
          </a:p>
          <a:p>
            <a:pPr lvl="1"/>
            <a:r>
              <a:rPr lang="en-US" sz="2800" dirty="0" smtClean="0"/>
              <a:t>Item neighborhood can be reliably precomputed</a:t>
            </a:r>
          </a:p>
          <a:p>
            <a:pPr lvl="1"/>
            <a:r>
              <a:rPr lang="en-US" sz="2800" dirty="0" smtClean="0"/>
              <a:t>The ratings can be computed online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533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vs. non-Personalized 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Personalized Collaborative Filtering</a:t>
            </a:r>
          </a:p>
          <a:p>
            <a:pPr lvl="1"/>
            <a:r>
              <a:rPr lang="en-US" dirty="0" smtClean="0"/>
              <a:t>The prediction is based on the ratings from similar (neighboring users)</a:t>
            </a:r>
          </a:p>
          <a:p>
            <a:pPr lvl="1"/>
            <a:r>
              <a:rPr lang="en-US" dirty="0" smtClean="0"/>
              <a:t>Each target user has different set of neighbors</a:t>
            </a:r>
          </a:p>
          <a:p>
            <a:r>
              <a:rPr lang="en-US" dirty="0" smtClean="0"/>
              <a:t>Non-personalized Collaborative Filtering</a:t>
            </a:r>
          </a:p>
          <a:p>
            <a:pPr lvl="1"/>
            <a:r>
              <a:rPr lang="en-US" dirty="0" smtClean="0"/>
              <a:t>E.G. Generating recommendations by averaging the recommendations of all 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167648"/>
            <a:ext cx="5649373" cy="29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Sparsity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6" y="1266725"/>
            <a:ext cx="8892480" cy="4754563"/>
          </a:xfrm>
        </p:spPr>
        <p:txBody>
          <a:bodyPr/>
          <a:lstStyle/>
          <a:p>
            <a:r>
              <a:rPr lang="en-US" sz="2800" dirty="0" smtClean="0"/>
              <a:t>The Sparsity Problem</a:t>
            </a:r>
          </a:p>
          <a:p>
            <a:pPr lvl="1"/>
            <a:r>
              <a:rPr lang="en-US" sz="2400" dirty="0" smtClean="0"/>
              <a:t>Large product sets</a:t>
            </a:r>
          </a:p>
          <a:p>
            <a:pPr lvl="1"/>
            <a:r>
              <a:rPr lang="en-US" sz="2400" dirty="0" smtClean="0"/>
              <a:t>Few user ratings</a:t>
            </a:r>
          </a:p>
          <a:p>
            <a:pPr lvl="1"/>
            <a:r>
              <a:rPr lang="en-US" sz="2400" dirty="0" smtClean="0"/>
              <a:t>Given a catalog with 1 million items, the probability that two users who bought 100 books each, has one book in common is 0.01</a:t>
            </a:r>
          </a:p>
          <a:p>
            <a:pPr lvl="1"/>
            <a:r>
              <a:rPr lang="en-US" sz="2400" dirty="0"/>
              <a:t>Given a catalog with </a:t>
            </a:r>
            <a:r>
              <a:rPr lang="en-US" sz="2400" dirty="0" smtClean="0"/>
              <a:t>10 </a:t>
            </a:r>
            <a:r>
              <a:rPr lang="en-US" sz="2400" dirty="0"/>
              <a:t>million items, the probability that two users who bought 100 books each, has one book in common is </a:t>
            </a:r>
            <a:r>
              <a:rPr lang="en-US" sz="2400" dirty="0" smtClean="0"/>
              <a:t>0.0001</a:t>
            </a:r>
          </a:p>
          <a:p>
            <a:r>
              <a:rPr lang="en-US" sz="2800" dirty="0" smtClean="0"/>
              <a:t>Rule of thumb</a:t>
            </a:r>
          </a:p>
          <a:p>
            <a:pPr lvl="1"/>
            <a:r>
              <a:rPr lang="en-US" sz="2400" dirty="0" smtClean="0"/>
              <a:t>The number of users at least 10% of the product catalogue size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8384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Sparsity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for Dimensionality Reduction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Matrix Factorization</a:t>
            </a:r>
          </a:p>
        </p:txBody>
      </p:sp>
    </p:spTree>
    <p:extLst>
      <p:ext uri="{BB962C8B-B14F-4D97-AF65-F5344CB8AC3E}">
        <p14:creationId xmlns:p14="http://schemas.microsoft.com/office/powerpoint/2010/main" val="5032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Paradigms of recommender systems</a:t>
            </a:r>
          </a:p>
        </p:txBody>
      </p:sp>
      <p:grpSp>
        <p:nvGrpSpPr>
          <p:cNvPr id="26627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26632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28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26630" name="Grafik 10" descr="U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Grafik 11" descr="UMarr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9" name="Rechteck 14"/>
          <p:cNvSpPr>
            <a:spLocks noChangeArrowheads="1"/>
          </p:cNvSpPr>
          <p:nvPr/>
        </p:nvSpPr>
        <p:spPr bwMode="auto">
          <a:xfrm>
            <a:off x="4286250" y="150018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Personalized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39576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are learned from the underlying data rather than heuristics</a:t>
            </a:r>
          </a:p>
          <a:p>
            <a:r>
              <a:rPr lang="en-US" dirty="0" smtClean="0"/>
              <a:t>Deterministic Approaches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Association Rules</a:t>
            </a:r>
          </a:p>
          <a:p>
            <a:pPr lvl="1"/>
            <a:r>
              <a:rPr lang="en-US" dirty="0" smtClean="0"/>
              <a:t>Matrix Factorization</a:t>
            </a:r>
          </a:p>
          <a:p>
            <a:pPr lvl="1"/>
            <a:r>
              <a:rPr lang="en-US" dirty="0" smtClean="0"/>
              <a:t>Restricted Boltzmann Machines</a:t>
            </a:r>
          </a:p>
          <a:p>
            <a:r>
              <a:rPr lang="en-US" dirty="0" smtClean="0"/>
              <a:t>Probabilistic Approaches</a:t>
            </a:r>
          </a:p>
          <a:p>
            <a:pPr lvl="1"/>
            <a:r>
              <a:rPr lang="en-US" dirty="0" smtClean="0"/>
              <a:t>Bayesian network</a:t>
            </a:r>
          </a:p>
          <a:p>
            <a:pPr lvl="1"/>
            <a:r>
              <a:rPr lang="en-US" dirty="0" smtClean="0"/>
              <a:t>Probabilistic latent 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3152970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customers into categories based on past preferences</a:t>
            </a:r>
          </a:p>
          <a:p>
            <a:r>
              <a:rPr lang="en-US" dirty="0" smtClean="0"/>
              <a:t>Compute recommendation at the cluster level</a:t>
            </a:r>
          </a:p>
          <a:p>
            <a:r>
              <a:rPr lang="en-US" dirty="0" smtClean="0"/>
              <a:t>All customers within a cluster receive the same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35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12976"/>
            <a:ext cx="8229600" cy="3645024"/>
          </a:xfrm>
        </p:spPr>
        <p:txBody>
          <a:bodyPr/>
          <a:lstStyle/>
          <a:p>
            <a:r>
              <a:rPr lang="en-US" dirty="0" smtClean="0"/>
              <a:t>B, C, D form Cluster 1</a:t>
            </a:r>
          </a:p>
          <a:p>
            <a:r>
              <a:rPr lang="en-US" dirty="0" smtClean="0"/>
              <a:t>A, E form Cluster 2</a:t>
            </a:r>
          </a:p>
          <a:p>
            <a:r>
              <a:rPr lang="en-US" dirty="0" smtClean="0"/>
              <a:t>Typical preferences for Cluster 1 are</a:t>
            </a:r>
          </a:p>
          <a:p>
            <a:pPr lvl="1"/>
            <a:r>
              <a:rPr lang="en-US" dirty="0" smtClean="0"/>
              <a:t>Book 2, very high</a:t>
            </a:r>
          </a:p>
          <a:p>
            <a:pPr lvl="1"/>
            <a:r>
              <a:rPr lang="en-US" dirty="0" smtClean="0"/>
              <a:t>Book 3, high</a:t>
            </a:r>
          </a:p>
          <a:p>
            <a:pPr lvl="1"/>
            <a:r>
              <a:rPr lang="en-US" dirty="0" smtClean="0"/>
              <a:t>Books 5, 6, maybe</a:t>
            </a:r>
          </a:p>
          <a:p>
            <a:pPr lvl="1"/>
            <a:r>
              <a:rPr lang="en-US" dirty="0" smtClean="0"/>
              <a:t>Books 1, 4, no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3" y="1320210"/>
            <a:ext cx="8637893" cy="18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3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recommendations</a:t>
            </a:r>
          </a:p>
          <a:p>
            <a:pPr lvl="1"/>
            <a:r>
              <a:rPr lang="en-US" dirty="0" smtClean="0"/>
              <a:t>Recommendation for the whole cluster</a:t>
            </a:r>
          </a:p>
          <a:p>
            <a:r>
              <a:rPr lang="en-US" dirty="0" smtClean="0"/>
              <a:t>Less personalized</a:t>
            </a:r>
          </a:p>
          <a:p>
            <a:pPr lvl="1"/>
            <a:r>
              <a:rPr lang="en-US" dirty="0" smtClean="0"/>
              <a:t>Recommendation per cluster vs. recommendation per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78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8775" cy="4525963"/>
          </a:xfrm>
        </p:spPr>
        <p:txBody>
          <a:bodyPr/>
          <a:lstStyle/>
          <a:p>
            <a:r>
              <a:rPr lang="en-US" sz="2400" dirty="0" smtClean="0"/>
              <a:t>Past purchases used to find relationships of common purchases</a:t>
            </a:r>
          </a:p>
          <a:p>
            <a:r>
              <a:rPr lang="en-US" sz="2400" dirty="0" smtClean="0"/>
              <a:t>Each transaction for association rule is the set of items bought by a particular user</a:t>
            </a:r>
          </a:p>
          <a:p>
            <a:r>
              <a:rPr lang="en-US" sz="2400" dirty="0" smtClean="0"/>
              <a:t>Finding item association rules</a:t>
            </a:r>
          </a:p>
          <a:p>
            <a:pPr lvl="1"/>
            <a:r>
              <a:rPr lang="en-US" sz="2000" dirty="0" err="1" smtClean="0"/>
              <a:t>Buy_X</a:t>
            </a:r>
            <a:r>
              <a:rPr lang="en-US" sz="2000" dirty="0" smtClean="0"/>
              <a:t> -&gt; </a:t>
            </a:r>
            <a:r>
              <a:rPr lang="en-US" sz="2000" dirty="0" err="1" smtClean="0"/>
              <a:t>Buy_Y</a:t>
            </a:r>
            <a:endParaRPr lang="en-US" sz="2000" dirty="0" smtClean="0"/>
          </a:p>
          <a:p>
            <a:r>
              <a:rPr lang="en-US" sz="2400" dirty="0" smtClean="0"/>
              <a:t>Rank items based on measure such as confidence</a:t>
            </a:r>
          </a:p>
          <a:p>
            <a:pPr lvl="1"/>
            <a:r>
              <a:rPr lang="en-US" sz="2000" dirty="0" err="1" smtClean="0"/>
              <a:t>Freq</a:t>
            </a:r>
            <a:r>
              <a:rPr lang="en-US" sz="2000" dirty="0" smtClean="0"/>
              <a:t>(</a:t>
            </a:r>
            <a:r>
              <a:rPr lang="en-US" sz="2000" dirty="0" err="1" smtClean="0"/>
              <a:t>Buy_X</a:t>
            </a:r>
            <a:r>
              <a:rPr lang="en-US" sz="2000" dirty="0" smtClean="0"/>
              <a:t>, </a:t>
            </a:r>
            <a:r>
              <a:rPr lang="en-US" sz="2000" dirty="0" err="1" smtClean="0"/>
              <a:t>Buy_Y</a:t>
            </a:r>
            <a:r>
              <a:rPr lang="en-US" sz="2000" dirty="0" smtClean="0"/>
              <a:t>)/</a:t>
            </a:r>
            <a:r>
              <a:rPr lang="en-US" sz="2000" dirty="0" err="1" smtClean="0"/>
              <a:t>Freq</a:t>
            </a:r>
            <a:r>
              <a:rPr lang="en-US" sz="2000" dirty="0" smtClean="0"/>
              <a:t>(Buy, X)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922909"/>
            <a:ext cx="27908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13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Fast to implement</a:t>
            </a:r>
          </a:p>
          <a:p>
            <a:pPr lvl="1"/>
            <a:r>
              <a:rPr lang="en-US" dirty="0" smtClean="0"/>
              <a:t>Fast to execute</a:t>
            </a:r>
          </a:p>
          <a:p>
            <a:pPr lvl="1"/>
            <a:r>
              <a:rPr lang="en-US" dirty="0" smtClean="0"/>
              <a:t>Not much storage space required</a:t>
            </a:r>
          </a:p>
          <a:p>
            <a:pPr lvl="1"/>
            <a:r>
              <a:rPr lang="en-US" dirty="0" smtClean="0"/>
              <a:t>Very successful in broad applications, such as shelf layout in grocery stores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Not suitable if preferences change rapidly</a:t>
            </a:r>
          </a:p>
          <a:p>
            <a:pPr lvl="1"/>
            <a:r>
              <a:rPr lang="en-US" dirty="0" smtClean="0"/>
              <a:t>Rules can be applied only when sufficient data to support them</a:t>
            </a:r>
          </a:p>
          <a:p>
            <a:pPr lvl="1"/>
            <a:r>
              <a:rPr lang="en-US" dirty="0" smtClean="0"/>
              <a:t>False associations can arise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73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556792"/>
            <a:ext cx="3760024" cy="4382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187363"/>
            <a:ext cx="1868444" cy="3545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071" y="1298235"/>
            <a:ext cx="2740750" cy="24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78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Restricted Boltzmann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93482" cy="4525963"/>
          </a:xfrm>
        </p:spPr>
        <p:txBody>
          <a:bodyPr/>
          <a:lstStyle/>
          <a:p>
            <a:r>
              <a:rPr lang="en-US" dirty="0" smtClean="0"/>
              <a:t>A Generative Stochastic Neural Network</a:t>
            </a:r>
          </a:p>
          <a:p>
            <a:r>
              <a:rPr lang="en-US" dirty="0" smtClean="0"/>
              <a:t>Learns a probability distribution over its inputs</a:t>
            </a:r>
          </a:p>
          <a:p>
            <a:pPr lvl="1"/>
            <a:r>
              <a:rPr lang="en-US" dirty="0" smtClean="0"/>
              <a:t>Used in dimensionality reduction, collaborative filtering, feature selection</a:t>
            </a:r>
          </a:p>
          <a:p>
            <a:r>
              <a:rPr lang="en-US" dirty="0" smtClean="0"/>
              <a:t>Essential components of deep learning methods</a:t>
            </a:r>
            <a:endParaRPr lang="en-US" dirty="0"/>
          </a:p>
        </p:txBody>
      </p:sp>
      <p:pic>
        <p:nvPicPr>
          <p:cNvPr id="1026" name="Picture 2" descr="https://upload.wikimedia.org/wikipedia/commons/thumb/e/e8/Restricted_Boltzmann_machine.svg/310px-Restricted_Boltzmann_machin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82" y="2132856"/>
            <a:ext cx="29527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13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Restricted Boltzmann Machine for 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r>
              <a:rPr lang="en-US" b="0" dirty="0"/>
              <a:t>Each unit in the visible layer v</a:t>
            </a:r>
            <a:r>
              <a:rPr lang="en-US" b="0" baseline="-25000" dirty="0"/>
              <a:t>i</a:t>
            </a:r>
            <a:r>
              <a:rPr lang="en-US" b="0" dirty="0"/>
              <a:t> corresponds to one item</a:t>
            </a:r>
          </a:p>
          <a:p>
            <a:r>
              <a:rPr lang="en-US" b="0" dirty="0"/>
              <a:t>The number of the hidden units </a:t>
            </a:r>
            <a:r>
              <a:rPr lang="en-US" b="0" dirty="0" err="1"/>
              <a:t>h</a:t>
            </a:r>
            <a:r>
              <a:rPr lang="en-US" b="0" baseline="-25000" dirty="0" err="1"/>
              <a:t>j</a:t>
            </a:r>
            <a:r>
              <a:rPr lang="en-US" b="0" dirty="0"/>
              <a:t> is a parameter.</a:t>
            </a:r>
          </a:p>
          <a:p>
            <a:r>
              <a:rPr lang="en-US" b="0" dirty="0"/>
              <a:t>Each vi is connected to each </a:t>
            </a:r>
            <a:r>
              <a:rPr lang="en-US" b="0" dirty="0" err="1"/>
              <a:t>h</a:t>
            </a:r>
            <a:r>
              <a:rPr lang="en-US" b="0" baseline="-25000" dirty="0" err="1"/>
              <a:t>j</a:t>
            </a:r>
            <a:r>
              <a:rPr lang="en-US" b="0" dirty="0"/>
              <a:t> through a weight </a:t>
            </a:r>
            <a:r>
              <a:rPr lang="en-US" b="0" dirty="0" err="1"/>
              <a:t>w</a:t>
            </a:r>
            <a:r>
              <a:rPr lang="en-US" b="0" baseline="-25000" dirty="0" err="1"/>
              <a:t>ij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06" y="1700808"/>
            <a:ext cx="3954734" cy="31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14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of Restricted Boltzmann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the training phase, for each user:</a:t>
            </a:r>
          </a:p>
          <a:p>
            <a:pPr lvl="1"/>
            <a:r>
              <a:rPr lang="en-US" b="0" dirty="0"/>
              <a:t>if the user purchased the item the corresponding vi is activated.</a:t>
            </a:r>
          </a:p>
          <a:p>
            <a:pPr lvl="1"/>
            <a:r>
              <a:rPr lang="en-US" b="0" dirty="0"/>
              <a:t>The activation states of all vi are the input of each </a:t>
            </a:r>
            <a:r>
              <a:rPr lang="en-US" b="0" dirty="0" err="1"/>
              <a:t>hj</a:t>
            </a:r>
            <a:endParaRPr lang="en-US" b="0" dirty="0"/>
          </a:p>
          <a:p>
            <a:pPr lvl="1"/>
            <a:r>
              <a:rPr lang="en-US" b="0" dirty="0"/>
              <a:t>Based on this input the activation state of each </a:t>
            </a:r>
            <a:r>
              <a:rPr lang="en-US" b="0" dirty="0" err="1"/>
              <a:t>hj</a:t>
            </a:r>
            <a:r>
              <a:rPr lang="en-US" b="0" dirty="0"/>
              <a:t> is calculated</a:t>
            </a:r>
          </a:p>
          <a:p>
            <a:pPr lvl="1"/>
            <a:r>
              <a:rPr lang="en-US" b="0" dirty="0"/>
              <a:t>The activation state of all </a:t>
            </a:r>
            <a:r>
              <a:rPr lang="en-US" b="0" dirty="0" err="1"/>
              <a:t>hj</a:t>
            </a:r>
            <a:r>
              <a:rPr lang="en-US" b="0" dirty="0"/>
              <a:t> become now the input of each vi</a:t>
            </a:r>
          </a:p>
          <a:p>
            <a:pPr lvl="1"/>
            <a:r>
              <a:rPr lang="en-US" b="0" dirty="0"/>
              <a:t>The activation state of each vi is recalculated</a:t>
            </a:r>
          </a:p>
          <a:p>
            <a:pPr lvl="1"/>
            <a:r>
              <a:rPr lang="en-US" b="0" dirty="0"/>
              <a:t>For each vi the difference between the present activation state</a:t>
            </a:r>
          </a:p>
          <a:p>
            <a:pPr lvl="1"/>
            <a:r>
              <a:rPr lang="en-US" b="0" dirty="0"/>
              <a:t>and the previous is used to update the weights </a:t>
            </a:r>
            <a:r>
              <a:rPr lang="en-US" b="0" dirty="0" err="1" smtClean="0"/>
              <a:t>wij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7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Paradigms of recommender systems</a:t>
            </a:r>
          </a:p>
        </p:txBody>
      </p:sp>
      <p:grpSp>
        <p:nvGrpSpPr>
          <p:cNvPr id="27651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27659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0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1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2" name="Rechteck 8"/>
          <p:cNvSpPr>
            <a:spLocks noChangeArrowheads="1"/>
          </p:cNvSpPr>
          <p:nvPr/>
        </p:nvSpPr>
        <p:spPr bwMode="auto">
          <a:xfrm>
            <a:off x="4357688" y="1571625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Collaborative: "Tell me what's popular among my peers"</a:t>
            </a:r>
          </a:p>
        </p:txBody>
      </p:sp>
      <p:grpSp>
        <p:nvGrpSpPr>
          <p:cNvPr id="2765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27657" name="Grafik 10" descr="U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8" name="Grafik 11" descr="UMarr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5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27655" name="Grafik 16" descr="Commarrow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6" name="Grafik 15" descr="Community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6567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using Restricted Boltzmann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the prediction phase, using a trained RBM, when recommending to a user:</a:t>
            </a:r>
          </a:p>
          <a:p>
            <a:pPr lvl="1"/>
            <a:r>
              <a:rPr lang="en-US" b="0" dirty="0"/>
              <a:t>For the items of the user the corresponding vi is activated.</a:t>
            </a:r>
          </a:p>
          <a:p>
            <a:pPr lvl="1"/>
            <a:r>
              <a:rPr lang="en-US" b="0" dirty="0"/>
              <a:t>The activation states of all v are the input of each </a:t>
            </a:r>
            <a:r>
              <a:rPr lang="en-US" b="0" dirty="0" err="1"/>
              <a:t>hj</a:t>
            </a:r>
            <a:endParaRPr lang="en-US" b="0" dirty="0"/>
          </a:p>
          <a:p>
            <a:pPr lvl="1"/>
            <a:r>
              <a:rPr lang="en-US" b="0" dirty="0"/>
              <a:t>Based on this input the activation state of each </a:t>
            </a:r>
            <a:r>
              <a:rPr lang="en-US" b="0" dirty="0" err="1"/>
              <a:t>hj</a:t>
            </a:r>
            <a:r>
              <a:rPr lang="en-US" b="0" dirty="0"/>
              <a:t> is calculated</a:t>
            </a:r>
          </a:p>
          <a:p>
            <a:pPr lvl="1"/>
            <a:r>
              <a:rPr lang="en-US" b="0" dirty="0"/>
              <a:t>The activation state of all </a:t>
            </a:r>
            <a:r>
              <a:rPr lang="en-US" b="0" dirty="0" err="1"/>
              <a:t>hj</a:t>
            </a:r>
            <a:r>
              <a:rPr lang="en-US" b="0" dirty="0"/>
              <a:t> become now the input of each vi</a:t>
            </a:r>
          </a:p>
          <a:p>
            <a:pPr lvl="1"/>
            <a:r>
              <a:rPr lang="en-US" b="0" dirty="0"/>
              <a:t>The activation state of each vi is recalculated</a:t>
            </a:r>
          </a:p>
          <a:p>
            <a:pPr lvl="1"/>
            <a:r>
              <a:rPr lang="en-US" b="0" dirty="0"/>
              <a:t>The activation probabilities are used to recommend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28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Requires User-Item data:</a:t>
            </a:r>
          </a:p>
          <a:p>
            <a:pPr lvl="1"/>
            <a:r>
              <a:rPr lang="en-US" b="0" dirty="0"/>
              <a:t>It needs to have enough users in the system.</a:t>
            </a:r>
          </a:p>
          <a:p>
            <a:pPr lvl="1"/>
            <a:r>
              <a:rPr lang="en-US" b="0" dirty="0"/>
              <a:t>New items need to get enough ratings.</a:t>
            </a:r>
          </a:p>
          <a:p>
            <a:pPr lvl="1"/>
            <a:r>
              <a:rPr lang="en-US" b="0" dirty="0"/>
              <a:t>New users need to provide enough ratings (cold start)</a:t>
            </a:r>
          </a:p>
          <a:p>
            <a:r>
              <a:rPr lang="en-US" b="0" dirty="0"/>
              <a:t>Sparsity:</a:t>
            </a:r>
          </a:p>
          <a:p>
            <a:pPr lvl="1"/>
            <a:r>
              <a:rPr lang="en-US" b="0" dirty="0"/>
              <a:t>it is hard to find users who rated the same items.</a:t>
            </a:r>
          </a:p>
          <a:p>
            <a:r>
              <a:rPr lang="en-US" b="0" dirty="0"/>
              <a:t>Popularity Bias:</a:t>
            </a:r>
          </a:p>
          <a:p>
            <a:pPr lvl="1"/>
            <a:r>
              <a:rPr lang="en-US" b="0" dirty="0"/>
              <a:t>Cannot recommend items to users with unique tastes.</a:t>
            </a:r>
          </a:p>
          <a:p>
            <a:pPr lvl="1"/>
            <a:r>
              <a:rPr lang="en-US" b="0" dirty="0"/>
              <a:t>Tends to recommend popular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56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Start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New User Problem: the system must first learn the</a:t>
            </a:r>
          </a:p>
          <a:p>
            <a:pPr lvl="1"/>
            <a:r>
              <a:rPr lang="en-US" b="0" dirty="0"/>
              <a:t>user’s preferences from the </a:t>
            </a:r>
            <a:r>
              <a:rPr lang="en-US" b="0" dirty="0" smtClean="0"/>
              <a:t>ratings</a:t>
            </a:r>
            <a:endParaRPr lang="en-US" b="0" dirty="0"/>
          </a:p>
          <a:p>
            <a:pPr lvl="1"/>
            <a:r>
              <a:rPr lang="en-US" dirty="0"/>
              <a:t>h</a:t>
            </a:r>
            <a:r>
              <a:rPr lang="en-US" b="0" dirty="0" smtClean="0"/>
              <a:t>ybrid </a:t>
            </a:r>
            <a:r>
              <a:rPr lang="en-US" b="0" dirty="0"/>
              <a:t>RS, which combines </a:t>
            </a:r>
            <a:r>
              <a:rPr lang="en-US" b="0" dirty="0" smtClean="0"/>
              <a:t>content-based and </a:t>
            </a:r>
            <a:r>
              <a:rPr lang="en-US" b="0" dirty="0"/>
              <a:t>collaborative techniques, can </a:t>
            </a:r>
            <a:r>
              <a:rPr lang="en-US" b="0" dirty="0" smtClean="0"/>
              <a:t>help</a:t>
            </a:r>
            <a:endParaRPr lang="en-US" b="0" dirty="0"/>
          </a:p>
          <a:p>
            <a:r>
              <a:rPr lang="en-US" b="0" dirty="0"/>
              <a:t>New Item Problem: Until the new item is rated by</a:t>
            </a:r>
          </a:p>
          <a:p>
            <a:pPr lvl="1"/>
            <a:r>
              <a:rPr lang="en-US" b="0" dirty="0"/>
              <a:t>a substantial number of users, the RS is not </a:t>
            </a:r>
            <a:r>
              <a:rPr lang="en-US" b="0" dirty="0" smtClean="0"/>
              <a:t>able to </a:t>
            </a:r>
            <a:r>
              <a:rPr lang="en-US" b="0" dirty="0"/>
              <a:t>recommend </a:t>
            </a:r>
            <a:r>
              <a:rPr lang="en-US" b="0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Paradigms of recommender systems</a:t>
            </a:r>
          </a:p>
        </p:txBody>
      </p:sp>
      <p:grpSp>
        <p:nvGrpSpPr>
          <p:cNvPr id="28675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28683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4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5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76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28681" name="Grafik 10" descr="U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2" name="Grafik 11" descr="UMarr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7" name="Rechteck 19"/>
          <p:cNvSpPr>
            <a:spLocks noChangeArrowheads="1"/>
          </p:cNvSpPr>
          <p:nvPr/>
        </p:nvSpPr>
        <p:spPr bwMode="auto">
          <a:xfrm>
            <a:off x="4286250" y="1428750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Content-based: "Show me more of the same what I've liked"</a:t>
            </a:r>
            <a:endParaRPr lang="en-US" altLang="en-US" sz="2000" b="0"/>
          </a:p>
        </p:txBody>
      </p:sp>
      <p:grpSp>
        <p:nvGrpSpPr>
          <p:cNvPr id="28678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28679" name="Grafik 21" descr="P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0" name="Grafik 22" descr="PMarrow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4510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Paradigms of recommender systems</a:t>
            </a:r>
          </a:p>
        </p:txBody>
      </p:sp>
      <p:grpSp>
        <p:nvGrpSpPr>
          <p:cNvPr id="29699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29710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1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2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00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29708" name="Grafik 10" descr="U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Grafik 11" descr="UMarr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01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29706" name="Grafik 21" descr="P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7" name="Grafik 22" descr="PMarrow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02" name="Rechteck 24"/>
          <p:cNvSpPr>
            <a:spLocks noChangeArrowheads="1"/>
          </p:cNvSpPr>
          <p:nvPr/>
        </p:nvSpPr>
        <p:spPr bwMode="auto">
          <a:xfrm>
            <a:off x="4429125" y="1643063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Knowledge-based: "Tell me what fits based on my needs"</a:t>
            </a:r>
          </a:p>
        </p:txBody>
      </p:sp>
      <p:grpSp>
        <p:nvGrpSpPr>
          <p:cNvPr id="29703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29704" name="Grafik 25" descr="K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5" name="Grafik 26" descr="KMarrow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559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Paradigms of recommender systems</a:t>
            </a:r>
          </a:p>
        </p:txBody>
      </p:sp>
      <p:grpSp>
        <p:nvGrpSpPr>
          <p:cNvPr id="30723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30737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8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9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4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30735" name="Grafik 10" descr="U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6" name="Grafik 11" descr="UMarr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5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30733" name="Grafik 16" descr="Commarrow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4" name="Grafik 15" descr="Community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6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30731" name="Grafik 21" descr="P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2" name="Grafik 22" descr="PMarrow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7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30729" name="Grafik 25" descr="KM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0" name="Grafik 26" descr="KMarrow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28" name="Rechteck 28"/>
          <p:cNvSpPr>
            <a:spLocks noChangeArrowheads="1"/>
          </p:cNvSpPr>
          <p:nvPr/>
        </p:nvSpPr>
        <p:spPr bwMode="auto">
          <a:xfrm>
            <a:off x="4429125" y="1285875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Hybrid: combinations of various inputs and/or composition of different mechanism</a:t>
            </a:r>
          </a:p>
        </p:txBody>
      </p:sp>
    </p:spTree>
    <p:extLst>
      <p:ext uri="{BB962C8B-B14F-4D97-AF65-F5344CB8AC3E}">
        <p14:creationId xmlns:p14="http://schemas.microsoft.com/office/powerpoint/2010/main" val="386462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2800" dirty="0" smtClean="0"/>
              <a:t>Challenges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689475"/>
          </a:xfrm>
        </p:spPr>
        <p:txBody>
          <a:bodyPr/>
          <a:lstStyle/>
          <a:p>
            <a:r>
              <a:rPr lang="en-US" altLang="en-US" sz="2800" dirty="0" smtClean="0"/>
              <a:t>Data Preprocessing</a:t>
            </a:r>
          </a:p>
          <a:p>
            <a:pPr lvl="1"/>
            <a:r>
              <a:rPr lang="en-US" altLang="en-US" sz="2200" dirty="0" smtClean="0"/>
              <a:t>Outlier removal</a:t>
            </a:r>
          </a:p>
          <a:p>
            <a:pPr lvl="1"/>
            <a:r>
              <a:rPr lang="en-US" altLang="en-US" sz="2200" dirty="0" err="1" smtClean="0"/>
              <a:t>Denoising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Removal of global effects</a:t>
            </a:r>
          </a:p>
          <a:p>
            <a:r>
              <a:rPr lang="en-US" altLang="en-US" sz="2400" dirty="0" smtClean="0"/>
              <a:t>Dimensionality Reduction</a:t>
            </a:r>
          </a:p>
          <a:p>
            <a:pPr lvl="1"/>
            <a:r>
              <a:rPr lang="en-US" altLang="en-US" sz="2200" dirty="0" smtClean="0"/>
              <a:t>Linear</a:t>
            </a:r>
          </a:p>
          <a:p>
            <a:pPr lvl="1"/>
            <a:r>
              <a:rPr lang="en-US" altLang="en-US" sz="2200" dirty="0" smtClean="0"/>
              <a:t>Non-linear</a:t>
            </a:r>
          </a:p>
          <a:p>
            <a:r>
              <a:rPr lang="en-US" altLang="en-US" sz="2400" dirty="0" smtClean="0"/>
              <a:t>Combining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250586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3302</TotalTime>
  <Words>1412</Words>
  <Application>Microsoft Office PowerPoint</Application>
  <PresentationFormat>On-screen Show (4:3)</PresentationFormat>
  <Paragraphs>267</Paragraphs>
  <Slides>52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Helvetica</vt:lpstr>
      <vt:lpstr>Times New Roman</vt:lpstr>
      <vt:lpstr>Verdana</vt:lpstr>
      <vt:lpstr>Wingdings</vt:lpstr>
      <vt:lpstr>17_habv</vt:lpstr>
      <vt:lpstr>Benutzerdefiniertes Design</vt:lpstr>
      <vt:lpstr>Collaborative Filtering   By Yaohang Li, Ph.D. Department of Computer Science Old Dominion University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Challenges</vt:lpstr>
      <vt:lpstr>Purpose and success criteria (1)</vt:lpstr>
      <vt:lpstr>Purpose and success criteria (2)</vt:lpstr>
      <vt:lpstr>Collaborative Filtering</vt:lpstr>
      <vt:lpstr>Classes of Collaborative Filtering</vt:lpstr>
      <vt:lpstr>An Example</vt:lpstr>
      <vt:lpstr>Example: User-based Collaborative Filtering</vt:lpstr>
      <vt:lpstr>Example: User-based Collaborative Filtering</vt:lpstr>
      <vt:lpstr>Example: User-based Collaborative Filtering</vt:lpstr>
      <vt:lpstr>Example: User-based Collaborative Filtering</vt:lpstr>
      <vt:lpstr>Similarity Function</vt:lpstr>
      <vt:lpstr>Example: User-based Collaborative Filtering</vt:lpstr>
      <vt:lpstr>Example: User-based Collaborative Filtering</vt:lpstr>
      <vt:lpstr>Example: User-based Collaborative Filtering</vt:lpstr>
      <vt:lpstr>Example: User-based Collaborative Filtering</vt:lpstr>
      <vt:lpstr>Example: Item-based Collaborative Filtering</vt:lpstr>
      <vt:lpstr>Item-based Collaborative Filtering</vt:lpstr>
      <vt:lpstr>Item-based Similarity</vt:lpstr>
      <vt:lpstr>Similarity Function</vt:lpstr>
      <vt:lpstr>Example: Item-based Collaborative Filtering</vt:lpstr>
      <vt:lpstr>Example: Item-based Collaborative Filtering</vt:lpstr>
      <vt:lpstr>Example: Item-based Collaborative Filtering</vt:lpstr>
      <vt:lpstr>Example: Item-based Collaborative Filtering</vt:lpstr>
      <vt:lpstr>Item-based Prediction</vt:lpstr>
      <vt:lpstr>Item Similarity Computation</vt:lpstr>
      <vt:lpstr>Performance Implications</vt:lpstr>
      <vt:lpstr>Two-Step Process</vt:lpstr>
      <vt:lpstr>User-based CF vs Item-based CF</vt:lpstr>
      <vt:lpstr>Personalized vs. non-Personalized CF</vt:lpstr>
      <vt:lpstr>The Sparsity Problem</vt:lpstr>
      <vt:lpstr>The Sparsity Problem</vt:lpstr>
      <vt:lpstr>Model Based CF</vt:lpstr>
      <vt:lpstr>Clustering</vt:lpstr>
      <vt:lpstr>Clustering Example</vt:lpstr>
      <vt:lpstr>Analysis of Clustering</vt:lpstr>
      <vt:lpstr>Association Rules</vt:lpstr>
      <vt:lpstr>Analysis of Association Rules</vt:lpstr>
      <vt:lpstr>Matrix Factorization</vt:lpstr>
      <vt:lpstr>Restricted Boltzmann Machines</vt:lpstr>
      <vt:lpstr>Restricted Boltzmann Machine for CF</vt:lpstr>
      <vt:lpstr>Training of Restricted Boltzmann Machine</vt:lpstr>
      <vt:lpstr>Prediction using Restricted Boltzmann Machine</vt:lpstr>
      <vt:lpstr>Limitation of Collaborative Filtering</vt:lpstr>
      <vt:lpstr>Cold Start Problem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User</cp:lastModifiedBy>
  <cp:revision>1127</cp:revision>
  <cp:lastPrinted>2012-01-06T11:37:45Z</cp:lastPrinted>
  <dcterms:created xsi:type="dcterms:W3CDTF">2006-04-22T09:23:14Z</dcterms:created>
  <dcterms:modified xsi:type="dcterms:W3CDTF">2018-01-16T13:41:53Z</dcterms:modified>
</cp:coreProperties>
</file>