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650" r:id="rId2"/>
  </p:sldMasterIdLst>
  <p:notesMasterIdLst>
    <p:notesMasterId r:id="rId19"/>
  </p:notesMasterIdLst>
  <p:handoutMasterIdLst>
    <p:handoutMasterId r:id="rId20"/>
  </p:handoutMasterIdLst>
  <p:sldIdLst>
    <p:sldId id="256" r:id="rId3"/>
    <p:sldId id="836" r:id="rId4"/>
    <p:sldId id="890" r:id="rId5"/>
    <p:sldId id="891" r:id="rId6"/>
    <p:sldId id="892" r:id="rId7"/>
    <p:sldId id="893" r:id="rId8"/>
    <p:sldId id="894" r:id="rId9"/>
    <p:sldId id="895" r:id="rId10"/>
    <p:sldId id="896" r:id="rId11"/>
    <p:sldId id="898" r:id="rId12"/>
    <p:sldId id="897" r:id="rId13"/>
    <p:sldId id="899" r:id="rId14"/>
    <p:sldId id="900" r:id="rId15"/>
    <p:sldId id="901" r:id="rId16"/>
    <p:sldId id="902" r:id="rId17"/>
    <p:sldId id="903" r:id="rId18"/>
  </p:sldIdLst>
  <p:sldSz cx="9144000" cy="6858000" type="screen4x3"/>
  <p:notesSz cx="7099300" cy="102346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6686" autoAdjust="0"/>
  </p:normalViewPr>
  <p:slideViewPr>
    <p:cSldViewPr>
      <p:cViewPr varScale="1">
        <p:scale>
          <a:sx n="72" d="100"/>
          <a:sy n="72" d="100"/>
        </p:scale>
        <p:origin x="114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49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dirty="0"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C027C4ED-725F-4FF8-9CD9-2D6D7C13786D}" type="datetimeFigureOut">
              <a:rPr lang="de-DE"/>
              <a:pPr>
                <a:defRPr/>
              </a:pPr>
              <a:t>21.01.2018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dirty="0"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C4C2B71-5939-4CEB-8080-0C9C16B0D263}" type="slidenum">
              <a:rPr lang="de-DE" altLang="en-US"/>
              <a:pPr/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9391424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 b="0" dirty="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402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 b="0" dirty="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27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02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1402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 b="0" dirty="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402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 b="0">
                <a:latin typeface="Arial" panose="020B0604020202020204" pitchFamily="34" charset="0"/>
              </a:defRPr>
            </a:lvl1pPr>
          </a:lstStyle>
          <a:p>
            <a:fld id="{5F43B7F4-7E80-40AC-BFA7-82B2571ADA2A}" type="slidenum">
              <a:rPr lang="de-DE" altLang="en-US"/>
              <a:pPr/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28318423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3795" name="Notizenplatzhalt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33796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90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90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90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90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fld id="{68AD2F58-A829-4C13-ABF4-F55DFD98F1F6}" type="slidenum">
              <a:rPr lang="de-DE" altLang="en-US" b="0">
                <a:latin typeface="Arial" panose="020B0604020202020204" pitchFamily="34" charset="0"/>
              </a:rPr>
              <a:pPr eaLnBrk="1" hangingPunct="1"/>
              <a:t>1</a:t>
            </a:fld>
            <a:endParaRPr lang="de-DE" altLang="en-US" b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29501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90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90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90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90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fld id="{B443384F-4597-4A37-ACE2-7E97B23C1D9E}" type="slidenum">
              <a:rPr lang="de-DE" altLang="en-US" b="0">
                <a:latin typeface="Arial" panose="020B0604020202020204" pitchFamily="34" charset="0"/>
              </a:rPr>
              <a:pPr eaLnBrk="1" hangingPunct="1"/>
              <a:t>2</a:t>
            </a:fld>
            <a:endParaRPr lang="de-DE" altLang="en-US" b="0">
              <a:latin typeface="Arial" panose="020B0604020202020204" pitchFamily="34" charset="0"/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64959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1116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de-DE"/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2013752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5897563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5897563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de-DE"/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294280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el, Text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de-DE"/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28019339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el, Text und 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Inhaltsplatzhalt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de-DE"/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25710674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962D77-78F7-4CD9-B9E8-8AC25B2D0E50}" type="slidenum">
              <a:rPr lang="de-DE" altLang="en-US"/>
              <a:pPr/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6669305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9A880A-36B6-4D6E-A1BD-B8CCDF3E37C9}" type="slidenum">
              <a:rPr lang="de-DE" altLang="en-US"/>
              <a:pPr/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7366591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D843201-116F-4E8F-814D-325A268A4C31}" type="slidenum">
              <a:rPr lang="de-DE" altLang="en-US"/>
              <a:pPr/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9559789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F1DDD0-441C-490C-BF21-C9DD72FC5CDB}" type="slidenum">
              <a:rPr lang="de-DE" altLang="en-US"/>
              <a:pPr/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01660690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A461F5-2EEA-4C0C-8804-A85B99C8E42F}" type="slidenum">
              <a:rPr lang="de-DE" altLang="en-US"/>
              <a:pPr/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40490690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444471-98CA-45B0-BF5E-A1445F7991F9}" type="slidenum">
              <a:rPr lang="de-DE" altLang="en-US"/>
              <a:pPr/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842383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200"/>
              </a:spcBef>
              <a:buFont typeface="Wingdings" pitchFamily="2" charset="2"/>
              <a:buChar char="§"/>
              <a:defRPr b="1"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buFont typeface="Wingdings" pitchFamily="2" charset="2"/>
              <a:buChar char="§"/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8660069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17114F1-A0CB-4131-9BC0-51F0FE9276FE}" type="slidenum">
              <a:rPr lang="de-DE" altLang="en-US"/>
              <a:pPr/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281201214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3BD0BB-E54C-49E0-B1DD-8C8F76C019D9}" type="slidenum">
              <a:rPr lang="de-DE" altLang="en-US"/>
              <a:pPr/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242484835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dirty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F886C9A-3726-47D6-A5C5-5A9208551CA2}" type="slidenum">
              <a:rPr lang="de-DE" altLang="en-US"/>
              <a:pPr/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223157830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C04C5B-0188-4B35-9801-E1096CA7FB69}" type="slidenum">
              <a:rPr lang="de-DE" altLang="en-US"/>
              <a:pPr/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254602196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FF66A22-3FDC-47BA-B1F4-03968A7F3A34}" type="slidenum">
              <a:rPr lang="de-DE" altLang="en-US"/>
              <a:pPr/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268008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de-DE"/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3064627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de-DE"/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454622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de-DE"/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1102762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de-DE"/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3248506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de-DE"/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3041451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de-DE"/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1275853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dirty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de-DE"/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425444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 smtClean="0"/>
              <a:t>Titelmasterformat durch Klicken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 smtClean="0"/>
              <a:t>Textmasterformate durch Klicken bearbeiten</a:t>
            </a:r>
          </a:p>
          <a:p>
            <a:pPr lvl="1"/>
            <a:r>
              <a:rPr lang="de-DE" altLang="en-US" smtClean="0"/>
              <a:t>Zweite Ebene</a:t>
            </a:r>
          </a:p>
          <a:p>
            <a:pPr lvl="2"/>
            <a:r>
              <a:rPr lang="de-DE" altLang="en-US" smtClean="0"/>
              <a:t>Dritte Ebene</a:t>
            </a:r>
          </a:p>
          <a:p>
            <a:pPr lvl="3"/>
            <a:r>
              <a:rPr lang="de-DE" altLang="en-US" smtClean="0"/>
              <a:t>Vierte Ebene</a:t>
            </a:r>
          </a:p>
          <a:p>
            <a:pPr lvl="4"/>
            <a:r>
              <a:rPr lang="de-DE" altLang="en-US" smtClean="0"/>
              <a:t>This section </a:t>
            </a:r>
          </a:p>
        </p:txBody>
      </p:sp>
      <p:sp>
        <p:nvSpPr>
          <p:cNvPr id="1028" name="Line 4"/>
          <p:cNvSpPr>
            <a:spLocks noChangeShapeType="1"/>
          </p:cNvSpPr>
          <p:nvPr/>
        </p:nvSpPr>
        <p:spPr bwMode="auto">
          <a:xfrm>
            <a:off x="533400" y="1219200"/>
            <a:ext cx="8001000" cy="0"/>
          </a:xfrm>
          <a:prstGeom prst="line">
            <a:avLst/>
          </a:prstGeom>
          <a:noFill/>
          <a:ln w="9525">
            <a:solidFill>
              <a:srgbClr val="0033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9" name="Text Box 5"/>
          <p:cNvSpPr txBox="1">
            <a:spLocks noChangeArrowheads="1"/>
          </p:cNvSpPr>
          <p:nvPr/>
        </p:nvSpPr>
        <p:spPr bwMode="auto">
          <a:xfrm>
            <a:off x="7907338" y="6248400"/>
            <a:ext cx="69691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de-DE" altLang="en-US" sz="1000" b="0"/>
              <a:t>- </a:t>
            </a:r>
            <a:fld id="{2B74D56E-DC23-42CC-840C-8FEDE5C92694}" type="slidenum">
              <a:rPr lang="de-DE" altLang="en-US" sz="1000" b="0"/>
              <a:pPr eaLnBrk="1" hangingPunct="1"/>
              <a:t>‹#›</a:t>
            </a:fld>
            <a:r>
              <a:rPr lang="de-DE" altLang="en-US" sz="1000" b="0"/>
              <a:t> -</a:t>
            </a:r>
          </a:p>
        </p:txBody>
      </p:sp>
      <p:sp>
        <p:nvSpPr>
          <p:cNvPr id="1030" name="Line 6"/>
          <p:cNvSpPr>
            <a:spLocks noChangeShapeType="1"/>
          </p:cNvSpPr>
          <p:nvPr/>
        </p:nvSpPr>
        <p:spPr bwMode="auto">
          <a:xfrm>
            <a:off x="609600" y="6096000"/>
            <a:ext cx="8001000" cy="0"/>
          </a:xfrm>
          <a:prstGeom prst="line">
            <a:avLst/>
          </a:prstGeom>
          <a:noFill/>
          <a:ln w="9525">
            <a:solidFill>
              <a:srgbClr val="0033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 noChangeArrowheads="1"/>
          </p:cNvSpPr>
          <p:nvPr>
            <p:ph type="ftr" sz="quarter" idx="3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 sz="1000" b="0" dirty="0" smtClean="0"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Tutorial: Introduction to Recommender Systems, ACM SAC 2010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ts val="1200"/>
        </a:spcBef>
        <a:spcAft>
          <a:spcPct val="0"/>
        </a:spcAft>
        <a:buChar char="•"/>
        <a:defRPr sz="2000">
          <a:solidFill>
            <a:srgbClr val="003366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rgbClr val="003366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700">
          <a:solidFill>
            <a:srgbClr val="003366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700">
          <a:solidFill>
            <a:srgbClr val="003366"/>
          </a:solidFill>
          <a:latin typeface="+mn-lt"/>
          <a:ea typeface="Times New Roman" pitchFamily="18" charset="0"/>
          <a:cs typeface="Helvetica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700">
          <a:solidFill>
            <a:srgbClr val="003366"/>
          </a:solidFill>
          <a:latin typeface="+mn-lt"/>
          <a:ea typeface="Times New Roman" pitchFamily="18" charset="0"/>
          <a:cs typeface="Helvetica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700">
          <a:solidFill>
            <a:srgbClr val="003366"/>
          </a:solidFill>
          <a:latin typeface="+mn-lt"/>
          <a:ea typeface="Times New Roman" pitchFamily="18" charset="0"/>
          <a:cs typeface="Helvetica" pitchFamily="34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700">
          <a:solidFill>
            <a:srgbClr val="003366"/>
          </a:solidFill>
          <a:latin typeface="+mn-lt"/>
          <a:ea typeface="Times New Roman" pitchFamily="18" charset="0"/>
          <a:cs typeface="Helvetica" pitchFamily="34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700">
          <a:solidFill>
            <a:srgbClr val="003366"/>
          </a:solidFill>
          <a:latin typeface="+mn-lt"/>
          <a:ea typeface="Times New Roman" pitchFamily="18" charset="0"/>
          <a:cs typeface="Helvetica" pitchFamily="34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700">
          <a:solidFill>
            <a:srgbClr val="003366"/>
          </a:solidFill>
          <a:latin typeface="+mn-lt"/>
          <a:ea typeface="Times New Roman" pitchFamily="18" charset="0"/>
          <a:cs typeface="Helvetica" pitchFamily="34" charset="0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 smtClean="0"/>
              <a:t>Titelmasterformat durch Klicken bearbeiten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 smtClean="0"/>
              <a:t>Textmasterformate durch Klicken bearbeiten</a:t>
            </a:r>
          </a:p>
          <a:p>
            <a:pPr lvl="1"/>
            <a:r>
              <a:rPr lang="de-DE" altLang="en-US" smtClean="0"/>
              <a:t>Zweite Ebene</a:t>
            </a:r>
          </a:p>
          <a:p>
            <a:pPr lvl="2"/>
            <a:r>
              <a:rPr lang="de-DE" altLang="en-US" smtClean="0"/>
              <a:t>Dritte Ebene</a:t>
            </a:r>
          </a:p>
          <a:p>
            <a:pPr lvl="3"/>
            <a:r>
              <a:rPr lang="de-DE" altLang="en-US" smtClean="0"/>
              <a:t>Vierte Ebene</a:t>
            </a:r>
          </a:p>
          <a:p>
            <a:pPr lvl="4"/>
            <a:r>
              <a:rPr lang="de-DE" altLang="en-US" smtClean="0"/>
              <a:t>Fünfte Ebene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 dirty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 dirty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latin typeface="Arial" panose="020B0604020202020204" pitchFamily="34" charset="0"/>
              </a:defRPr>
            </a:lvl1pPr>
          </a:lstStyle>
          <a:p>
            <a:fld id="{7EE55EDD-345D-4566-90F4-05F3A90D78B5}" type="slidenum">
              <a:rPr lang="de-DE" altLang="en-US"/>
              <a:pPr/>
              <a:t>‹#›</a:t>
            </a:fld>
            <a:endParaRPr lang="de-DE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3602831"/>
          </a:xfrm>
        </p:spPr>
        <p:txBody>
          <a:bodyPr/>
          <a:lstStyle/>
          <a:p>
            <a:pPr algn="ctr"/>
            <a:r>
              <a:rPr lang="en-US" altLang="en-US" sz="4000" smtClean="0"/>
              <a:t>Collaborative Filtering</a:t>
            </a:r>
            <a:br>
              <a:rPr lang="en-US" altLang="en-US" sz="4000" smtClean="0"/>
            </a:br>
            <a:r>
              <a:rPr lang="en-US" altLang="en-US" sz="4000" dirty="0" smtClean="0"/>
              <a:t/>
            </a:r>
            <a:br>
              <a:rPr lang="en-US" altLang="en-US" sz="4000" dirty="0" smtClean="0"/>
            </a:b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b="0" dirty="0" smtClean="0"/>
              <a:t>By Yaohang Li, Ph.D.</a:t>
            </a:r>
            <a:br>
              <a:rPr lang="en-US" altLang="en-US" b="0" dirty="0" smtClean="0"/>
            </a:br>
            <a:r>
              <a:rPr lang="en-US" altLang="en-US" b="0" dirty="0" smtClean="0"/>
              <a:t>Department of Computer Science</a:t>
            </a:r>
            <a:br>
              <a:rPr lang="en-US" altLang="en-US" b="0" dirty="0" smtClean="0"/>
            </a:br>
            <a:r>
              <a:rPr lang="en-US" altLang="en-US" b="0" dirty="0" smtClean="0"/>
              <a:t>Old Dominion University</a:t>
            </a:r>
            <a:endParaRPr lang="en-US" altLang="en-US" sz="1200" b="0" i="1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3635896" y="6237312"/>
            <a:ext cx="44037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0" dirty="0" smtClean="0"/>
              <a:t>Some slides and figures are adopted from </a:t>
            </a:r>
            <a:r>
              <a:rPr lang="en-US" sz="1200" b="0" dirty="0" err="1" smtClean="0"/>
              <a:t>Karatzoglou</a:t>
            </a:r>
            <a:endParaRPr lang="en-US" sz="1200" b="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How to compute recommendations of books based </a:t>
            </a:r>
            <a:r>
              <a:rPr lang="en-US" b="0" dirty="0" smtClean="0"/>
              <a:t>only on </a:t>
            </a:r>
            <a:r>
              <a:rPr lang="en-US" b="0" dirty="0"/>
              <a:t>their title?</a:t>
            </a:r>
          </a:p>
          <a:p>
            <a:r>
              <a:rPr lang="en-US" b="0" dirty="0"/>
              <a:t>A customer buys the book: </a:t>
            </a:r>
            <a:r>
              <a:rPr lang="en-US" b="0" i="1" dirty="0"/>
              <a:t>Building data mining applications </a:t>
            </a:r>
            <a:r>
              <a:rPr lang="en-US" b="0" i="1" dirty="0" smtClean="0"/>
              <a:t>for CRM</a:t>
            </a:r>
            <a:endParaRPr lang="en-US" b="0" i="1" dirty="0"/>
          </a:p>
          <a:p>
            <a:r>
              <a:rPr lang="en-US" b="0" dirty="0"/>
              <a:t>7 Books are possible candidates for a recommendation:</a:t>
            </a:r>
          </a:p>
          <a:p>
            <a:pPr lvl="1"/>
            <a:r>
              <a:rPr lang="en-US" b="0" i="1" dirty="0"/>
              <a:t>Accelerating Customer Relationships: Using CRM and Relationship Technologies</a:t>
            </a:r>
          </a:p>
          <a:p>
            <a:pPr lvl="1"/>
            <a:r>
              <a:rPr lang="en-US" b="0" i="1" dirty="0"/>
              <a:t>Mastering Data Mining: The Art and Science of Customer Relationship Management</a:t>
            </a:r>
          </a:p>
          <a:p>
            <a:pPr lvl="1"/>
            <a:r>
              <a:rPr lang="en-US" b="0" i="1" dirty="0"/>
              <a:t>Data Mining Your Website</a:t>
            </a:r>
          </a:p>
          <a:p>
            <a:pPr lvl="1"/>
            <a:r>
              <a:rPr lang="en-US" b="0" i="1" dirty="0"/>
              <a:t>Introduction to marketing</a:t>
            </a:r>
          </a:p>
          <a:p>
            <a:pPr lvl="1"/>
            <a:r>
              <a:rPr lang="en-US" b="0" i="1" dirty="0"/>
              <a:t>Consumer </a:t>
            </a:r>
            <a:r>
              <a:rPr lang="en-US" b="0" i="1" dirty="0" smtClean="0"/>
              <a:t>behavior</a:t>
            </a:r>
            <a:endParaRPr lang="en-US" i="1" dirty="0"/>
          </a:p>
          <a:p>
            <a:pPr lvl="1"/>
            <a:r>
              <a:rPr lang="en-US" b="0" i="1" dirty="0" smtClean="0"/>
              <a:t>Marketing </a:t>
            </a:r>
            <a:r>
              <a:rPr lang="en-US" b="0" i="1" dirty="0"/>
              <a:t>research, a handbook</a:t>
            </a:r>
          </a:p>
          <a:p>
            <a:pPr lvl="1"/>
            <a:r>
              <a:rPr lang="en-US" b="0" i="1" dirty="0"/>
              <a:t>Customer knowledge management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5334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Count Matrix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7" y="1600200"/>
            <a:ext cx="7680041" cy="4355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4351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Similarity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40" y="1328950"/>
            <a:ext cx="8388424" cy="4615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2340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Computes distances between this book &amp; all </a:t>
            </a:r>
            <a:r>
              <a:rPr lang="en-US" b="0" dirty="0" smtClean="0"/>
              <a:t>others and recommends </a:t>
            </a:r>
            <a:r>
              <a:rPr lang="en-US" b="0" dirty="0"/>
              <a:t>the </a:t>
            </a:r>
            <a:r>
              <a:rPr lang="en-US" b="0" dirty="0" smtClean="0"/>
              <a:t>“closest” </a:t>
            </a:r>
            <a:r>
              <a:rPr lang="en-US" b="0" dirty="0"/>
              <a:t>books:</a:t>
            </a:r>
          </a:p>
          <a:p>
            <a:pPr lvl="1"/>
            <a:r>
              <a:rPr lang="en-US" dirty="0"/>
              <a:t>#1: </a:t>
            </a:r>
            <a:r>
              <a:rPr lang="en-US" b="0" dirty="0"/>
              <a:t>Data Mining Your Website</a:t>
            </a:r>
          </a:p>
          <a:p>
            <a:pPr lvl="1"/>
            <a:r>
              <a:rPr lang="en-US" dirty="0"/>
              <a:t>#2: </a:t>
            </a:r>
            <a:r>
              <a:rPr lang="en-US" b="0" dirty="0"/>
              <a:t>Accelerating Customer Relationships: Using CRM and </a:t>
            </a:r>
            <a:r>
              <a:rPr lang="en-US" b="0" dirty="0" smtClean="0"/>
              <a:t>Relationship Technologies</a:t>
            </a:r>
            <a:endParaRPr lang="en-US" b="0" dirty="0"/>
          </a:p>
          <a:p>
            <a:pPr lvl="1"/>
            <a:r>
              <a:rPr lang="en-US" dirty="0"/>
              <a:t>#3: </a:t>
            </a:r>
            <a:r>
              <a:rPr lang="en-US" b="0" dirty="0"/>
              <a:t>Mastering Data Mining: The Art and Science of </a:t>
            </a:r>
            <a:r>
              <a:rPr lang="en-US" b="0" dirty="0" smtClean="0"/>
              <a:t>Customer Relationship </a:t>
            </a:r>
            <a:r>
              <a:rPr lang="en-US" b="0" dirty="0"/>
              <a:t>Management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4423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Filter Bubble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hu-HU" altLang="hu-HU" sz="2200" dirty="0">
                <a:solidFill>
                  <a:schemeClr val="tx1"/>
                </a:solidFill>
              </a:rPr>
              <a:t>The greatest predicted rating might be a wrong recommendation as it „overfits” to the user’s preferences</a:t>
            </a:r>
          </a:p>
          <a:p>
            <a:pPr lvl="1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hu-HU" altLang="hu-HU" sz="2000" dirty="0">
                <a:solidFill>
                  <a:schemeClr val="tx1"/>
                </a:solidFill>
              </a:rPr>
              <a:t>E.g. if the user rated only Hungarian and Chinese restaurants the system won’t recommend a Greek restaurant  (even it’s the best in the town)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8332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Hybrid recommender </a:t>
            </a:r>
            <a:r>
              <a:rPr lang="hu-HU" dirty="0" smtClean="0"/>
              <a:t>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hu-HU" altLang="hu-HU" sz="2800" b="0" dirty="0">
                <a:solidFill>
                  <a:schemeClr val="tx1"/>
                </a:solidFill>
              </a:rPr>
              <a:t>Content-based → collaborative</a:t>
            </a:r>
          </a:p>
          <a:p>
            <a:pPr lvl="1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hu-HU" altLang="hu-HU" sz="2000" dirty="0">
                <a:solidFill>
                  <a:schemeClr val="tx1"/>
                </a:solidFill>
              </a:rPr>
              <a:t>We can use content-based prediction at users with many training examples and collaboration at others</a:t>
            </a:r>
          </a:p>
          <a:p>
            <a:pPr lvl="1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hu-HU" altLang="hu-HU" sz="2000" dirty="0">
                <a:solidFill>
                  <a:schemeClr val="tx1"/>
                </a:solidFill>
              </a:rPr>
              <a:t>The prediction of content-based models can be used in recursive collaborative filtering</a:t>
            </a:r>
          </a:p>
          <a:p>
            <a:pPr>
              <a:spcBef>
                <a:spcPct val="0"/>
              </a:spcBef>
            </a:pPr>
            <a:r>
              <a:rPr lang="hu-HU" altLang="hu-HU" sz="2800" b="0" dirty="0">
                <a:solidFill>
                  <a:schemeClr val="tx1"/>
                </a:solidFill>
              </a:rPr>
              <a:t>Collaborative → content-based</a:t>
            </a:r>
          </a:p>
          <a:p>
            <a:pPr lvl="1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hu-HU" altLang="hu-HU" sz="2000" dirty="0">
                <a:solidFill>
                  <a:schemeClr val="tx1"/>
                </a:solidFill>
              </a:rPr>
              <a:t>Features can be extracted from other users’ </a:t>
            </a:r>
            <a:r>
              <a:rPr lang="hu-HU" altLang="hu-HU" sz="2000" dirty="0" smtClean="0">
                <a:solidFill>
                  <a:schemeClr val="tx1"/>
                </a:solidFill>
              </a:rPr>
              <a:t>ratings</a:t>
            </a:r>
            <a:endParaRPr lang="hu-HU" altLang="hu-H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43095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Hybrid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hu-HU" sz="2800" dirty="0"/>
              <a:t>A hybrid model of several individual models usually performs better than the best individual model (even weaker models can contribute)</a:t>
            </a:r>
          </a:p>
          <a:p>
            <a:pPr marL="457200" indent="-457200">
              <a:buFont typeface="Arial" pitchFamily="34" charset="0"/>
              <a:buChar char="•"/>
              <a:defRPr/>
            </a:pPr>
            <a:r>
              <a:rPr lang="hu-HU" sz="2800" dirty="0" smtClean="0"/>
              <a:t>voting</a:t>
            </a:r>
            <a:endParaRPr lang="hu-HU" sz="2800" dirty="0"/>
          </a:p>
          <a:p>
            <a:pPr marL="914400" lvl="1" indent="-457200">
              <a:buFont typeface="Arial" pitchFamily="34" charset="0"/>
              <a:buChar char="•"/>
              <a:defRPr/>
            </a:pPr>
            <a:r>
              <a:rPr lang="hu-HU" sz="2800" dirty="0"/>
              <a:t>Weights of votes can be calibrated on a validation </a:t>
            </a:r>
            <a:r>
              <a:rPr lang="hu-HU" sz="2800" dirty="0" smtClean="0"/>
              <a:t>set</a:t>
            </a:r>
            <a:endParaRPr lang="hu-HU" sz="2800" dirty="0"/>
          </a:p>
          <a:p>
            <a:pPr marL="457200" indent="-457200">
              <a:buFont typeface="Arial" pitchFamily="34" charset="0"/>
              <a:buChar char="•"/>
              <a:defRPr/>
            </a:pPr>
            <a:r>
              <a:rPr lang="hu-HU" sz="2800" dirty="0"/>
              <a:t>stacking</a:t>
            </a:r>
          </a:p>
          <a:p>
            <a:pPr marL="914400" lvl="1" indent="-457200">
              <a:buFont typeface="Arial" pitchFamily="34" charset="0"/>
              <a:buChar char="•"/>
              <a:defRPr/>
            </a:pPr>
            <a:r>
              <a:rPr lang="hu-HU" sz="2800" dirty="0"/>
              <a:t>Predictions of the individual models can form features in a second-phase classifier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981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altLang="en-US" sz="2800" dirty="0" smtClean="0"/>
              <a:t>Content-based Recommendations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96752"/>
            <a:ext cx="8229600" cy="4689475"/>
          </a:xfrm>
        </p:spPr>
        <p:txBody>
          <a:bodyPr/>
          <a:lstStyle/>
          <a:p>
            <a:r>
              <a:rPr lang="en-US" sz="2800" b="0" dirty="0"/>
              <a:t>Recommendations are based on </a:t>
            </a:r>
            <a:r>
              <a:rPr lang="en-US" sz="2800" b="0" dirty="0" smtClean="0"/>
              <a:t>the information </a:t>
            </a:r>
            <a:r>
              <a:rPr lang="en-US" sz="2800" b="0" dirty="0"/>
              <a:t>on the </a:t>
            </a:r>
            <a:r>
              <a:rPr lang="en-US" sz="2800" b="0" i="1" dirty="0" smtClean="0"/>
              <a:t>content </a:t>
            </a:r>
            <a:r>
              <a:rPr lang="en-US" sz="2800" b="0" dirty="0" smtClean="0"/>
              <a:t>of items </a:t>
            </a:r>
            <a:r>
              <a:rPr lang="en-US" sz="2800" b="0" dirty="0"/>
              <a:t>rather </a:t>
            </a:r>
            <a:r>
              <a:rPr lang="en-US" sz="2800" b="0" dirty="0" smtClean="0"/>
              <a:t>than on </a:t>
            </a:r>
            <a:r>
              <a:rPr lang="en-US" sz="2800" b="0" dirty="0"/>
              <a:t>other users’ opinions.</a:t>
            </a:r>
          </a:p>
          <a:p>
            <a:r>
              <a:rPr lang="en-US" sz="2800" b="0" dirty="0"/>
              <a:t>Use a machine learning algorithm to </a:t>
            </a:r>
            <a:r>
              <a:rPr lang="en-US" sz="2800" b="0" dirty="0" smtClean="0"/>
              <a:t>model the </a:t>
            </a:r>
            <a:r>
              <a:rPr lang="en-US" sz="2800" b="0" dirty="0"/>
              <a:t>users' preferences from examples based </a:t>
            </a:r>
            <a:r>
              <a:rPr lang="en-US" sz="2800" b="0" dirty="0" smtClean="0"/>
              <a:t>on a </a:t>
            </a:r>
            <a:r>
              <a:rPr lang="en-US" sz="2800" b="0" dirty="0"/>
              <a:t>description of the content.</a:t>
            </a:r>
            <a:endParaRPr lang="en-US" alt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3603533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 of an Item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Explicit attributes or characteristics</a:t>
            </a:r>
          </a:p>
          <a:p>
            <a:pPr lvl="1"/>
            <a:r>
              <a:rPr lang="en-US" dirty="0" smtClean="0"/>
              <a:t>For a movie</a:t>
            </a:r>
          </a:p>
          <a:p>
            <a:pPr lvl="2"/>
            <a:r>
              <a:rPr lang="en-US" dirty="0" smtClean="0"/>
              <a:t>Genre: Action/adventure</a:t>
            </a:r>
          </a:p>
          <a:p>
            <a:pPr lvl="2"/>
            <a:r>
              <a:rPr lang="en-US" dirty="0" smtClean="0"/>
              <a:t>Actors: Bruce Willis</a:t>
            </a:r>
          </a:p>
          <a:p>
            <a:pPr lvl="2"/>
            <a:r>
              <a:rPr lang="en-US" dirty="0" smtClean="0"/>
              <a:t>Year: 1995</a:t>
            </a:r>
          </a:p>
          <a:p>
            <a:r>
              <a:rPr lang="en-US" dirty="0" smtClean="0"/>
              <a:t>Textual content</a:t>
            </a:r>
          </a:p>
          <a:p>
            <a:pPr lvl="1"/>
            <a:r>
              <a:rPr lang="en-US" dirty="0" smtClean="0"/>
              <a:t>For a book</a:t>
            </a:r>
          </a:p>
          <a:p>
            <a:pPr lvl="2"/>
            <a:r>
              <a:rPr lang="en-US" dirty="0" smtClean="0"/>
              <a:t>Title</a:t>
            </a:r>
          </a:p>
          <a:p>
            <a:pPr lvl="2"/>
            <a:r>
              <a:rPr lang="en-US" dirty="0" smtClean="0"/>
              <a:t>Description</a:t>
            </a:r>
          </a:p>
          <a:p>
            <a:pPr lvl="2"/>
            <a:r>
              <a:rPr lang="en-US" dirty="0" smtClean="0"/>
              <a:t>Category</a:t>
            </a:r>
          </a:p>
          <a:p>
            <a:pPr lvl="2"/>
            <a:r>
              <a:rPr lang="en-US" dirty="0" smtClean="0"/>
              <a:t>Table of 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466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Content-based Recommendations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recommended items for a user are based on the profile built up by analyzing the content of the items the user has liked in the past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149" y="2441765"/>
            <a:ext cx="8312727" cy="3297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1251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Content-based Recommendations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Suitable for text-based products (web pages, books)</a:t>
            </a:r>
          </a:p>
          <a:p>
            <a:r>
              <a:rPr lang="en-US" b="0" dirty="0"/>
              <a:t>Items are “described” by their features (e.g. keywords)</a:t>
            </a:r>
          </a:p>
          <a:p>
            <a:r>
              <a:rPr lang="en-US" b="0" dirty="0"/>
              <a:t>Users are described by the keywords in the items </a:t>
            </a:r>
            <a:r>
              <a:rPr lang="en-US" b="0" dirty="0" smtClean="0"/>
              <a:t>they bought</a:t>
            </a:r>
            <a:endParaRPr lang="en-US" b="0" dirty="0"/>
          </a:p>
          <a:p>
            <a:r>
              <a:rPr lang="en-US" b="0" dirty="0"/>
              <a:t>Recommendations based on the match between </a:t>
            </a:r>
            <a:r>
              <a:rPr lang="en-US" b="0" dirty="0" smtClean="0"/>
              <a:t>the content </a:t>
            </a:r>
            <a:r>
              <a:rPr lang="en-US" b="0" dirty="0"/>
              <a:t>(item keywords) and user keywords</a:t>
            </a:r>
          </a:p>
          <a:p>
            <a:r>
              <a:rPr lang="en-US" b="0" dirty="0"/>
              <a:t>The user model can also be a classifier (Neural </a:t>
            </a:r>
            <a:r>
              <a:rPr lang="en-US" b="0" dirty="0" smtClean="0"/>
              <a:t>Networks, SVM</a:t>
            </a:r>
            <a:r>
              <a:rPr lang="en-US" b="0" dirty="0"/>
              <a:t>, </a:t>
            </a:r>
            <a:r>
              <a:rPr lang="en-US" b="0" dirty="0" smtClean="0"/>
              <a:t>Deep Learning)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711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Pros and Cons of Content-based Recommendation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68760"/>
            <a:ext cx="9144000" cy="4752528"/>
          </a:xfrm>
        </p:spPr>
        <p:txBody>
          <a:bodyPr/>
          <a:lstStyle/>
          <a:p>
            <a:r>
              <a:rPr lang="en-US" sz="1800" b="0" dirty="0" smtClean="0"/>
              <a:t>Advantages</a:t>
            </a:r>
          </a:p>
          <a:p>
            <a:pPr lvl="1"/>
            <a:r>
              <a:rPr lang="en-US" sz="1600" b="0" dirty="0" smtClean="0"/>
              <a:t>No </a:t>
            </a:r>
            <a:r>
              <a:rPr lang="en-US" sz="1600" b="0" dirty="0"/>
              <a:t>need for data on other </a:t>
            </a:r>
            <a:r>
              <a:rPr lang="en-US" sz="1600" b="0" dirty="0" smtClean="0"/>
              <a:t>users.</a:t>
            </a:r>
          </a:p>
          <a:p>
            <a:pPr lvl="1"/>
            <a:r>
              <a:rPr lang="en-US" sz="1600" b="0" dirty="0" smtClean="0"/>
              <a:t>No </a:t>
            </a:r>
            <a:r>
              <a:rPr lang="en-US" sz="1600" b="0" dirty="0"/>
              <a:t>cold-start or sparsity problems.</a:t>
            </a:r>
          </a:p>
          <a:p>
            <a:pPr lvl="1"/>
            <a:r>
              <a:rPr lang="en-US" sz="1600" b="0" dirty="0" smtClean="0"/>
              <a:t>Can </a:t>
            </a:r>
            <a:r>
              <a:rPr lang="en-US" sz="1600" b="0" dirty="0"/>
              <a:t>recommend to users with unique tastes.</a:t>
            </a:r>
          </a:p>
          <a:p>
            <a:pPr lvl="1"/>
            <a:r>
              <a:rPr lang="en-US" sz="1600" b="0" dirty="0" smtClean="0"/>
              <a:t>Can </a:t>
            </a:r>
            <a:r>
              <a:rPr lang="en-US" sz="1600" b="0" dirty="0"/>
              <a:t>recommend new and unpopular items</a:t>
            </a:r>
          </a:p>
          <a:p>
            <a:pPr lvl="1"/>
            <a:r>
              <a:rPr lang="en-US" sz="1600" b="0" dirty="0" smtClean="0"/>
              <a:t>Can </a:t>
            </a:r>
            <a:r>
              <a:rPr lang="en-US" sz="1600" b="0" dirty="0"/>
              <a:t>provide explanations of </a:t>
            </a:r>
            <a:r>
              <a:rPr lang="en-US" sz="1600" b="0" dirty="0" smtClean="0"/>
              <a:t>recommended items </a:t>
            </a:r>
            <a:r>
              <a:rPr lang="en-US" sz="1600" b="0" dirty="0"/>
              <a:t>by listing content-features that caused </a:t>
            </a:r>
            <a:r>
              <a:rPr lang="en-US" sz="1600" b="0" dirty="0" smtClean="0"/>
              <a:t>an item </a:t>
            </a:r>
            <a:r>
              <a:rPr lang="en-US" sz="1600" b="0" dirty="0"/>
              <a:t>to be recommended</a:t>
            </a:r>
            <a:r>
              <a:rPr lang="en-US" sz="1600" b="0" dirty="0" smtClean="0"/>
              <a:t>.</a:t>
            </a:r>
          </a:p>
          <a:p>
            <a:r>
              <a:rPr lang="en-US" sz="1800" b="0" dirty="0" smtClean="0"/>
              <a:t>Disadvantages</a:t>
            </a:r>
          </a:p>
          <a:p>
            <a:pPr lvl="1"/>
            <a:r>
              <a:rPr lang="en-US" sz="1600" b="0" dirty="0" smtClean="0"/>
              <a:t>Only </a:t>
            </a:r>
            <a:r>
              <a:rPr lang="en-US" sz="1600" b="0" dirty="0"/>
              <a:t>for content that can be encoded as </a:t>
            </a:r>
            <a:r>
              <a:rPr lang="en-US" sz="1600" b="0" dirty="0" smtClean="0"/>
              <a:t>meaningful features</a:t>
            </a:r>
            <a:r>
              <a:rPr lang="en-US" sz="1600" b="0" dirty="0"/>
              <a:t>.</a:t>
            </a:r>
          </a:p>
          <a:p>
            <a:pPr lvl="1"/>
            <a:r>
              <a:rPr lang="en-US" sz="1600" b="0" dirty="0" smtClean="0"/>
              <a:t>Some </a:t>
            </a:r>
            <a:r>
              <a:rPr lang="en-US" sz="1600" b="0" dirty="0"/>
              <a:t>types of items (e.g. movies, music)are not </a:t>
            </a:r>
            <a:r>
              <a:rPr lang="en-US" sz="1600" b="0" dirty="0" smtClean="0"/>
              <a:t>amenable to </a:t>
            </a:r>
            <a:r>
              <a:rPr lang="en-US" sz="1600" b="0" dirty="0"/>
              <a:t>easy </a:t>
            </a:r>
            <a:r>
              <a:rPr lang="en-US" sz="1600" b="0" dirty="0" smtClean="0"/>
              <a:t>feature extraction </a:t>
            </a:r>
            <a:r>
              <a:rPr lang="en-US" sz="1600" b="0" dirty="0"/>
              <a:t>methods</a:t>
            </a:r>
          </a:p>
          <a:p>
            <a:pPr lvl="1"/>
            <a:r>
              <a:rPr lang="en-US" sz="1600" b="0" dirty="0" smtClean="0"/>
              <a:t>Even </a:t>
            </a:r>
            <a:r>
              <a:rPr lang="en-US" sz="1600" b="0" dirty="0"/>
              <a:t>for texts, IR techniques cannot consider </a:t>
            </a:r>
            <a:r>
              <a:rPr lang="en-US" sz="1600" b="0" dirty="0" smtClean="0"/>
              <a:t>multimedia information</a:t>
            </a:r>
            <a:r>
              <a:rPr lang="en-US" sz="1600" b="0" dirty="0"/>
              <a:t>, aesthetic qualities, download time: a </a:t>
            </a:r>
            <a:r>
              <a:rPr lang="en-US" sz="1600" b="0" dirty="0" smtClean="0"/>
              <a:t>positive rating </a:t>
            </a:r>
            <a:r>
              <a:rPr lang="en-US" sz="1600" b="0" dirty="0"/>
              <a:t>could be not related to the presence of </a:t>
            </a:r>
            <a:r>
              <a:rPr lang="en-US" sz="1600" b="0" dirty="0" smtClean="0"/>
              <a:t>certain keywords</a:t>
            </a:r>
            <a:endParaRPr lang="en-US" sz="1600" b="0" dirty="0"/>
          </a:p>
          <a:p>
            <a:pPr lvl="1"/>
            <a:r>
              <a:rPr lang="en-US" sz="1600" b="0" dirty="0" smtClean="0"/>
              <a:t>Users</a:t>
            </a:r>
            <a:r>
              <a:rPr lang="en-US" sz="1600" b="0" dirty="0"/>
              <a:t>’ tastes must be represented as a learnable function </a:t>
            </a:r>
            <a:r>
              <a:rPr lang="en-US" sz="1600" b="0" dirty="0" smtClean="0"/>
              <a:t>of these </a:t>
            </a:r>
            <a:r>
              <a:rPr lang="en-US" sz="1600" b="0" dirty="0"/>
              <a:t>content features.</a:t>
            </a:r>
          </a:p>
          <a:p>
            <a:pPr lvl="1"/>
            <a:r>
              <a:rPr lang="en-US" sz="1600" b="0" dirty="0" smtClean="0"/>
              <a:t>Hard </a:t>
            </a:r>
            <a:r>
              <a:rPr lang="en-US" sz="1600" b="0" dirty="0"/>
              <a:t>to exploit quality judgements of other users.</a:t>
            </a:r>
          </a:p>
          <a:p>
            <a:pPr lvl="1"/>
            <a:r>
              <a:rPr lang="en-US" sz="1600" b="0" dirty="0" smtClean="0"/>
              <a:t>Difficult </a:t>
            </a:r>
            <a:r>
              <a:rPr lang="en-US" sz="1600" b="0" dirty="0"/>
              <a:t>to implement serendipity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396350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Item Content Profile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1" dirty="0" smtClean="0"/>
              <a:t>Item-Content(s)</a:t>
            </a:r>
          </a:p>
          <a:p>
            <a:pPr lvl="1"/>
            <a:r>
              <a:rPr lang="en-US" b="0" i="1" dirty="0" smtClean="0"/>
              <a:t>item </a:t>
            </a:r>
            <a:r>
              <a:rPr lang="en-US" b="0" i="1" dirty="0"/>
              <a:t>profile, i.e. </a:t>
            </a:r>
            <a:r>
              <a:rPr lang="en-US" b="0" dirty="0"/>
              <a:t>a set </a:t>
            </a:r>
            <a:r>
              <a:rPr lang="en-US" b="0" dirty="0" smtClean="0"/>
              <a:t>of attributes/keywords </a:t>
            </a:r>
            <a:r>
              <a:rPr lang="en-US" b="0" dirty="0"/>
              <a:t>characterizing item </a:t>
            </a:r>
            <a:r>
              <a:rPr lang="en-US" i="1" dirty="0" smtClean="0"/>
              <a:t>s</a:t>
            </a:r>
            <a:endParaRPr lang="en-US" b="0" dirty="0"/>
          </a:p>
          <a:p>
            <a:pPr lvl="1"/>
            <a:r>
              <a:rPr lang="en-US" b="0" dirty="0"/>
              <a:t>weight </a:t>
            </a:r>
            <a:r>
              <a:rPr lang="en-US" b="0" dirty="0" err="1"/>
              <a:t>w</a:t>
            </a:r>
            <a:r>
              <a:rPr lang="en-US" b="0" baseline="-25000" dirty="0" err="1"/>
              <a:t>ij</a:t>
            </a:r>
            <a:r>
              <a:rPr lang="en-US" b="0" dirty="0"/>
              <a:t> measures the 'Importance” (</a:t>
            </a:r>
            <a:r>
              <a:rPr lang="en-US" b="0" dirty="0" smtClean="0"/>
              <a:t>or “</a:t>
            </a:r>
            <a:r>
              <a:rPr lang="en-US" b="0" dirty="0" err="1" smtClean="0"/>
              <a:t>informativeness</a:t>
            </a:r>
            <a:r>
              <a:rPr lang="en-US" b="0" dirty="0"/>
              <a:t>”) of word </a:t>
            </a:r>
            <a:r>
              <a:rPr lang="en-US" b="0" dirty="0" err="1"/>
              <a:t>k</a:t>
            </a:r>
            <a:r>
              <a:rPr lang="en-US" b="0" baseline="-25000" dirty="0" err="1"/>
              <a:t>j</a:t>
            </a:r>
            <a:r>
              <a:rPr lang="en-US" b="0" dirty="0"/>
              <a:t> in document </a:t>
            </a:r>
            <a:r>
              <a:rPr lang="en-US" b="0" dirty="0" err="1"/>
              <a:t>d</a:t>
            </a:r>
            <a:r>
              <a:rPr lang="en-US" b="0" baseline="-25000" dirty="0" err="1"/>
              <a:t>j</a:t>
            </a:r>
            <a:endParaRPr lang="en-US" b="0" baseline="-25000" dirty="0"/>
          </a:p>
          <a:p>
            <a:pPr lvl="1"/>
            <a:r>
              <a:rPr lang="en-US" b="0" i="1" dirty="0"/>
              <a:t>term frequency/inverse </a:t>
            </a:r>
            <a:r>
              <a:rPr lang="en-US" b="0" i="1" dirty="0" smtClean="0"/>
              <a:t>document frequency(TF-IDF</a:t>
            </a:r>
            <a:r>
              <a:rPr lang="en-US" b="0" i="1" dirty="0"/>
              <a:t>) </a:t>
            </a:r>
            <a:r>
              <a:rPr lang="en-US" b="0" dirty="0"/>
              <a:t>is a popular </a:t>
            </a:r>
            <a:r>
              <a:rPr lang="en-US" b="0" dirty="0" smtClean="0"/>
              <a:t>weighting technique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1227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Content Profile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1" dirty="0" smtClean="0"/>
              <a:t>User-Content(u) is the </a:t>
            </a:r>
            <a:r>
              <a:rPr lang="en-US" b="0" dirty="0"/>
              <a:t>profile of user </a:t>
            </a:r>
            <a:r>
              <a:rPr lang="en-US" b="0" i="1" dirty="0" smtClean="0"/>
              <a:t>u</a:t>
            </a:r>
            <a:r>
              <a:rPr lang="en-US" b="0" dirty="0" smtClean="0"/>
              <a:t> by</a:t>
            </a:r>
            <a:r>
              <a:rPr lang="en-US" b="0" dirty="0"/>
              <a:t>:</a:t>
            </a:r>
          </a:p>
          <a:p>
            <a:pPr lvl="1"/>
            <a:r>
              <a:rPr lang="en-US" b="0" dirty="0" smtClean="0"/>
              <a:t>analyzing </a:t>
            </a:r>
            <a:r>
              <a:rPr lang="en-US" b="0" dirty="0"/>
              <a:t>the content of the previous items</a:t>
            </a:r>
          </a:p>
          <a:p>
            <a:pPr lvl="1"/>
            <a:r>
              <a:rPr lang="en-US" b="0" dirty="0"/>
              <a:t>using keyword analysis techniques</a:t>
            </a:r>
          </a:p>
          <a:p>
            <a:pPr lvl="1"/>
            <a:r>
              <a:rPr lang="en-US" b="0" dirty="0"/>
              <a:t>e.g., </a:t>
            </a:r>
            <a:r>
              <a:rPr lang="en-US" dirty="0" smtClean="0"/>
              <a:t>User-Content</a:t>
            </a:r>
            <a:r>
              <a:rPr lang="en-US" b="0" dirty="0" smtClean="0"/>
              <a:t>(u):=(w</a:t>
            </a:r>
            <a:r>
              <a:rPr lang="en-US" b="0" baseline="-25000" dirty="0" smtClean="0"/>
              <a:t>1</a:t>
            </a:r>
            <a:r>
              <a:rPr lang="en-US" b="0" dirty="0"/>
              <a:t>, . . . , </a:t>
            </a:r>
            <a:r>
              <a:rPr lang="en-US" b="0" dirty="0" err="1" smtClean="0"/>
              <a:t>w</a:t>
            </a:r>
            <a:r>
              <a:rPr lang="en-US" b="0" baseline="-25000" dirty="0" err="1" smtClean="0"/>
              <a:t>k</a:t>
            </a:r>
            <a:r>
              <a:rPr lang="en-US" b="0" dirty="0" smtClean="0"/>
              <a:t>) a </a:t>
            </a:r>
            <a:r>
              <a:rPr lang="en-US" b="0" dirty="0"/>
              <a:t>vector of weights, where </a:t>
            </a:r>
            <a:r>
              <a:rPr lang="en-US" b="0" dirty="0" err="1" smtClean="0"/>
              <a:t>w</a:t>
            </a:r>
            <a:r>
              <a:rPr lang="en-US" b="0" baseline="-25000" dirty="0" err="1" smtClean="0"/>
              <a:t>i</a:t>
            </a:r>
            <a:r>
              <a:rPr lang="en-US" b="0" dirty="0" smtClean="0"/>
              <a:t> </a:t>
            </a:r>
            <a:r>
              <a:rPr lang="en-US" b="0" dirty="0"/>
              <a:t>denotes </a:t>
            </a:r>
            <a:r>
              <a:rPr lang="en-US" b="0" dirty="0" smtClean="0"/>
              <a:t>the importance </a:t>
            </a:r>
            <a:r>
              <a:rPr lang="en-US" b="0" dirty="0"/>
              <a:t>of keyword </a:t>
            </a:r>
            <a:r>
              <a:rPr lang="en-US" b="0" dirty="0" err="1"/>
              <a:t>k</a:t>
            </a:r>
            <a:r>
              <a:rPr lang="en-US" b="0" baseline="-25000" dirty="0" err="1"/>
              <a:t>i</a:t>
            </a:r>
            <a:r>
              <a:rPr lang="en-US" b="0" dirty="0"/>
              <a:t> to user </a:t>
            </a:r>
            <a:r>
              <a:rPr lang="en-US" b="0" i="1" dirty="0" smtClean="0"/>
              <a:t>u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4610148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Similarity between Item Content Profile and User Content Profile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0" dirty="0" smtClean="0"/>
                  <a:t>In content-based systems, the utility function between user and item</a:t>
                </a:r>
                <a:r>
                  <a:rPr lang="en-US" b="0" dirty="0"/>
                  <a:t> </a:t>
                </a:r>
                <a:r>
                  <a:rPr lang="en-US" b="0" dirty="0" smtClean="0"/>
                  <a:t>f(</a:t>
                </a:r>
                <a:r>
                  <a:rPr lang="en-US" b="0" dirty="0" err="1" smtClean="0"/>
                  <a:t>u,s</a:t>
                </a:r>
                <a:r>
                  <a:rPr lang="en-US" b="0" dirty="0" smtClean="0"/>
                  <a:t>) </a:t>
                </a:r>
                <a:r>
                  <a:rPr lang="en-US" b="0" dirty="0"/>
                  <a:t>is defined as</a:t>
                </a:r>
                <a:r>
                  <a:rPr lang="en-US" b="0" dirty="0" smtClean="0"/>
                  <a:t>:</a:t>
                </a:r>
              </a:p>
              <a:p>
                <a:pPr marL="0" indent="0" algn="ctr">
                  <a:buNone/>
                </a:pPr>
                <a:r>
                  <a:rPr lang="en-US" b="0" dirty="0" smtClean="0"/>
                  <a:t>f(</a:t>
                </a:r>
                <a:r>
                  <a:rPr lang="en-US" b="0" dirty="0" err="1" smtClean="0"/>
                  <a:t>u,s</a:t>
                </a:r>
                <a:r>
                  <a:rPr lang="en-US" b="0" dirty="0" smtClean="0"/>
                  <a:t>) = score(User-Content(u), Item-Content(s))</a:t>
                </a:r>
                <a:endParaRPr lang="en-US" b="0" dirty="0"/>
              </a:p>
              <a:p>
                <a:r>
                  <a:rPr lang="en-US" b="0" dirty="0"/>
                  <a:t>where </a:t>
                </a:r>
                <a:r>
                  <a:rPr lang="en-US" b="0" dirty="0" smtClean="0"/>
                  <a:t>User-Content(u) </a:t>
                </a:r>
                <a:r>
                  <a:rPr lang="en-US" b="0" dirty="0"/>
                  <a:t>of user </a:t>
                </a:r>
                <a:r>
                  <a:rPr lang="en-US" b="0" dirty="0" smtClean="0"/>
                  <a:t>u and Item-Content(s</a:t>
                </a:r>
                <a:r>
                  <a:rPr lang="en-US" b="0" dirty="0"/>
                  <a:t>) </a:t>
                </a:r>
                <a:r>
                  <a:rPr lang="en-US" b="0" dirty="0" smtClean="0"/>
                  <a:t>of item </a:t>
                </a:r>
                <a:r>
                  <a:rPr lang="en-US" b="0" dirty="0"/>
                  <a:t>s are </a:t>
                </a:r>
                <a:r>
                  <a:rPr lang="en-US" b="0" dirty="0" smtClean="0"/>
                  <a:t>both represented </a:t>
                </a:r>
                <a:r>
                  <a:rPr lang="en-US" b="0" dirty="0"/>
                  <a:t>as TF-IDF vectors of </a:t>
                </a:r>
                <a:r>
                  <a:rPr lang="en-US" b="0" dirty="0" smtClean="0"/>
                  <a:t>keyword weights.</a:t>
                </a:r>
              </a:p>
              <a:p>
                <a:r>
                  <a:rPr lang="en-US" b="0" dirty="0" smtClean="0"/>
                  <a:t>Cosine Similarity</a:t>
                </a: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begChr m:val="‖"/>
                              <m:endChr m:val="‖"/>
                              <m:ctrlPr>
                                <a:rPr lang="en-US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US" b="0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67" t="-8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944897"/>
      </p:ext>
    </p:extLst>
  </p:cSld>
  <p:clrMapOvr>
    <a:masterClrMapping/>
  </p:clrMapOvr>
</p:sld>
</file>

<file path=ppt/theme/theme1.xml><?xml version="1.0" encoding="utf-8"?>
<a:theme xmlns:a="http://schemas.openxmlformats.org/drawingml/2006/main" name="17_habv">
  <a:themeElements>
    <a:clrScheme name="17_habv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7_habv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17_habv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7_habv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7_habv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7_habv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7_habv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7_habv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habv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habv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habv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habv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habv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habv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enutzerdefiniertes Design">
  <a:themeElements>
    <a:clrScheme name="Benutzerdefiniertes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enutzerdefiniertes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Benutzerdefiniertes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17_habv</Template>
  <TotalTime>11549</TotalTime>
  <Words>746</Words>
  <Application>Microsoft Office PowerPoint</Application>
  <PresentationFormat>On-screen Show (4:3)</PresentationFormat>
  <Paragraphs>90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Arial</vt:lpstr>
      <vt:lpstr>Calibri</vt:lpstr>
      <vt:lpstr>Cambria Math</vt:lpstr>
      <vt:lpstr>Helvetica</vt:lpstr>
      <vt:lpstr>Times New Roman</vt:lpstr>
      <vt:lpstr>Verdana</vt:lpstr>
      <vt:lpstr>Wingdings</vt:lpstr>
      <vt:lpstr>17_habv</vt:lpstr>
      <vt:lpstr>Benutzerdefiniertes Design</vt:lpstr>
      <vt:lpstr>Collaborative Filtering   By Yaohang Li, Ph.D. Department of Computer Science Old Dominion University</vt:lpstr>
      <vt:lpstr>Content-based Recommendations</vt:lpstr>
      <vt:lpstr>Content of an Item</vt:lpstr>
      <vt:lpstr>Content-based Recommendations</vt:lpstr>
      <vt:lpstr>Content-based Recommendations</vt:lpstr>
      <vt:lpstr>Pros and Cons of Content-based Recommendation</vt:lpstr>
      <vt:lpstr>Item Content Profile</vt:lpstr>
      <vt:lpstr>User Content Profile</vt:lpstr>
      <vt:lpstr>Similarity between Item Content Profile and User Content Profile</vt:lpstr>
      <vt:lpstr>An Example</vt:lpstr>
      <vt:lpstr>The Count Matrix</vt:lpstr>
      <vt:lpstr>Similarity</vt:lpstr>
      <vt:lpstr>Example</vt:lpstr>
      <vt:lpstr>The Filter Bubble Problem</vt:lpstr>
      <vt:lpstr>Hybrid recommender systems</vt:lpstr>
      <vt:lpstr>Hybrid Model</vt:lpstr>
    </vt:vector>
  </TitlesOfParts>
  <Company>-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Recommender Systems</dc:title>
  <dc:creator>markus</dc:creator>
  <cp:lastModifiedBy>User</cp:lastModifiedBy>
  <cp:revision>1142</cp:revision>
  <cp:lastPrinted>2012-01-06T11:37:45Z</cp:lastPrinted>
  <dcterms:created xsi:type="dcterms:W3CDTF">2006-04-22T09:23:14Z</dcterms:created>
  <dcterms:modified xsi:type="dcterms:W3CDTF">2018-01-22T22:17:20Z</dcterms:modified>
</cp:coreProperties>
</file>