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20"/>
  </p:notesMasterIdLst>
  <p:handoutMasterIdLst>
    <p:handoutMasterId r:id="rId21"/>
  </p:handoutMasterIdLst>
  <p:sldIdLst>
    <p:sldId id="256" r:id="rId3"/>
    <p:sldId id="868" r:id="rId4"/>
    <p:sldId id="870" r:id="rId5"/>
    <p:sldId id="869" r:id="rId6"/>
    <p:sldId id="871" r:id="rId7"/>
    <p:sldId id="680" r:id="rId8"/>
    <p:sldId id="825" r:id="rId9"/>
    <p:sldId id="826" r:id="rId10"/>
    <p:sldId id="756" r:id="rId11"/>
    <p:sldId id="827" r:id="rId12"/>
    <p:sldId id="828" r:id="rId13"/>
    <p:sldId id="842" r:id="rId14"/>
    <p:sldId id="843" r:id="rId15"/>
    <p:sldId id="829" r:id="rId16"/>
    <p:sldId id="831" r:id="rId17"/>
    <p:sldId id="834" r:id="rId18"/>
    <p:sldId id="872" r:id="rId19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91" autoAdjust="0"/>
    <p:restoredTop sz="96686" autoAdjust="0"/>
  </p:normalViewPr>
  <p:slideViewPr>
    <p:cSldViewPr>
      <p:cViewPr varScale="1">
        <p:scale>
          <a:sx n="72" d="100"/>
          <a:sy n="72" d="100"/>
        </p:scale>
        <p:origin x="10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C027C4ED-725F-4FF8-9CD9-2D6D7C13786D}" type="datetimeFigureOut">
              <a:rPr lang="de-DE"/>
              <a:pPr>
                <a:defRPr/>
              </a:pPr>
              <a:t>08.01.2018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4C2B71-5939-4CEB-8080-0C9C16B0D263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39142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</a:defRPr>
            </a:lvl1pPr>
          </a:lstStyle>
          <a:p>
            <a:fld id="{5F43B7F4-7E80-40AC-BFA7-82B2571ADA2A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3184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379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68AD2F58-A829-4C13-ABF4-F55DFD98F1F6}" type="slidenum">
              <a:rPr lang="de-DE" altLang="en-US" b="0">
                <a:latin typeface="Arial" panose="020B0604020202020204" pitchFamily="34" charset="0"/>
              </a:rPr>
              <a:pPr eaLnBrk="1" hangingPunct="1"/>
              <a:t>1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5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B443384F-4597-4A37-ACE2-7E97B23C1D9E}" type="slidenum">
              <a:rPr lang="de-DE" altLang="en-US" b="0">
                <a:latin typeface="Arial" panose="020B0604020202020204" pitchFamily="34" charset="0"/>
              </a:rPr>
              <a:pPr eaLnBrk="1" hangingPunct="1"/>
              <a:t>6</a:t>
            </a:fld>
            <a:endParaRPr lang="de-DE" altLang="en-US" b="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614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89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789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B7127309-1698-4EB1-940C-E7BC7FBDBCDD}" type="slidenum">
              <a:rPr lang="de-DE" altLang="en-US" b="0">
                <a:latin typeface="Arial" panose="020B0604020202020204" pitchFamily="34" charset="0"/>
              </a:rPr>
              <a:pPr eaLnBrk="1" hangingPunct="1"/>
              <a:t>9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493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994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8C84916-31A9-4A97-BE6F-459921C8DD65}" type="slidenum">
              <a:rPr lang="de-DE" altLang="en-US" b="0">
                <a:latin typeface="Arial" panose="020B0604020202020204" pitchFamily="34" charset="0"/>
              </a:rPr>
              <a:pPr eaLnBrk="1" hangingPunct="1"/>
              <a:t>12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00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11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01375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9428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801933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71067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962D77-78F7-4CD9-B9E8-8AC25B2D0E50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66930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A880A-36B6-4D6E-A1BD-B8CCDF3E37C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36659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843201-116F-4E8F-814D-325A268A4C31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55978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1DDD0-441C-490C-BF21-C9DD72FC5CDB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16606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A461F5-2EEA-4C0C-8804-A85B99C8E42F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49069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444471-98CA-45B0-BF5E-A1445F7991F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4238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600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7114F1-A0CB-4131-9BC0-51F0FE9276FE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12012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3BD0BB-E54C-49E0-B1DD-8C8F76C019D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2484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886C9A-3726-47D6-A5C5-5A9208551CA2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231578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04C5B-0188-4B35-9801-E1096CA7FB6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460219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66A22-3FDC-47BA-B1F4-03968A7F3A34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6800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6462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5462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10276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24850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4145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27585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2544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This section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de-DE" altLang="en-US" sz="1000" b="0"/>
              <a:t>- </a:t>
            </a:r>
            <a:fld id="{2B74D56E-DC23-42CC-840C-8FEDE5C92694}" type="slidenum">
              <a:rPr lang="de-DE" altLang="en-US" sz="1000" b="0"/>
              <a:pPr eaLnBrk="1" hangingPunct="1"/>
              <a:t>‹#›</a:t>
            </a:fld>
            <a:r>
              <a:rPr lang="de-DE" altLang="en-US" sz="1000" b="0"/>
              <a:t> -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 dirty="0" smtClean="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Tutorial: Introduction to Recommender Systems, ACM SAC 2010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</a:defRPr>
            </a:lvl1pPr>
          </a:lstStyle>
          <a:p>
            <a:fld id="{7EE55EDD-345D-4566-90F4-05F3A90D78B5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3602831"/>
          </a:xfrm>
        </p:spPr>
        <p:txBody>
          <a:bodyPr/>
          <a:lstStyle/>
          <a:p>
            <a:pPr algn="ctr"/>
            <a:r>
              <a:rPr lang="en-US" altLang="en-US" sz="4000" dirty="0" smtClean="0"/>
              <a:t>An Introduction to Recommender Systems</a:t>
            </a:r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b="0" dirty="0" smtClean="0"/>
              <a:t>By Yaohang Li, Ph.D.</a:t>
            </a:r>
            <a:br>
              <a:rPr lang="en-US" altLang="en-US" b="0" dirty="0" smtClean="0"/>
            </a:br>
            <a:r>
              <a:rPr lang="en-US" altLang="en-US" b="0" dirty="0" smtClean="0"/>
              <a:t>Department of Computer Science</a:t>
            </a:r>
            <a:br>
              <a:rPr lang="en-US" altLang="en-US" b="0" dirty="0" smtClean="0"/>
            </a:br>
            <a:r>
              <a:rPr lang="en-US" altLang="en-US" b="0" dirty="0" smtClean="0"/>
              <a:t>Old Dominion University</a:t>
            </a:r>
            <a:endParaRPr lang="en-US" altLang="en-US" sz="1200" b="0" i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740294" y="6581001"/>
            <a:ext cx="4403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/>
              <a:t>Some slides and figures are adopted from </a:t>
            </a:r>
            <a:r>
              <a:rPr lang="en-US" sz="1200" b="0" dirty="0" err="1" smtClean="0"/>
              <a:t>Karatzoglou</a:t>
            </a:r>
            <a:endParaRPr lang="en-US" sz="12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The Recommendation Problem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Estimate a utility function to predict how a user will prefer a particular item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11710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Recommendation Problem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 = { Users}</a:t>
                </a:r>
              </a:p>
              <a:p>
                <a:r>
                  <a:rPr lang="en-US" dirty="0" smtClean="0"/>
                  <a:t>I = {Items}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 smtClean="0"/>
                  <a:t> = utility function measuring the usefulness of item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smtClean="0"/>
                  <a:t> to user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b="1" dirty="0" smtClean="0"/>
                  <a:t> = {Recommended Items}</a:t>
                </a:r>
              </a:p>
              <a:p>
                <a:r>
                  <a:rPr lang="en-US" b="1" dirty="0" smtClean="0"/>
                  <a:t>For each user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b="1" dirty="0" smtClean="0"/>
                  <a:t>, what we want to do is to choose the item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 smtClean="0"/>
                  <a:t> that maximizes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83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/>
              <a:t>When does a RS do its job well?</a:t>
            </a:r>
          </a:p>
        </p:txBody>
      </p:sp>
      <p:pic>
        <p:nvPicPr>
          <p:cNvPr id="4" name="Grafik 3" descr="long_tail_graph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3213100"/>
            <a:ext cx="4960937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5940425" y="1628775"/>
            <a:ext cx="2627313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b="0">
                <a:solidFill>
                  <a:srgbClr val="003366"/>
                </a:solidFill>
                <a:latin typeface="Calibri" panose="020F0502020204030204" pitchFamily="34" charset="0"/>
              </a:rPr>
              <a:t>"Recommend widely unknown items that users might actually like!"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altLang="en-US" b="0">
              <a:solidFill>
                <a:srgbClr val="003366"/>
              </a:solidFill>
              <a:latin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b="0">
                <a:solidFill>
                  <a:srgbClr val="003366"/>
                </a:solidFill>
                <a:latin typeface="Calibri" panose="020F0502020204030204" pitchFamily="34" charset="0"/>
              </a:rPr>
              <a:t>20% of items accumulate 74% of all positive ratings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altLang="en-US" b="0">
              <a:solidFill>
                <a:srgbClr val="003366"/>
              </a:solidFill>
              <a:latin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b="0">
                <a:solidFill>
                  <a:srgbClr val="003366"/>
                </a:solidFill>
                <a:latin typeface="Calibri" panose="020F0502020204030204" pitchFamily="34" charset="0"/>
              </a:rPr>
              <a:t>Items rated &gt; 3 in MovieLens 100K dataset</a:t>
            </a:r>
          </a:p>
        </p:txBody>
      </p:sp>
      <p:grpSp>
        <p:nvGrpSpPr>
          <p:cNvPr id="6" name="Gruppieren 5"/>
          <p:cNvGrpSpPr>
            <a:grpSpLocks/>
          </p:cNvGrpSpPr>
          <p:nvPr/>
        </p:nvGrpSpPr>
        <p:grpSpPr bwMode="auto">
          <a:xfrm>
            <a:off x="1706563" y="2924175"/>
            <a:ext cx="3657600" cy="1944688"/>
            <a:chOff x="1709936" y="1642999"/>
            <a:chExt cx="3995936" cy="3730217"/>
          </a:xfrm>
        </p:grpSpPr>
        <p:sp>
          <p:nvSpPr>
            <p:cNvPr id="7" name="Inhaltsplatzhalter 2"/>
            <p:cNvSpPr txBox="1">
              <a:spLocks/>
            </p:cNvSpPr>
            <p:nvPr/>
          </p:nvSpPr>
          <p:spPr bwMode="auto">
            <a:xfrm>
              <a:off x="1709936" y="1642999"/>
              <a:ext cx="3995936" cy="100792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spcBef>
                  <a:spcPts val="1200"/>
                </a:spcBef>
                <a:defRPr/>
              </a:pPr>
              <a:r>
                <a:rPr lang="en-US" sz="2000" dirty="0">
                  <a:solidFill>
                    <a:srgbClr val="003366"/>
                  </a:solidFill>
                  <a:latin typeface="Calibri" pitchFamily="34" charset="0"/>
                  <a:cs typeface="+mn-cs"/>
                </a:rPr>
                <a:t>	Recommend </a:t>
              </a:r>
              <a:r>
                <a:rPr lang="en-US" sz="2000" dirty="0">
                  <a:solidFill>
                    <a:srgbClr val="003366"/>
                  </a:solidFill>
                  <a:latin typeface="Calibri" pitchFamily="34" charset="0"/>
                  <a:cs typeface="+mn-cs"/>
                </a:rPr>
                <a:t>items </a:t>
              </a:r>
              <a:r>
                <a:rPr lang="en-US" sz="2000" dirty="0">
                  <a:solidFill>
                    <a:srgbClr val="003366"/>
                  </a:solidFill>
                  <a:latin typeface="Calibri" pitchFamily="34" charset="0"/>
                  <a:cs typeface="+mn-cs"/>
                </a:rPr>
                <a:t/>
              </a:r>
              <a:br>
                <a:rPr lang="en-US" sz="2000" dirty="0">
                  <a:solidFill>
                    <a:srgbClr val="003366"/>
                  </a:solidFill>
                  <a:latin typeface="Calibri" pitchFamily="34" charset="0"/>
                  <a:cs typeface="+mn-cs"/>
                </a:rPr>
              </a:br>
              <a:r>
                <a:rPr lang="en-US" sz="2000" dirty="0">
                  <a:solidFill>
                    <a:srgbClr val="003366"/>
                  </a:solidFill>
                  <a:latin typeface="Calibri" pitchFamily="34" charset="0"/>
                  <a:cs typeface="+mn-cs"/>
                </a:rPr>
                <a:t>	from </a:t>
              </a:r>
              <a:r>
                <a:rPr lang="en-US" sz="2000" dirty="0">
                  <a:solidFill>
                    <a:srgbClr val="003366"/>
                  </a:solidFill>
                  <a:latin typeface="Calibri" pitchFamily="34" charset="0"/>
                  <a:cs typeface="+mn-cs"/>
                </a:rPr>
                <a:t>the long tail</a:t>
              </a:r>
            </a:p>
            <a:p>
              <a:pPr marL="381000" indent="-381000" eaLnBrk="0" hangingPunct="0">
                <a:lnSpc>
                  <a:spcPct val="90000"/>
                </a:lnSpc>
                <a:spcBef>
                  <a:spcPts val="1200"/>
                </a:spcBef>
                <a:buFont typeface="Wingdings" pitchFamily="2" charset="2"/>
                <a:buChar char="§"/>
                <a:defRPr/>
              </a:pPr>
              <a:endParaRPr lang="en-US" sz="2000" dirty="0">
                <a:solidFill>
                  <a:srgbClr val="003366"/>
                </a:solidFill>
                <a:latin typeface="Calibri" pitchFamily="34" charset="0"/>
                <a:cs typeface="+mn-cs"/>
              </a:endParaRPr>
            </a:p>
          </p:txBody>
        </p:sp>
        <p:grpSp>
          <p:nvGrpSpPr>
            <p:cNvPr id="22535" name="Gruppieren 7"/>
            <p:cNvGrpSpPr>
              <a:grpSpLocks/>
            </p:cNvGrpSpPr>
            <p:nvPr/>
          </p:nvGrpSpPr>
          <p:grpSpPr bwMode="auto">
            <a:xfrm>
              <a:off x="2987824" y="5085184"/>
              <a:ext cx="2160240" cy="288032"/>
              <a:chOff x="2987824" y="5085184"/>
              <a:chExt cx="2160240" cy="288032"/>
            </a:xfrm>
          </p:grpSpPr>
          <p:sp>
            <p:nvSpPr>
              <p:cNvPr id="22536" name="Pfeil nach oben 8"/>
              <p:cNvSpPr>
                <a:spLocks noChangeArrowheads="1"/>
              </p:cNvSpPr>
              <p:nvPr/>
            </p:nvSpPr>
            <p:spPr bwMode="auto">
              <a:xfrm>
                <a:off x="2987824" y="5085184"/>
                <a:ext cx="144016" cy="216024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 sz="2400" b="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2537" name="Pfeil nach oben 9"/>
              <p:cNvSpPr>
                <a:spLocks noChangeArrowheads="1"/>
              </p:cNvSpPr>
              <p:nvPr/>
            </p:nvSpPr>
            <p:spPr bwMode="auto">
              <a:xfrm>
                <a:off x="3707904" y="5157192"/>
                <a:ext cx="144016" cy="216024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 sz="2400" b="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2538" name="Pfeil nach oben 10"/>
              <p:cNvSpPr>
                <a:spLocks noChangeArrowheads="1"/>
              </p:cNvSpPr>
              <p:nvPr/>
            </p:nvSpPr>
            <p:spPr bwMode="auto">
              <a:xfrm>
                <a:off x="4427984" y="5157192"/>
                <a:ext cx="144016" cy="216024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 sz="2400" b="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2539" name="Pfeil nach oben 11"/>
              <p:cNvSpPr>
                <a:spLocks noChangeArrowheads="1"/>
              </p:cNvSpPr>
              <p:nvPr/>
            </p:nvSpPr>
            <p:spPr bwMode="auto">
              <a:xfrm>
                <a:off x="5004048" y="5157192"/>
                <a:ext cx="144016" cy="216024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 sz="2400" b="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267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Long Tail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dirty="0" smtClean="0"/>
              <a:t>Long Tail</a:t>
            </a:r>
          </a:p>
          <a:p>
            <a:pPr lvl="1"/>
            <a:r>
              <a:rPr lang="en-US" dirty="0" smtClean="0"/>
              <a:t>The items in the long tail are rare, obscure items</a:t>
            </a:r>
          </a:p>
          <a:p>
            <a:pPr lvl="1"/>
            <a:r>
              <a:rPr lang="en-US" dirty="0" smtClean="0"/>
              <a:t>Novel Discovery: if the recommender system does recommend items in the long tail and the user actually likes it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Ranking Problem</a:t>
            </a:r>
          </a:p>
          <a:p>
            <a:pPr lvl="2"/>
            <a:r>
              <a:rPr lang="en-US" dirty="0" smtClean="0"/>
              <a:t>The recommendation algorithm may find many items to recommend</a:t>
            </a:r>
          </a:p>
          <a:p>
            <a:pPr lvl="3"/>
            <a:r>
              <a:rPr lang="en-US" dirty="0" smtClean="0"/>
              <a:t>Which ones to recommend</a:t>
            </a:r>
          </a:p>
          <a:p>
            <a:pPr lvl="3"/>
            <a:r>
              <a:rPr lang="en-US" dirty="0" smtClean="0"/>
              <a:t>In what order</a:t>
            </a:r>
          </a:p>
          <a:p>
            <a:pPr lvl="2"/>
            <a:r>
              <a:rPr lang="en-US" dirty="0" smtClean="0"/>
              <a:t>Solution</a:t>
            </a:r>
          </a:p>
          <a:p>
            <a:pPr lvl="3"/>
            <a:r>
              <a:rPr lang="en-US" dirty="0" smtClean="0"/>
              <a:t>Effective ranking</a:t>
            </a:r>
          </a:p>
          <a:p>
            <a:pPr lvl="1"/>
            <a:r>
              <a:rPr lang="en-US" dirty="0" smtClean="0"/>
              <a:t>Diversity</a:t>
            </a:r>
          </a:p>
          <a:p>
            <a:pPr lvl="2"/>
            <a:r>
              <a:rPr lang="en-US" dirty="0" smtClean="0"/>
              <a:t>Show items of different types or categories to the user</a:t>
            </a:r>
          </a:p>
          <a:p>
            <a:pPr lvl="2"/>
            <a:r>
              <a:rPr lang="en-US" dirty="0" smtClean="0"/>
              <a:t>Not all items in your recommendation should be similar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9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Good Recommendation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Personalized</a:t>
            </a:r>
            <a:endParaRPr lang="en-US" sz="3600" dirty="0"/>
          </a:p>
        </p:txBody>
      </p:sp>
      <p:grpSp>
        <p:nvGrpSpPr>
          <p:cNvPr id="6" name="Group 5"/>
          <p:cNvGrpSpPr/>
          <p:nvPr/>
        </p:nvGrpSpPr>
        <p:grpSpPr>
          <a:xfrm>
            <a:off x="481704" y="2564904"/>
            <a:ext cx="7978728" cy="2664296"/>
            <a:chOff x="481704" y="3501008"/>
            <a:chExt cx="6583962" cy="17281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704" y="3501008"/>
              <a:ext cx="5482392" cy="172819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0190" y="3501008"/>
              <a:ext cx="1175476" cy="1676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3236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Good Recommendation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Diversified</a:t>
            </a:r>
          </a:p>
          <a:p>
            <a:pPr lvl="1"/>
            <a:r>
              <a:rPr lang="en-US" sz="3400" dirty="0" smtClean="0"/>
              <a:t>Represent all possible interests of a particular user</a:t>
            </a:r>
          </a:p>
          <a:p>
            <a:pPr lvl="1"/>
            <a:endParaRPr lang="en-US" sz="3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7" y="3387459"/>
            <a:ext cx="6961125" cy="248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07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Good Recommendation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686800" cy="4525963"/>
          </a:xfrm>
        </p:spPr>
        <p:txBody>
          <a:bodyPr/>
          <a:lstStyle/>
          <a:p>
            <a:r>
              <a:rPr lang="en-US" sz="3600" dirty="0" smtClean="0"/>
              <a:t>Serendipity </a:t>
            </a:r>
          </a:p>
          <a:p>
            <a:pPr lvl="1"/>
            <a:r>
              <a:rPr lang="en-US" sz="3400" dirty="0" smtClean="0"/>
              <a:t>Does not recommend items the user already knew or would have known anyway</a:t>
            </a:r>
          </a:p>
          <a:p>
            <a:pPr lvl="1"/>
            <a:r>
              <a:rPr lang="en-US" sz="3200" dirty="0" smtClean="0"/>
              <a:t>Expand the user’s taste into neighboring areas</a:t>
            </a:r>
          </a:p>
          <a:p>
            <a:pPr lvl="2"/>
            <a:endParaRPr lang="en-US" sz="3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54" y="3645024"/>
            <a:ext cx="6808692" cy="241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37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Syllabus</a:t>
            </a:r>
          </a:p>
          <a:p>
            <a:r>
              <a:rPr lang="en-US" dirty="0" smtClean="0"/>
              <a:t>Introduction to Recommender Systems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9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of the semester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806619"/>
              </p:ext>
            </p:extLst>
          </p:nvPr>
        </p:nvGraphicFramePr>
        <p:xfrm>
          <a:off x="251520" y="1371606"/>
          <a:ext cx="8435280" cy="4433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3417"/>
                <a:gridCol w="5483327"/>
                <a:gridCol w="1738536"/>
              </a:tblGrid>
              <a:tr h="2608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Week 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Introduction to Recommendation Systems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08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Week 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Basic Linear Algebra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16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Week 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Content-based Filtering and Collaborative Filtering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08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Week 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Randomized Algorithms and Matrix Completion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16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Week 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Regularization using l0, l1, l2, and nuclear norms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08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Week 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Alternative Least Square (ALS)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Student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08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Week 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SVD++ Algorithm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Student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08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Week 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Singular Value Thresholding Algorithm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Student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08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Week 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Expectation-Maximization Algorithm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Student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16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Week 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Alternating Direction Method of Multipliers (ADMM)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Student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08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Week 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Accelerated Proximal Gradient (APG)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Student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08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Week 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Fixed Point Continuation (FPG)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Student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08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Week 13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Nonlinear Successive Over-Relaxation (LMaFit)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Student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08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Week 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Stochastic Gradient Descent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Student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21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going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and Present Classic and Latest Recommender System Algorithm Papers</a:t>
            </a:r>
          </a:p>
          <a:p>
            <a:r>
              <a:rPr lang="en-US" dirty="0" smtClean="0"/>
              <a:t>Build your Recommender System Algorithm</a:t>
            </a:r>
          </a:p>
          <a:p>
            <a:r>
              <a:rPr lang="en-US" dirty="0" smtClean="0"/>
              <a:t>Apply to Applications </a:t>
            </a:r>
          </a:p>
          <a:p>
            <a:pPr lvl="1"/>
            <a:r>
              <a:rPr lang="en-US" dirty="0" err="1" smtClean="0"/>
              <a:t>MovieLens</a:t>
            </a:r>
            <a:endParaRPr lang="en-US" dirty="0" smtClean="0"/>
          </a:p>
          <a:p>
            <a:pPr lvl="1"/>
            <a:r>
              <a:rPr lang="en-US" dirty="0" smtClean="0"/>
              <a:t>Drug-Disease Associations Prediction</a:t>
            </a:r>
          </a:p>
          <a:p>
            <a:pPr lvl="1"/>
            <a:r>
              <a:rPr lang="en-US" dirty="0" smtClean="0"/>
              <a:t>Jokes</a:t>
            </a:r>
          </a:p>
          <a:p>
            <a:pPr lvl="1"/>
            <a:r>
              <a:rPr lang="en-US" dirty="0" smtClean="0"/>
              <a:t>Image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1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going to do (cont.)?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Participate in </a:t>
            </a:r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2856"/>
            <a:ext cx="5629275" cy="122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556848"/>
            <a:ext cx="5629275" cy="11485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958482"/>
            <a:ext cx="5629275" cy="99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6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going to do (cont.)?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Package</a:t>
            </a:r>
          </a:p>
          <a:p>
            <a:pPr lvl="1"/>
            <a:r>
              <a:rPr lang="en-US" dirty="0" smtClean="0"/>
              <a:t>Integrating multiple recommendation algorithms</a:t>
            </a:r>
          </a:p>
          <a:p>
            <a:r>
              <a:rPr lang="en-US" dirty="0" smtClean="0"/>
              <a:t>Project Report</a:t>
            </a:r>
          </a:p>
          <a:p>
            <a:pPr lvl="1"/>
            <a:r>
              <a:rPr lang="en-US" dirty="0" smtClean="0"/>
              <a:t>Report recommender systems on applications</a:t>
            </a:r>
          </a:p>
          <a:p>
            <a:pPr lvl="1"/>
            <a:r>
              <a:rPr lang="en-US" dirty="0" smtClean="0"/>
              <a:t>May lead to potential publications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/>
              <a:t>Agenda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4689475"/>
          </a:xfrm>
        </p:spPr>
        <p:txBody>
          <a:bodyPr/>
          <a:lstStyle/>
          <a:p>
            <a:r>
              <a:rPr lang="en-US" altLang="en-US" sz="3200" dirty="0" smtClean="0"/>
              <a:t>Introduction</a:t>
            </a:r>
          </a:p>
          <a:p>
            <a:pPr lvl="1"/>
            <a:r>
              <a:rPr lang="en-US" altLang="en-US" sz="2800" dirty="0" smtClean="0"/>
              <a:t>What is a Recommender System?</a:t>
            </a:r>
            <a:endParaRPr lang="en-US" altLang="en-US" sz="2800" dirty="0" smtClean="0"/>
          </a:p>
          <a:p>
            <a:pPr lvl="1"/>
            <a:r>
              <a:rPr lang="en-US" altLang="en-US" sz="2800" dirty="0" smtClean="0"/>
              <a:t>Paradigms of recommender systems</a:t>
            </a:r>
          </a:p>
          <a:p>
            <a:pPr lvl="2"/>
            <a:r>
              <a:rPr lang="en-US" altLang="en-US" sz="2400" dirty="0" smtClean="0"/>
              <a:t>Collaborative Filtering</a:t>
            </a:r>
          </a:p>
          <a:p>
            <a:pPr lvl="2"/>
            <a:r>
              <a:rPr lang="en-US" altLang="en-US" sz="2400" dirty="0" smtClean="0"/>
              <a:t>Content-based </a:t>
            </a:r>
            <a:r>
              <a:rPr lang="en-US" altLang="en-US" sz="2400" dirty="0" smtClean="0"/>
              <a:t>Filtering</a:t>
            </a:r>
          </a:p>
          <a:p>
            <a:pPr lvl="2"/>
            <a:r>
              <a:rPr lang="en-US" altLang="en-US" sz="2400" dirty="0" smtClean="0"/>
              <a:t>Context-aware Recommendation</a:t>
            </a:r>
          </a:p>
          <a:p>
            <a:pPr lvl="2"/>
            <a:r>
              <a:rPr lang="en-US" altLang="en-US" sz="2400" dirty="0" smtClean="0"/>
              <a:t>Other Approaches</a:t>
            </a:r>
            <a:endParaRPr lang="en-US" altLang="en-US" sz="2400" dirty="0" smtClean="0"/>
          </a:p>
          <a:p>
            <a:pPr lvl="2"/>
            <a:r>
              <a:rPr lang="en-US" altLang="en-US" sz="2400" dirty="0" smtClean="0"/>
              <a:t>Knowledge-Based Recommendations</a:t>
            </a:r>
          </a:p>
          <a:p>
            <a:pPr lvl="2"/>
            <a:r>
              <a:rPr lang="en-US" altLang="en-US" sz="2400" dirty="0" smtClean="0"/>
              <a:t>Hybrid Recommender Systems</a:t>
            </a:r>
          </a:p>
          <a:p>
            <a:pPr lvl="1"/>
            <a:r>
              <a:rPr lang="en-US" altLang="en-US" sz="2500" dirty="0" smtClean="0"/>
              <a:t>Applications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From Search to Discovery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Web is leaving the era of search and entering the era of discovery</a:t>
            </a:r>
          </a:p>
          <a:p>
            <a:r>
              <a:rPr lang="en-US" sz="2800" dirty="0" smtClean="0"/>
              <a:t>Search</a:t>
            </a:r>
          </a:p>
          <a:p>
            <a:pPr lvl="1"/>
            <a:r>
              <a:rPr lang="en-US" sz="2400" dirty="0" smtClean="0"/>
              <a:t>You are looking for something you know existing</a:t>
            </a:r>
          </a:p>
          <a:p>
            <a:r>
              <a:rPr lang="en-US" sz="2800" dirty="0" smtClean="0"/>
              <a:t>Discovery</a:t>
            </a:r>
          </a:p>
          <a:p>
            <a:pPr lvl="1"/>
            <a:r>
              <a:rPr lang="en-US" sz="2400" dirty="0" smtClean="0"/>
              <a:t>“Something wonderful that you didn’t know existed, or didn’t know how to ask for, finds you”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 algn="r">
              <a:buNone/>
            </a:pPr>
            <a:r>
              <a:rPr lang="en-US" sz="2400" dirty="0" smtClean="0"/>
              <a:t>CNN Money, the race to create a “Smart” Google</a:t>
            </a:r>
          </a:p>
        </p:txBody>
      </p:sp>
    </p:spTree>
    <p:extLst>
      <p:ext uri="{BB962C8B-B14F-4D97-AF65-F5344CB8AC3E}">
        <p14:creationId xmlns:p14="http://schemas.microsoft.com/office/powerpoint/2010/main" val="203451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Importance of Recommendations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4"/>
          </a:xfrm>
        </p:spPr>
        <p:txBody>
          <a:bodyPr/>
          <a:lstStyle/>
          <a:p>
            <a:r>
              <a:rPr lang="en-US" sz="2400" dirty="0" smtClean="0"/>
              <a:t>Netflix</a:t>
            </a:r>
          </a:p>
          <a:p>
            <a:pPr lvl="1"/>
            <a:r>
              <a:rPr lang="en-US" sz="2000" dirty="0" smtClean="0"/>
              <a:t>2/3 </a:t>
            </a:r>
            <a:r>
              <a:rPr lang="en-US" sz="2000" dirty="0"/>
              <a:t>of the movies watched are recommended </a:t>
            </a:r>
            <a:endParaRPr lang="en-US" sz="2000" dirty="0" smtClean="0"/>
          </a:p>
          <a:p>
            <a:r>
              <a:rPr lang="en-US" sz="2400" dirty="0" smtClean="0"/>
              <a:t>Google News</a:t>
            </a:r>
          </a:p>
          <a:p>
            <a:pPr lvl="1"/>
            <a:r>
              <a:rPr lang="en-US" sz="2000" dirty="0" smtClean="0"/>
              <a:t>recommendations </a:t>
            </a:r>
            <a:r>
              <a:rPr lang="en-US" sz="2000" dirty="0"/>
              <a:t>generate 38% more click-</a:t>
            </a:r>
            <a:r>
              <a:rPr lang="en-US" sz="2000" dirty="0" err="1"/>
              <a:t>throughs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400" dirty="0" smtClean="0"/>
              <a:t>Amazon</a:t>
            </a:r>
          </a:p>
          <a:p>
            <a:pPr lvl="1"/>
            <a:r>
              <a:rPr lang="en-US" sz="2000" dirty="0" smtClean="0"/>
              <a:t>35</a:t>
            </a:r>
            <a:r>
              <a:rPr lang="en-US" sz="2000" dirty="0"/>
              <a:t>% sales from </a:t>
            </a:r>
            <a:r>
              <a:rPr lang="en-US" sz="2000" dirty="0" smtClean="0"/>
              <a:t>recommendations</a:t>
            </a:r>
          </a:p>
          <a:p>
            <a:r>
              <a:rPr lang="en-US" sz="2400" dirty="0" err="1" smtClean="0"/>
              <a:t>Choicestream</a:t>
            </a:r>
            <a:endParaRPr lang="en-US" sz="2400" dirty="0" smtClean="0"/>
          </a:p>
          <a:p>
            <a:pPr lvl="1"/>
            <a:r>
              <a:rPr lang="en-US" sz="2000" dirty="0" smtClean="0"/>
              <a:t>28</a:t>
            </a:r>
            <a:r>
              <a:rPr lang="en-US" sz="2000" dirty="0"/>
              <a:t>% of the people would buy more music if they found what they </a:t>
            </a:r>
            <a:r>
              <a:rPr lang="en-US" sz="2000" dirty="0" smtClean="0"/>
              <a:t>liked</a:t>
            </a:r>
          </a:p>
          <a:p>
            <a:r>
              <a:rPr lang="en-US" sz="2400" dirty="0" smtClean="0"/>
              <a:t>Drug Discovery</a:t>
            </a:r>
          </a:p>
          <a:p>
            <a:pPr lvl="1"/>
            <a:r>
              <a:rPr lang="en-US" sz="2000" dirty="0" smtClean="0"/>
              <a:t>Approximately 2/3 of the “new” drug-disease associations are recommended from the known drugs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168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 smtClean="0"/>
              <a:t>Problem domain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800" dirty="0" smtClean="0"/>
              <a:t>Recommender </a:t>
            </a:r>
            <a:r>
              <a:rPr lang="en-US" sz="2800" dirty="0" smtClean="0"/>
              <a:t>systems (RS) help to match users with items</a:t>
            </a:r>
          </a:p>
          <a:p>
            <a:pPr lvl="1">
              <a:defRPr/>
            </a:pPr>
            <a:r>
              <a:rPr lang="en-US" sz="2400" dirty="0" smtClean="0"/>
              <a:t>Ease information overload</a:t>
            </a:r>
          </a:p>
          <a:p>
            <a:pPr lvl="1">
              <a:defRPr/>
            </a:pPr>
            <a:r>
              <a:rPr lang="en-US" sz="2400" dirty="0" smtClean="0"/>
              <a:t>Sales assistance (guidance, advisory, persuasion</a:t>
            </a:r>
            <a:r>
              <a:rPr lang="en-US" sz="2400" dirty="0" smtClean="0"/>
              <a:t>,…)</a:t>
            </a:r>
            <a:endParaRPr lang="en-US" sz="800" dirty="0" smtClean="0"/>
          </a:p>
          <a:p>
            <a:pPr>
              <a:defRPr/>
            </a:pPr>
            <a:r>
              <a:rPr lang="en-US" sz="2800" dirty="0" smtClean="0"/>
              <a:t>Different system designs / paradigms</a:t>
            </a:r>
          </a:p>
          <a:p>
            <a:pPr lvl="1">
              <a:defRPr/>
            </a:pPr>
            <a:r>
              <a:rPr lang="en-US" sz="2400" dirty="0" smtClean="0"/>
              <a:t>Based on availability of exploitable data</a:t>
            </a:r>
          </a:p>
          <a:p>
            <a:pPr lvl="1">
              <a:defRPr/>
            </a:pPr>
            <a:r>
              <a:rPr lang="en-US" sz="2400" dirty="0" smtClean="0"/>
              <a:t>Implicit and explicit user feedback</a:t>
            </a:r>
          </a:p>
          <a:p>
            <a:pPr lvl="1">
              <a:defRPr/>
            </a:pPr>
            <a:r>
              <a:rPr lang="en-US" sz="2400" dirty="0" smtClean="0"/>
              <a:t>Domain characteristics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  <p:pic>
        <p:nvPicPr>
          <p:cNvPr id="20485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943" y="2209800"/>
            <a:ext cx="998537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6" name="Gruppieren 3"/>
          <p:cNvGrpSpPr>
            <a:grpSpLocks/>
          </p:cNvGrpSpPr>
          <p:nvPr/>
        </p:nvGrpSpPr>
        <p:grpSpPr bwMode="auto">
          <a:xfrm>
            <a:off x="7982719" y="3236913"/>
            <a:ext cx="693737" cy="1365250"/>
            <a:chOff x="7164288" y="3169940"/>
            <a:chExt cx="1225451" cy="2417465"/>
          </a:xfrm>
        </p:grpSpPr>
        <p:pic>
          <p:nvPicPr>
            <p:cNvPr id="20488" name="Grafik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164288" y="3169940"/>
              <a:ext cx="12192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9" name="Grafik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7170539" y="4368205"/>
              <a:ext cx="12192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487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943" y="4724400"/>
            <a:ext cx="998537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17_habv</Template>
  <TotalTime>1462</TotalTime>
  <Words>632</Words>
  <Application>Microsoft Office PowerPoint</Application>
  <PresentationFormat>On-screen Show (4:3)</PresentationFormat>
  <Paragraphs>146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Verdana</vt:lpstr>
      <vt:lpstr>Arial</vt:lpstr>
      <vt:lpstr>Times New Roman</vt:lpstr>
      <vt:lpstr>Helvetica</vt:lpstr>
      <vt:lpstr>Calibri</vt:lpstr>
      <vt:lpstr>Wingdings</vt:lpstr>
      <vt:lpstr>ＭＳ Ｐゴシック</vt:lpstr>
      <vt:lpstr>17_habv</vt:lpstr>
      <vt:lpstr>Benutzerdefiniertes Design</vt:lpstr>
      <vt:lpstr>An Introduction to Recommender Systems   By Yaohang Li, Ph.D. Department of Computer Science Old Dominion University</vt:lpstr>
      <vt:lpstr>Schedule of the semester</vt:lpstr>
      <vt:lpstr>What we are going to do?</vt:lpstr>
      <vt:lpstr>What we are going to do (cont.)?</vt:lpstr>
      <vt:lpstr>What we are going to do (cont.)?</vt:lpstr>
      <vt:lpstr>Agenda</vt:lpstr>
      <vt:lpstr>From Search to Discovery</vt:lpstr>
      <vt:lpstr>The Importance of Recommendations</vt:lpstr>
      <vt:lpstr>Problem domain</vt:lpstr>
      <vt:lpstr>The Recommendation Problem</vt:lpstr>
      <vt:lpstr>The Recommendation Problem</vt:lpstr>
      <vt:lpstr>When does a RS do its job well?</vt:lpstr>
      <vt:lpstr>The Long Tail Problem</vt:lpstr>
      <vt:lpstr>Good Recommendation</vt:lpstr>
      <vt:lpstr>Good Recommendation</vt:lpstr>
      <vt:lpstr>Good Recommendation</vt:lpstr>
      <vt:lpstr>Summary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markus</dc:creator>
  <cp:lastModifiedBy>User</cp:lastModifiedBy>
  <cp:revision>1100</cp:revision>
  <cp:lastPrinted>2012-01-06T11:37:45Z</cp:lastPrinted>
  <dcterms:created xsi:type="dcterms:W3CDTF">2006-04-22T09:23:14Z</dcterms:created>
  <dcterms:modified xsi:type="dcterms:W3CDTF">2018-01-09T16:55:57Z</dcterms:modified>
</cp:coreProperties>
</file>