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3"/>
  </p:notesMasterIdLst>
  <p:handoutMasterIdLst>
    <p:handoutMasterId r:id="rId24"/>
  </p:handoutMasterIdLst>
  <p:sldIdLst>
    <p:sldId id="256" r:id="rId3"/>
    <p:sldId id="904" r:id="rId4"/>
    <p:sldId id="908" r:id="rId5"/>
    <p:sldId id="905" r:id="rId6"/>
    <p:sldId id="906" r:id="rId7"/>
    <p:sldId id="907" r:id="rId8"/>
    <p:sldId id="909" r:id="rId9"/>
    <p:sldId id="910" r:id="rId10"/>
    <p:sldId id="913" r:id="rId11"/>
    <p:sldId id="914" r:id="rId12"/>
    <p:sldId id="911" r:id="rId13"/>
    <p:sldId id="912" r:id="rId14"/>
    <p:sldId id="915" r:id="rId15"/>
    <p:sldId id="916" r:id="rId16"/>
    <p:sldId id="917" r:id="rId17"/>
    <p:sldId id="918" r:id="rId18"/>
    <p:sldId id="919" r:id="rId19"/>
    <p:sldId id="920" r:id="rId20"/>
    <p:sldId id="921" r:id="rId21"/>
    <p:sldId id="922" r:id="rId2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686" autoAdjust="0"/>
  </p:normalViewPr>
  <p:slideViewPr>
    <p:cSldViewPr>
      <p:cViewPr varScale="1">
        <p:scale>
          <a:sx n="79" d="100"/>
          <a:sy n="79" d="100"/>
        </p:scale>
        <p:origin x="11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027C4ED-725F-4FF8-9CD9-2D6D7C13786D}" type="datetimeFigureOut">
              <a:rPr lang="de-DE"/>
              <a:pPr>
                <a:defRPr/>
              </a:pPr>
              <a:t>06.02.2018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C2B71-5939-4CEB-8080-0C9C16B0D26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9142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fld id="{5F43B7F4-7E80-40AC-BFA7-82B2571ADA2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184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8AD2F58-A829-4C13-ABF4-F55DFD98F1F6}" type="slidenum">
              <a:rPr lang="de-DE" altLang="en-US" b="0">
                <a:latin typeface="Arial" panose="020B0604020202020204" pitchFamily="34" charset="0"/>
              </a:rPr>
              <a:pPr eaLnBrk="1" hangingPunct="1"/>
              <a:t>1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5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11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01375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942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0193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7106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62D77-78F7-4CD9-B9E8-8AC25B2D0E50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6930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A880A-36B6-4D6E-A1BD-B8CCDF3E37C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3665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43201-116F-4E8F-814D-325A268A4C3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5597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1DDD0-441C-490C-BF21-C9DD72FC5CDB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16606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461F5-2EEA-4C0C-8804-A85B99C8E42F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49069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44471-98CA-45B0-BF5E-A1445F7991F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4238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00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114F1-A0CB-4131-9BC0-51F0FE9276FE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2012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BD0BB-E54C-49E0-B1DD-8C8F76C019D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2484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86C9A-3726-47D6-A5C5-5A9208551CA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31578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04C5B-0188-4B35-9801-E1096CA7FB6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6021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66A22-3FDC-47BA-B1F4-03968A7F3A3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680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6462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546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10276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4850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414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27585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2544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This section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de-DE" altLang="en-US" sz="1000" b="0"/>
              <a:t>- </a:t>
            </a:r>
            <a:fld id="{2B74D56E-DC23-42CC-840C-8FEDE5C92694}" type="slidenum">
              <a:rPr lang="de-DE" altLang="en-US" sz="1000" b="0"/>
              <a:pPr eaLnBrk="1" hangingPunct="1"/>
              <a:t>‹#›</a:t>
            </a:fld>
            <a:r>
              <a:rPr lang="de-DE" altLang="en-US" sz="1000" b="0"/>
              <a:t> -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 dirty="0" smtClean="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fld id="{7EE55EDD-345D-4566-90F4-05F3A90D78B5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602831"/>
          </a:xfrm>
        </p:spPr>
        <p:txBody>
          <a:bodyPr/>
          <a:lstStyle/>
          <a:p>
            <a:pPr algn="ctr"/>
            <a:r>
              <a:rPr lang="en-US" altLang="en-US" sz="4000" dirty="0" smtClean="0"/>
              <a:t>Regularization</a:t>
            </a:r>
            <a:br>
              <a:rPr lang="en-US" altLang="en-US" sz="4000" dirty="0" smtClean="0"/>
            </a:b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0" dirty="0" smtClean="0"/>
              <a:t>By Yaohang Li, Ph.D.</a:t>
            </a:r>
            <a:br>
              <a:rPr lang="en-US" altLang="en-US" b="0" dirty="0" smtClean="0"/>
            </a:br>
            <a:r>
              <a:rPr lang="en-US" altLang="en-US" b="0" dirty="0" smtClean="0"/>
              <a:t>Department of Computer Science</a:t>
            </a:r>
            <a:br>
              <a:rPr lang="en-US" altLang="en-US" b="0" dirty="0" smtClean="0"/>
            </a:br>
            <a:r>
              <a:rPr lang="en-US" altLang="en-US" b="0" dirty="0" smtClean="0"/>
              <a:t>Old Dominion University</a:t>
            </a:r>
            <a:endParaRPr lang="en-US" altLang="en-US" sz="1200" b="0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635896" y="6237312"/>
            <a:ext cx="440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/>
              <a:t>Some slides and figures are adopted from </a:t>
            </a:r>
            <a:r>
              <a:rPr lang="en-US" sz="1200" b="0" dirty="0" err="1" smtClean="0"/>
              <a:t>Karatzoglou</a:t>
            </a:r>
            <a:endParaRPr lang="en-US" sz="12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Auto Price Prediction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7" y="1196752"/>
            <a:ext cx="8637893" cy="51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1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regularization (Lasso Penalization)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L1 regularization will lead to sparse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82970" y="2852936"/>
                <a:ext cx="2978059" cy="784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𝑬𝒓𝒓𝒐𝒓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𝑬𝒓𝒓𝒐𝒓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b="1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70" y="2852936"/>
                <a:ext cx="2978059" cy="7843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45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Auto Price Prediction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7" y="1189960"/>
            <a:ext cx="8637893" cy="51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1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L1/L2 Regularization (Elastic Net)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combination of L1 and L2 Regularization</a:t>
            </a:r>
          </a:p>
          <a:p>
            <a:r>
              <a:rPr lang="en-US" dirty="0" smtClean="0"/>
              <a:t>Hybrid Behavior of L1 and L2 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56293" y="2986531"/>
                <a:ext cx="5631413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𝑬𝒓𝒓𝒐𝒓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𝑬𝒓𝒓𝒐𝒓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293" y="2986531"/>
                <a:ext cx="5631413" cy="8766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90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Auto Price Prediction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3" y="1261968"/>
            <a:ext cx="8637893" cy="51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7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L1 Regularization leads to sparse solution?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consider the problem of optimizing</a:t>
            </a:r>
          </a:p>
          <a:p>
            <a:pPr marL="0" indent="0" algn="ctr">
              <a:buNone/>
            </a:pPr>
            <a:r>
              <a:rPr lang="en-US" dirty="0" smtClean="0"/>
              <a:t>Ax = b</a:t>
            </a:r>
          </a:p>
          <a:p>
            <a:pPr lvl="1"/>
            <a:r>
              <a:rPr lang="en-US" dirty="0" smtClean="0"/>
              <a:t>A is not tall enough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is very long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140968"/>
            <a:ext cx="3314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2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L1 Regularization leads to sparse solution?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particular, consider a 2D system, we only know one data point (training sample)</a:t>
            </a:r>
          </a:p>
          <a:p>
            <a:pPr lvl="1"/>
            <a:r>
              <a:rPr lang="en-US" dirty="0" smtClean="0"/>
              <a:t>(10, 5)</a:t>
            </a:r>
          </a:p>
          <a:p>
            <a:r>
              <a:rPr lang="en-US" dirty="0" smtClean="0"/>
              <a:t>The possible solutions lie on the line of b = 10-5*a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Under L1 Regularization, we want to find the solution of the line of b = 10-5*a yielding the smallest L1 norm</a:t>
            </a:r>
          </a:p>
          <a:p>
            <a:endParaRPr lang="en-US" dirty="0"/>
          </a:p>
        </p:txBody>
      </p:sp>
      <p:sp>
        <p:nvSpPr>
          <p:cNvPr id="4" name="AutoShape 2" descr="https://cdn-images-1.medium.com/max/800/1*uHXe9qibzdqieBfje7Hggw.png"/>
          <p:cNvSpPr>
            <a:spLocks noChangeAspect="1" noChangeArrowheads="1"/>
          </p:cNvSpPr>
          <p:nvPr/>
        </p:nvSpPr>
        <p:spPr bwMode="auto">
          <a:xfrm>
            <a:off x="-13523" y="6476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274" y="3140968"/>
            <a:ext cx="37909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7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L1 Regularization leads to sparse solution?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Now L1 norm looks like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optimal solution occurs when the L1-norm and </a:t>
            </a:r>
            <a:r>
              <a:rPr lang="en-US" dirty="0"/>
              <a:t>b = </a:t>
            </a:r>
            <a:r>
              <a:rPr lang="en-US" dirty="0" smtClean="0"/>
              <a:t>10-5*a touch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166" y="1308382"/>
            <a:ext cx="2035668" cy="1760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504642"/>
            <a:ext cx="2471936" cy="24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L1 Regularization leads to sparse solution?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The optimal solution under L1 Regularization is (0.5, 0)</a:t>
            </a:r>
          </a:p>
          <a:p>
            <a:r>
              <a:rPr lang="en-US" dirty="0" smtClean="0"/>
              <a:t>The solution is sparse because L1 norm is spiky</a:t>
            </a:r>
          </a:p>
          <a:p>
            <a:r>
              <a:rPr lang="en-US" dirty="0" smtClean="0"/>
              <a:t>However, in some situations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852936"/>
            <a:ext cx="30480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0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more spiky norms?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81262"/>
            <a:ext cx="7620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7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Overfitting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The Overfitting Problem</a:t>
            </a:r>
          </a:p>
          <a:p>
            <a:pPr lvl="1"/>
            <a:r>
              <a:rPr lang="en-US" sz="2000" dirty="0" smtClean="0"/>
              <a:t>Performing a machine learning task on a “small” dataset</a:t>
            </a:r>
          </a:p>
          <a:p>
            <a:pPr lvl="1"/>
            <a:r>
              <a:rPr lang="en-US" sz="2000" b="0" dirty="0" smtClean="0"/>
              <a:t>The model accurately remembers all training data</a:t>
            </a:r>
          </a:p>
          <a:p>
            <a:pPr lvl="2"/>
            <a:r>
              <a:rPr lang="en-US" sz="1800" dirty="0" smtClean="0"/>
              <a:t>Including noise and unrelated features</a:t>
            </a:r>
            <a:endParaRPr lang="en-US" sz="1800" b="0" dirty="0" smtClean="0"/>
          </a:p>
          <a:p>
            <a:r>
              <a:rPr lang="en-US" sz="2400" b="0" dirty="0" smtClean="0"/>
              <a:t>An overfitting </a:t>
            </a:r>
            <a:r>
              <a:rPr lang="en-US" sz="2400" b="0" dirty="0"/>
              <a:t>model often performs badly on new test or real data that have not been seen </a:t>
            </a:r>
            <a:r>
              <a:rPr lang="en-US" sz="2400" b="0" dirty="0" smtClean="0"/>
              <a:t>before</a:t>
            </a:r>
            <a:endParaRPr lang="en-US" sz="2400" b="0" dirty="0"/>
          </a:p>
          <a:p>
            <a:pPr lvl="1"/>
            <a:r>
              <a:rPr lang="en-US" sz="2000" dirty="0" smtClean="0"/>
              <a:t>Treat</a:t>
            </a:r>
            <a:r>
              <a:rPr lang="en-US" sz="2000" b="0" dirty="0" smtClean="0"/>
              <a:t> </a:t>
            </a:r>
            <a:r>
              <a:rPr lang="en-US" sz="2000" b="0" dirty="0"/>
              <a:t>the training data too </a:t>
            </a:r>
            <a:r>
              <a:rPr lang="en-US" sz="2000" b="0" dirty="0" smtClean="0"/>
              <a:t>seriously</a:t>
            </a:r>
          </a:p>
          <a:p>
            <a:pPr lvl="1"/>
            <a:r>
              <a:rPr lang="en-US" sz="2000" dirty="0" smtClean="0"/>
              <a:t>Simply memorizing everything it has seen</a:t>
            </a:r>
            <a:endParaRPr lang="en-US" sz="2000" b="0" dirty="0" smtClean="0"/>
          </a:p>
          <a:p>
            <a:pPr lvl="1"/>
            <a:r>
              <a:rPr lang="en-US" sz="2000" dirty="0" smtClean="0"/>
              <a:t>F</a:t>
            </a:r>
            <a:r>
              <a:rPr lang="en-US" sz="2000" b="0" dirty="0" smtClean="0"/>
              <a:t>ail </a:t>
            </a:r>
            <a:r>
              <a:rPr lang="en-US" sz="2000" b="0" dirty="0"/>
              <a:t>to learn any meaningful pattern out of </a:t>
            </a:r>
            <a:r>
              <a:rPr lang="en-US" sz="2000" b="0" dirty="0" smtClean="0"/>
              <a:t>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837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L1 Norm Regularization and </a:t>
            </a:r>
            <a:r>
              <a:rPr lang="en-US" dirty="0" err="1"/>
              <a:t>Sparsity</a:t>
            </a:r>
            <a:r>
              <a:rPr lang="en-US" dirty="0"/>
              <a:t> Explained for </a:t>
            </a:r>
            <a:r>
              <a:rPr lang="en-US" dirty="0" smtClean="0"/>
              <a:t>Dummies</a:t>
            </a:r>
            <a:r>
              <a:rPr lang="en-US" smtClean="0"/>
              <a:t>, Shi Yan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3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Overfitting Phenomenon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420888"/>
            <a:ext cx="37528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1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Trivial Learning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of Chinese Characters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Correct Classification</a:t>
            </a:r>
            <a:endParaRPr lang="en-US" dirty="0"/>
          </a:p>
        </p:txBody>
      </p:sp>
      <p:pic>
        <p:nvPicPr>
          <p:cNvPr id="1026" name="Picture 2" descr="https://cdn-images-1.medium.com/max/800/1*WX0SUa_CJA5mnd4YxNB63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16" y="2276872"/>
            <a:ext cx="762000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800/1*miUlIHWinxwBvcXWrQc_C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7112"/>
            <a:ext cx="762000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22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in the Trivial Learning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A “too smart” machine learning algorithm</a:t>
            </a:r>
          </a:p>
          <a:p>
            <a:pPr lvl="1"/>
            <a:r>
              <a:rPr lang="en-US" dirty="0" smtClean="0"/>
              <a:t>Completely memorize the five characters (too good memory) </a:t>
            </a:r>
          </a:p>
          <a:p>
            <a:pPr lvl="1"/>
            <a:r>
              <a:rPr lang="en-US" dirty="0" smtClean="0"/>
              <a:t>as a vector </a:t>
            </a:r>
            <a:r>
              <a:rPr lang="en-US" altLang="zh-CN" dirty="0"/>
              <a:t>[</a:t>
            </a:r>
            <a:r>
              <a:rPr lang="zh-CN" altLang="en-US" dirty="0"/>
              <a:t>把</a:t>
            </a:r>
            <a:r>
              <a:rPr lang="en-US" altLang="zh-CN" dirty="0"/>
              <a:t>, </a:t>
            </a:r>
            <a:r>
              <a:rPr lang="zh-CN" altLang="en-US" dirty="0"/>
              <a:t>打</a:t>
            </a:r>
            <a:r>
              <a:rPr lang="en-US" altLang="zh-CN" dirty="0"/>
              <a:t>, </a:t>
            </a:r>
            <a:r>
              <a:rPr lang="zh-CN" altLang="en-US" dirty="0"/>
              <a:t>扒</a:t>
            </a:r>
            <a:r>
              <a:rPr lang="en-US" altLang="zh-CN" dirty="0"/>
              <a:t>, </a:t>
            </a:r>
            <a:r>
              <a:rPr lang="zh-CN" altLang="en-US" dirty="0"/>
              <a:t>捕</a:t>
            </a:r>
            <a:r>
              <a:rPr lang="en-US" altLang="zh-CN" dirty="0"/>
              <a:t>, </a:t>
            </a:r>
            <a:r>
              <a:rPr lang="zh-CN" altLang="en-US" dirty="0"/>
              <a:t>拉</a:t>
            </a:r>
            <a:r>
              <a:rPr lang="en-US" altLang="zh-CN" dirty="0"/>
              <a:t>]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 a new input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Not in the memory, classify in class 2</a:t>
            </a:r>
          </a:p>
          <a:p>
            <a:r>
              <a:rPr lang="en-US" dirty="0" smtClean="0"/>
              <a:t>Our solution – make the machine learning algorithm “dumber”</a:t>
            </a:r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扌</a:t>
            </a:r>
            <a:r>
              <a:rPr lang="en-US" altLang="zh-CN" dirty="0"/>
              <a:t>, 0, 0, 0, 0</a:t>
            </a:r>
            <a:r>
              <a:rPr lang="en-US" altLang="zh-CN" dirty="0" smtClean="0"/>
              <a:t>]</a:t>
            </a:r>
          </a:p>
          <a:p>
            <a:pPr lvl="1"/>
            <a:r>
              <a:rPr lang="en-US" dirty="0" smtClean="0"/>
              <a:t>Sparse vector</a:t>
            </a:r>
          </a:p>
        </p:txBody>
      </p:sp>
      <p:pic>
        <p:nvPicPr>
          <p:cNvPr id="2052" name="Picture 4" descr="https://cdn-images-1.medium.com/max/800/1*BoZhRokFjdHE4QZmCsD7h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3861048"/>
            <a:ext cx="836158" cy="70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506" y="2420888"/>
            <a:ext cx="31908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2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overfitting by adding a complexity penalty</a:t>
            </a:r>
          </a:p>
          <a:p>
            <a:r>
              <a:rPr lang="en-US" dirty="0" smtClean="0"/>
              <a:t>Regularization</a:t>
            </a:r>
          </a:p>
          <a:p>
            <a:pPr lvl="1"/>
            <a:r>
              <a:rPr lang="en-US" dirty="0" smtClean="0"/>
              <a:t>Add penalty on the parameters of the model</a:t>
            </a:r>
          </a:p>
          <a:p>
            <a:pPr lvl="1"/>
            <a:r>
              <a:rPr lang="en-US" dirty="0" smtClean="0"/>
              <a:t>Reduce the freedom of the model</a:t>
            </a:r>
          </a:p>
          <a:p>
            <a:pPr lvl="1"/>
            <a:r>
              <a:rPr lang="en-US" dirty="0" smtClean="0"/>
              <a:t>The model will be less likely to fit the noise of the training data</a:t>
            </a:r>
          </a:p>
          <a:p>
            <a:pPr lvl="1"/>
            <a:r>
              <a:rPr lang="en-US" dirty="0" smtClean="0"/>
              <a:t>Improve generalization abilities of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7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-norm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-norm Definition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</a:t>
                </a:r>
                <a:r>
                  <a:rPr lang="en-US" baseline="-25000" dirty="0" smtClean="0">
                    <a:sym typeface="Symbol" panose="05050102010706020507" pitchFamily="18" charset="2"/>
                  </a:rPr>
                  <a:t></a:t>
                </a:r>
                <a:r>
                  <a:rPr lang="en-US" dirty="0" smtClean="0"/>
                  <a:t>-norm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</a:t>
                </a:r>
                <a:r>
                  <a:rPr lang="en-US" baseline="-25000" dirty="0" smtClean="0">
                    <a:sym typeface="Symbol" panose="05050102010706020507" pitchFamily="18" charset="2"/>
                  </a:rPr>
                  <a:t>0</a:t>
                </a:r>
                <a:r>
                  <a:rPr lang="en-US" dirty="0" smtClean="0"/>
                  <a:t>-norm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=(#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95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L1 regularization (Lasso)</a:t>
            </a:r>
          </a:p>
          <a:p>
            <a:r>
              <a:rPr lang="en-US" dirty="0" smtClean="0"/>
              <a:t>L2 regularization (Ridge)</a:t>
            </a:r>
          </a:p>
          <a:p>
            <a:r>
              <a:rPr lang="en-US" dirty="0" smtClean="0"/>
              <a:t>L1/L2 regularization (Elastic net)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4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 Regularization (Ridge Penalization)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L2 regularization will force the parameters to be relatively small</a:t>
            </a:r>
          </a:p>
          <a:p>
            <a:r>
              <a:rPr lang="en-US" dirty="0" smtClean="0"/>
              <a:t>The bigger penalization, the smaller the coefficients 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82970" y="2852936"/>
                <a:ext cx="3127075" cy="784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𝑬𝒓𝒓𝒐𝒓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𝑬𝒓𝒓𝒐𝒓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70" y="2852936"/>
                <a:ext cx="3127075" cy="7843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018086"/>
      </p:ext>
    </p:extLst>
  </p:cSld>
  <p:clrMapOvr>
    <a:masterClrMapping/>
  </p:clrMapOvr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12900</TotalTime>
  <Words>466</Words>
  <Application>Microsoft Office PowerPoint</Application>
  <PresentationFormat>On-screen Show (4:3)</PresentationFormat>
  <Paragraphs>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 Math</vt:lpstr>
      <vt:lpstr>Helvetica</vt:lpstr>
      <vt:lpstr>Symbol</vt:lpstr>
      <vt:lpstr>Times New Roman</vt:lpstr>
      <vt:lpstr>Verdana</vt:lpstr>
      <vt:lpstr>Wingdings</vt:lpstr>
      <vt:lpstr>17_habv</vt:lpstr>
      <vt:lpstr>Benutzerdefiniertes Design</vt:lpstr>
      <vt:lpstr>Regularization   By Yaohang Li, Ph.D. Department of Computer Science Old Dominion University</vt:lpstr>
      <vt:lpstr>The Overfitting Problem</vt:lpstr>
      <vt:lpstr>Typical Overfitting Phenomenon </vt:lpstr>
      <vt:lpstr>A Trivial Learning Example</vt:lpstr>
      <vt:lpstr>Overfitting in the Trivial Learning Problem</vt:lpstr>
      <vt:lpstr>Regularization</vt:lpstr>
      <vt:lpstr>Lp-norm</vt:lpstr>
      <vt:lpstr>Regularization Model</vt:lpstr>
      <vt:lpstr>L2 Regularization (Ridge Penalization)</vt:lpstr>
      <vt:lpstr>Example of Auto Price Prediction </vt:lpstr>
      <vt:lpstr>L1 regularization (Lasso Penalization)</vt:lpstr>
      <vt:lpstr>Example of Auto Price Prediction</vt:lpstr>
      <vt:lpstr>L1/L2 Regularization (Elastic Net)</vt:lpstr>
      <vt:lpstr>Example of Auto Price Prediction </vt:lpstr>
      <vt:lpstr>Why L1 Regularization leads to sparse solution? </vt:lpstr>
      <vt:lpstr>Why L1 Regularization leads to sparse solution? </vt:lpstr>
      <vt:lpstr>Why L1 Regularization leads to sparse solution? </vt:lpstr>
      <vt:lpstr>Why L1 Regularization leads to sparse solution? </vt:lpstr>
      <vt:lpstr>How about more spiky norms?</vt:lpstr>
      <vt:lpstr>Reference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Yaohang Li</cp:lastModifiedBy>
  <cp:revision>1167</cp:revision>
  <cp:lastPrinted>2012-01-06T11:37:45Z</cp:lastPrinted>
  <dcterms:created xsi:type="dcterms:W3CDTF">2006-04-22T09:23:14Z</dcterms:created>
  <dcterms:modified xsi:type="dcterms:W3CDTF">2018-02-06T13:41:30Z</dcterms:modified>
</cp:coreProperties>
</file>