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836" r:id="rId4"/>
    <p:sldId id="844" r:id="rId5"/>
    <p:sldId id="845" r:id="rId6"/>
    <p:sldId id="846" r:id="rId7"/>
    <p:sldId id="847" r:id="rId8"/>
    <p:sldId id="848" r:id="rId9"/>
    <p:sldId id="849" r:id="rId10"/>
    <p:sldId id="837" r:id="rId11"/>
    <p:sldId id="850" r:id="rId12"/>
    <p:sldId id="851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6686" autoAdjust="0"/>
  </p:normalViewPr>
  <p:slideViewPr>
    <p:cSldViewPr>
      <p:cViewPr varScale="1">
        <p:scale>
          <a:sx n="72" d="100"/>
          <a:sy n="72" d="100"/>
        </p:scale>
        <p:origin x="11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027C4ED-725F-4FF8-9CD9-2D6D7C13786D}" type="datetimeFigureOut">
              <a:rPr lang="de-DE"/>
              <a:pPr>
                <a:defRPr/>
              </a:pPr>
              <a:t>11.01.2018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C2B71-5939-4CEB-8080-0C9C16B0D26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914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fld id="{5F43B7F4-7E80-40AC-BFA7-82B2571ADA2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184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8AD2F58-A829-4C13-ABF4-F55DFD98F1F6}" type="slidenum">
              <a:rPr lang="de-DE" altLang="en-US" b="0">
                <a:latin typeface="Arial" panose="020B0604020202020204" pitchFamily="34" charset="0"/>
              </a:rPr>
              <a:pPr eaLnBrk="1" hangingPunct="1"/>
              <a:t>1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50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AB9FACB-2E79-469E-82AC-D99AA6C40C13}" type="slidenum">
              <a:rPr lang="de-DE" altLang="en-US" b="0">
                <a:latin typeface="Arial" panose="020B0604020202020204" pitchFamily="34" charset="0"/>
              </a:rPr>
              <a:pPr eaLnBrk="1" hangingPunct="1"/>
              <a:t>10</a:t>
            </a:fld>
            <a:endParaRPr lang="de-DE" altLang="en-US" b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AT" altLang="en-US" smtClean="0">
                <a:latin typeface="Arial" panose="020B0604020202020204" pitchFamily="34" charset="0"/>
              </a:rPr>
              <a:t>Could a RS be a persuasive technology? In fact depending on the application area RS are deployed to:</a:t>
            </a:r>
          </a:p>
          <a:p>
            <a:endParaRPr lang="de-AT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9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9C528C3-ABC3-422F-8496-D8526B95794F}" type="slidenum">
              <a:rPr lang="de-DE" altLang="en-US" b="0">
                <a:latin typeface="Arial" panose="020B0604020202020204" pitchFamily="34" charset="0"/>
              </a:rPr>
              <a:pPr eaLnBrk="1" hangingPunct="1"/>
              <a:t>11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443384F-4597-4A37-ACE2-7E97B23C1D9E}" type="slidenum">
              <a:rPr lang="de-DE" altLang="en-US" b="0">
                <a:latin typeface="Arial" panose="020B0604020202020204" pitchFamily="34" charset="0"/>
              </a:rPr>
              <a:pPr eaLnBrk="1" hangingPunct="1"/>
              <a:t>2</a:t>
            </a:fld>
            <a:endParaRPr lang="de-DE" altLang="en-US" b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9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6353710-C6DF-457E-BA20-D4BC5EC29EA0}" type="slidenum">
              <a:rPr lang="de-DE" altLang="en-US" b="0">
                <a:latin typeface="Arial" panose="020B0604020202020204" pitchFamily="34" charset="0"/>
              </a:rPr>
              <a:pPr eaLnBrk="1" hangingPunct="1"/>
              <a:t>3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A21FB57-B14E-4678-A8B4-DAB8C63174F4}" type="slidenum">
              <a:rPr lang="de-DE" altLang="en-US" b="0">
                <a:latin typeface="Arial" panose="020B0604020202020204" pitchFamily="34" charset="0"/>
              </a:rPr>
              <a:pPr eaLnBrk="1" hangingPunct="1"/>
              <a:t>4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2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A1EABB9-7514-4019-A53D-C56558EC375F}" type="slidenum">
              <a:rPr lang="de-DE" altLang="en-US" b="0">
                <a:latin typeface="Arial" panose="020B0604020202020204" pitchFamily="34" charset="0"/>
              </a:rPr>
              <a:pPr eaLnBrk="1" hangingPunct="1"/>
              <a:t>5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82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A7D2574-10E7-4D9B-875A-B147C5B69F6D}" type="slidenum">
              <a:rPr lang="de-DE" altLang="en-US" b="0">
                <a:latin typeface="Arial" panose="020B0604020202020204" pitchFamily="34" charset="0"/>
              </a:rPr>
              <a:pPr eaLnBrk="1" hangingPunct="1"/>
              <a:t>6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6186AFC-C070-41FD-9A8A-CC00A974715E}" type="slidenum">
              <a:rPr lang="de-DE" altLang="en-US" b="0">
                <a:latin typeface="Arial" panose="020B0604020202020204" pitchFamily="34" charset="0"/>
              </a:rPr>
              <a:pPr eaLnBrk="1" hangingPunct="1"/>
              <a:t>7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0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21495E9-7109-4BAC-9B5B-DF1AB30C023D}" type="slidenum">
              <a:rPr lang="de-DE" altLang="en-US" b="0">
                <a:latin typeface="Arial" panose="020B0604020202020204" pitchFamily="34" charset="0"/>
              </a:rPr>
              <a:pPr eaLnBrk="1" hangingPunct="1"/>
              <a:t>8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30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443384F-4597-4A37-ACE2-7E97B23C1D9E}" type="slidenum">
              <a:rPr lang="de-DE" altLang="en-US" b="0">
                <a:latin typeface="Arial" panose="020B0604020202020204" pitchFamily="34" charset="0"/>
              </a:rPr>
              <a:pPr eaLnBrk="1" hangingPunct="1"/>
              <a:t>9</a:t>
            </a:fld>
            <a:endParaRPr lang="de-DE" altLang="en-US" b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6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11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0137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942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0193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7106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62D77-78F7-4CD9-B9E8-8AC25B2D0E5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693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A880A-36B6-4D6E-A1BD-B8CCDF3E37C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3665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43201-116F-4E8F-814D-325A268A4C3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5597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1DDD0-441C-490C-BF21-C9DD72FC5CD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16606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461F5-2EEA-4C0C-8804-A85B99C8E42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4906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44471-98CA-45B0-BF5E-A1445F7991F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4238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00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114F1-A0CB-4131-9BC0-51F0FE9276F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2012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BD0BB-E54C-49E0-B1DD-8C8F76C019D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2484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86C9A-3726-47D6-A5C5-5A9208551CA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31578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04C5B-0188-4B35-9801-E1096CA7FB6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6021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66A22-3FDC-47BA-B1F4-03968A7F3A3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680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646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546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1027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485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414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27585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25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This section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de-DE" altLang="en-US" sz="1000" b="0"/>
              <a:t>- </a:t>
            </a:r>
            <a:fld id="{2B74D56E-DC23-42CC-840C-8FEDE5C92694}" type="slidenum">
              <a:rPr lang="de-DE" altLang="en-US" sz="1000" b="0"/>
              <a:pPr eaLnBrk="1" hangingPunct="1"/>
              <a:t>‹#›</a:t>
            </a:fld>
            <a:r>
              <a:rPr lang="de-DE" altLang="en-US" sz="1000" b="0"/>
              <a:t> -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 dirty="0" smtClean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7EE55EDD-345D-4566-90F4-05F3A90D78B5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602831"/>
          </a:xfrm>
        </p:spPr>
        <p:txBody>
          <a:bodyPr/>
          <a:lstStyle/>
          <a:p>
            <a:pPr algn="ctr"/>
            <a:r>
              <a:rPr lang="en-US" altLang="en-US" sz="4000" dirty="0" smtClean="0"/>
              <a:t>Paradigm of Recommender System</a:t>
            </a:r>
            <a:br>
              <a:rPr lang="en-US" altLang="en-US" sz="4000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0" dirty="0" smtClean="0"/>
              <a:t>By Yaohang Li, Ph.D.</a:t>
            </a:r>
            <a:br>
              <a:rPr lang="en-US" altLang="en-US" b="0" dirty="0" smtClean="0"/>
            </a:br>
            <a:r>
              <a:rPr lang="en-US" altLang="en-US" b="0" dirty="0" smtClean="0"/>
              <a:t>Department of Computer Science</a:t>
            </a:r>
            <a:br>
              <a:rPr lang="en-US" altLang="en-US" b="0" dirty="0" smtClean="0"/>
            </a:br>
            <a:r>
              <a:rPr lang="en-US" altLang="en-US" b="0" dirty="0" smtClean="0"/>
              <a:t>Old Dominion University</a:t>
            </a:r>
            <a:endParaRPr lang="en-US" altLang="en-US" sz="1200" b="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Purpose and success criteria 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smtClean="0"/>
              <a:t>Different perspectives/aspects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Depends on domain and purpose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No holistic evaluation scenario exists</a:t>
            </a:r>
          </a:p>
          <a:p>
            <a:pPr marL="381000" indent="-381000">
              <a:lnSpc>
                <a:spcPct val="90000"/>
              </a:lnSpc>
            </a:pPr>
            <a:endParaRPr lang="en-US" altLang="en-US" smtClean="0"/>
          </a:p>
          <a:p>
            <a:pPr marL="381000" indent="-381000">
              <a:lnSpc>
                <a:spcPct val="90000"/>
              </a:lnSpc>
            </a:pPr>
            <a:r>
              <a:rPr lang="en-US" altLang="en-US" smtClean="0"/>
              <a:t>Retrieval perspective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Reduce search costs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Provide "correct" proposals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Users know in advance what they want </a:t>
            </a:r>
          </a:p>
          <a:p>
            <a:pPr marL="781050" lvl="1" indent="-381000">
              <a:lnSpc>
                <a:spcPct val="90000"/>
              </a:lnSpc>
            </a:pPr>
            <a:endParaRPr lang="en-US" altLang="en-US" smtClean="0"/>
          </a:p>
          <a:p>
            <a:pPr marL="381000" indent="-381000">
              <a:lnSpc>
                <a:spcPct val="90000"/>
              </a:lnSpc>
            </a:pPr>
            <a:r>
              <a:rPr lang="en-US" altLang="en-US" smtClean="0"/>
              <a:t>Recommendation perspective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Serendipity – identify items from the Long Tail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altLang="en-US" smtClean="0"/>
              <a:t>Users did not know about existence</a:t>
            </a:r>
          </a:p>
          <a:p>
            <a:pPr marL="381000" indent="-381000">
              <a:lnSpc>
                <a:spcPct val="90000"/>
              </a:lnSpc>
            </a:pPr>
            <a:endParaRPr lang="en-US" altLang="en-US" smtClean="0"/>
          </a:p>
          <a:p>
            <a:pPr marL="381000" indent="-381000">
              <a:lnSpc>
                <a:spcPct val="90000"/>
              </a:lnSpc>
            </a:pPr>
            <a:endParaRPr lang="en-US" altLang="en-US" smtClean="0"/>
          </a:p>
          <a:p>
            <a:pPr marL="781050" lvl="1" indent="-381000">
              <a:lnSpc>
                <a:spcPct val="90000"/>
              </a:lnSpc>
            </a:pPr>
            <a:endParaRPr lang="en-US" altLang="en-US" smtClean="0"/>
          </a:p>
          <a:p>
            <a:pPr marL="381000" indent="-381000">
              <a:lnSpc>
                <a:spcPct val="90000"/>
              </a:lnSpc>
            </a:pPr>
            <a:endParaRPr lang="en-US" altLang="en-US" smtClean="0"/>
          </a:p>
          <a:p>
            <a:pPr marL="781050" lvl="1" indent="-381000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81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Purpose and success criteria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Prediction perspective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Predict to what degree users like an item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Most popular evaluation scenario in research</a:t>
            </a:r>
          </a:p>
          <a:p>
            <a:pPr marL="781050" lvl="1" indent="-381000">
              <a:lnSpc>
                <a:spcPct val="90000"/>
              </a:lnSpc>
              <a:defRPr/>
            </a:pPr>
            <a:endParaRPr lang="en-US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Interaction perspective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Give users a "good feeling"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Educate users about the product domain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Convince/persuade users - explain</a:t>
            </a:r>
          </a:p>
          <a:p>
            <a:pPr marL="381000" indent="-381000">
              <a:lnSpc>
                <a:spcPct val="90000"/>
              </a:lnSpc>
              <a:defRPr/>
            </a:pPr>
            <a:endParaRPr lang="en-US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Finally, conversion perspective 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Commercial situations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Increase "hit", "clickthrough", "lookers to bookers" rates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Optimize sales margins and profit  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2800" dirty="0" smtClean="0"/>
              <a:t>Paradigms of recommender systems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689475"/>
          </a:xfrm>
        </p:spPr>
        <p:txBody>
          <a:bodyPr/>
          <a:lstStyle/>
          <a:p>
            <a:r>
              <a:rPr lang="en-US" altLang="en-US" sz="2800" dirty="0" smtClean="0"/>
              <a:t>Approaches</a:t>
            </a:r>
          </a:p>
          <a:p>
            <a:pPr lvl="1"/>
            <a:r>
              <a:rPr lang="en-US" altLang="en-US" sz="2400" dirty="0" smtClean="0"/>
              <a:t>Collaborative Filtering</a:t>
            </a:r>
          </a:p>
          <a:p>
            <a:pPr lvl="1"/>
            <a:r>
              <a:rPr lang="en-US" altLang="en-US" sz="2400" dirty="0" smtClean="0"/>
              <a:t>Content-based Filtering</a:t>
            </a:r>
          </a:p>
          <a:p>
            <a:pPr lvl="1"/>
            <a:r>
              <a:rPr lang="en-US" altLang="en-US" sz="2400" dirty="0" smtClean="0"/>
              <a:t>Context-aware Recommendation</a:t>
            </a:r>
          </a:p>
          <a:p>
            <a:pPr lvl="1"/>
            <a:r>
              <a:rPr lang="en-US" altLang="en-US" sz="2400" dirty="0" smtClean="0"/>
              <a:t>Other Approaches</a:t>
            </a:r>
          </a:p>
          <a:p>
            <a:pPr lvl="1"/>
            <a:r>
              <a:rPr lang="en-US" altLang="en-US" sz="2400" dirty="0" smtClean="0"/>
              <a:t>Knowledge-Based Recommendations</a:t>
            </a:r>
          </a:p>
          <a:p>
            <a:pPr lvl="1"/>
            <a:r>
              <a:rPr lang="en-US" altLang="en-US" sz="2400" dirty="0" smtClean="0"/>
              <a:t>Hybrid Recommender Systems</a:t>
            </a:r>
            <a:endParaRPr lang="en-US" altLang="en-US" sz="2400" dirty="0"/>
          </a:p>
          <a:p>
            <a:r>
              <a:rPr lang="en-US" altLang="en-US" sz="2400" dirty="0" smtClean="0"/>
              <a:t>In most applications, the most effective approach is collaborative filtering</a:t>
            </a:r>
          </a:p>
          <a:p>
            <a:r>
              <a:rPr lang="en-US" altLang="en-US" sz="2400" dirty="0" smtClean="0"/>
              <a:t>Other approaches can be combined to improve results</a:t>
            </a:r>
          </a:p>
        </p:txBody>
      </p:sp>
    </p:spTree>
    <p:extLst>
      <p:ext uri="{BB962C8B-B14F-4D97-AF65-F5344CB8AC3E}">
        <p14:creationId xmlns:p14="http://schemas.microsoft.com/office/powerpoint/2010/main" val="1360353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Paradigms of recommender systems</a:t>
            </a:r>
          </a:p>
        </p:txBody>
      </p:sp>
      <p:grpSp>
        <p:nvGrpSpPr>
          <p:cNvPr id="25603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25605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6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4" name="Rechteck 31"/>
          <p:cNvSpPr>
            <a:spLocks noChangeArrowheads="1"/>
          </p:cNvSpPr>
          <p:nvPr/>
        </p:nvSpPr>
        <p:spPr bwMode="auto">
          <a:xfrm>
            <a:off x="4286250" y="1643063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Recommender systems reduce information overload by estimating relevance </a:t>
            </a:r>
          </a:p>
        </p:txBody>
      </p:sp>
    </p:spTree>
    <p:extLst>
      <p:ext uri="{BB962C8B-B14F-4D97-AF65-F5344CB8AC3E}">
        <p14:creationId xmlns:p14="http://schemas.microsoft.com/office/powerpoint/2010/main" val="3791675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Paradigms of recommender systems</a:t>
            </a:r>
          </a:p>
        </p:txBody>
      </p:sp>
      <p:grpSp>
        <p:nvGrpSpPr>
          <p:cNvPr id="26627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26632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28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26630" name="Grafik 10" descr="U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Grafik 11" descr="UMarr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9" name="Rechteck 14"/>
          <p:cNvSpPr>
            <a:spLocks noChangeArrowheads="1"/>
          </p:cNvSpPr>
          <p:nvPr/>
        </p:nvSpPr>
        <p:spPr bwMode="auto">
          <a:xfrm>
            <a:off x="4286250" y="150018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Personalized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39576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Paradigms of recommender systems</a:t>
            </a:r>
          </a:p>
        </p:txBody>
      </p:sp>
      <p:grpSp>
        <p:nvGrpSpPr>
          <p:cNvPr id="27651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27659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0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1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2" name="Rechteck 8"/>
          <p:cNvSpPr>
            <a:spLocks noChangeArrowheads="1"/>
          </p:cNvSpPr>
          <p:nvPr/>
        </p:nvSpPr>
        <p:spPr bwMode="auto">
          <a:xfrm>
            <a:off x="4357688" y="1571625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Collaborative: "Tell me what's popular among my peers"</a:t>
            </a:r>
          </a:p>
        </p:txBody>
      </p:sp>
      <p:grpSp>
        <p:nvGrpSpPr>
          <p:cNvPr id="2765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27657" name="Grafik 10" descr="U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8" name="Grafik 11" descr="UMarr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5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27655" name="Grafik 16" descr="Commarrow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6" name="Grafik 15" descr="Community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6567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Paradigms of recommender systems</a:t>
            </a:r>
          </a:p>
        </p:txBody>
      </p:sp>
      <p:grpSp>
        <p:nvGrpSpPr>
          <p:cNvPr id="28675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28683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4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5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76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28681" name="Grafik 10" descr="U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2" name="Grafik 11" descr="UMarr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7" name="Rechteck 19"/>
          <p:cNvSpPr>
            <a:spLocks noChangeArrowheads="1"/>
          </p:cNvSpPr>
          <p:nvPr/>
        </p:nvSpPr>
        <p:spPr bwMode="auto">
          <a:xfrm>
            <a:off x="4286250" y="1428750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Content-based: "Show me more of the same what I've liked"</a:t>
            </a:r>
            <a:endParaRPr lang="en-US" altLang="en-US" sz="2000" b="0"/>
          </a:p>
        </p:txBody>
      </p:sp>
      <p:grpSp>
        <p:nvGrpSpPr>
          <p:cNvPr id="28678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28679" name="Grafik 21" descr="P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0" name="Grafik 22" descr="PMarrow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4510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Paradigms of recommender systems</a:t>
            </a:r>
          </a:p>
        </p:txBody>
      </p:sp>
      <p:grpSp>
        <p:nvGrpSpPr>
          <p:cNvPr id="29699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29710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1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2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00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29708" name="Grafik 10" descr="U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Grafik 11" descr="UMarr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01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29706" name="Grafik 21" descr="P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7" name="Grafik 22" descr="PMarrow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02" name="Rechteck 24"/>
          <p:cNvSpPr>
            <a:spLocks noChangeArrowheads="1"/>
          </p:cNvSpPr>
          <p:nvPr/>
        </p:nvSpPr>
        <p:spPr bwMode="auto">
          <a:xfrm>
            <a:off x="4429125" y="1643063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Knowledge-based: "Tell me what fits based on my needs"</a:t>
            </a:r>
          </a:p>
        </p:txBody>
      </p:sp>
      <p:grpSp>
        <p:nvGrpSpPr>
          <p:cNvPr id="29703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29704" name="Grafik 25" descr="K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5" name="Grafik 26" descr="KMarrow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559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Paradigms of recommender systems</a:t>
            </a:r>
          </a:p>
        </p:txBody>
      </p:sp>
      <p:grpSp>
        <p:nvGrpSpPr>
          <p:cNvPr id="30723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30737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8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9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4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30735" name="Grafik 10" descr="U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6" name="Grafik 11" descr="UMarr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5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30733" name="Grafik 16" descr="Commarrow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4" name="Grafik 15" descr="Community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6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30731" name="Grafik 21" descr="P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2" name="Grafik 22" descr="PMarrow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7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30729" name="Grafik 25" descr="KM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0" name="Grafik 26" descr="KMarrow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28" name="Rechteck 28"/>
          <p:cNvSpPr>
            <a:spLocks noChangeArrowheads="1"/>
          </p:cNvSpPr>
          <p:nvPr/>
        </p:nvSpPr>
        <p:spPr bwMode="auto">
          <a:xfrm>
            <a:off x="4429125" y="1285875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Hybrid: combinations of various inputs and/or composition of different mechanism</a:t>
            </a:r>
          </a:p>
        </p:txBody>
      </p:sp>
    </p:spTree>
    <p:extLst>
      <p:ext uri="{BB962C8B-B14F-4D97-AF65-F5344CB8AC3E}">
        <p14:creationId xmlns:p14="http://schemas.microsoft.com/office/powerpoint/2010/main" val="386462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2800" dirty="0" smtClean="0"/>
              <a:t>Challenges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689475"/>
          </a:xfrm>
        </p:spPr>
        <p:txBody>
          <a:bodyPr/>
          <a:lstStyle/>
          <a:p>
            <a:r>
              <a:rPr lang="en-US" altLang="en-US" sz="2800" dirty="0" smtClean="0"/>
              <a:t>Data Preprocessing</a:t>
            </a:r>
          </a:p>
          <a:p>
            <a:pPr lvl="1"/>
            <a:r>
              <a:rPr lang="en-US" altLang="en-US" sz="2200" dirty="0" smtClean="0"/>
              <a:t>Outlier removal</a:t>
            </a:r>
          </a:p>
          <a:p>
            <a:pPr lvl="1"/>
            <a:r>
              <a:rPr lang="en-US" altLang="en-US" sz="2200" dirty="0" err="1" smtClean="0"/>
              <a:t>Denoising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Removal of global effects</a:t>
            </a:r>
          </a:p>
          <a:p>
            <a:r>
              <a:rPr lang="en-US" altLang="en-US" sz="2400" dirty="0" smtClean="0"/>
              <a:t>Dimensionality Reduction</a:t>
            </a:r>
          </a:p>
          <a:p>
            <a:pPr lvl="1"/>
            <a:r>
              <a:rPr lang="en-US" altLang="en-US" sz="2200" dirty="0" smtClean="0"/>
              <a:t>Linear</a:t>
            </a:r>
          </a:p>
          <a:p>
            <a:pPr lvl="1"/>
            <a:r>
              <a:rPr lang="en-US" altLang="en-US" sz="2200" dirty="0" smtClean="0"/>
              <a:t>Non-linear</a:t>
            </a:r>
          </a:p>
          <a:p>
            <a:r>
              <a:rPr lang="en-US" altLang="en-US" sz="2400" dirty="0" smtClean="0"/>
              <a:t>Combining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250586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3248</TotalTime>
  <Words>288</Words>
  <Application>Microsoft Office PowerPoint</Application>
  <PresentationFormat>On-screen Show (4:3)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Helvetica</vt:lpstr>
      <vt:lpstr>Times New Roman</vt:lpstr>
      <vt:lpstr>Verdana</vt:lpstr>
      <vt:lpstr>Wingdings</vt:lpstr>
      <vt:lpstr>17_habv</vt:lpstr>
      <vt:lpstr>Benutzerdefiniertes Design</vt:lpstr>
      <vt:lpstr>Paradigm of Recommender System  By Yaohang Li, Ph.D. Department of Computer Science Old Dominion University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Challenges</vt:lpstr>
      <vt:lpstr>Purpose and success criteria (1)</vt:lpstr>
      <vt:lpstr>Purpose and success criteria (2)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User</cp:lastModifiedBy>
  <cp:revision>1125</cp:revision>
  <cp:lastPrinted>2012-01-06T11:37:45Z</cp:lastPrinted>
  <dcterms:created xsi:type="dcterms:W3CDTF">2006-04-22T09:23:14Z</dcterms:created>
  <dcterms:modified xsi:type="dcterms:W3CDTF">2018-01-11T17:14:12Z</dcterms:modified>
</cp:coreProperties>
</file>