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57" r:id="rId3"/>
    <p:sldId id="258" r:id="rId4"/>
    <p:sldId id="259" r:id="rId5"/>
    <p:sldId id="271" r:id="rId6"/>
    <p:sldId id="260" r:id="rId7"/>
    <p:sldId id="261" r:id="rId8"/>
    <p:sldId id="273" r:id="rId9"/>
    <p:sldId id="275" r:id="rId10"/>
    <p:sldId id="274" r:id="rId11"/>
    <p:sldId id="266" r:id="rId12"/>
    <p:sldId id="269" r:id="rId13"/>
    <p:sldId id="270" r:id="rId14"/>
    <p:sldId id="276" r:id="rId15"/>
    <p:sldId id="279" r:id="rId16"/>
    <p:sldId id="278" r:id="rId17"/>
    <p:sldId id="280" r:id="rId18"/>
    <p:sldId id="267" r:id="rId19"/>
    <p:sldId id="262"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4925" autoAdjust="0"/>
  </p:normalViewPr>
  <p:slideViewPr>
    <p:cSldViewPr snapToGrid="0" snapToObjects="1">
      <p:cViewPr>
        <p:scale>
          <a:sx n="80" d="100"/>
          <a:sy n="80" d="100"/>
        </p:scale>
        <p:origin x="5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5FFA4-3324-A349-A8F6-0CF0D0B4BD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62F5FC-B54B-C84D-B466-4CAB2A56F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AE165-63DD-DC4A-A12A-D7ABB97AC201}" type="datetimeFigureOut">
              <a:rPr lang="en-US" smtClean="0"/>
              <a:t>5/7/2021</a:t>
            </a:fld>
            <a:endParaRPr lang="en-US"/>
          </a:p>
        </p:txBody>
      </p:sp>
      <p:sp>
        <p:nvSpPr>
          <p:cNvPr id="4" name="Footer Placeholder 3">
            <a:extLst>
              <a:ext uri="{FF2B5EF4-FFF2-40B4-BE49-F238E27FC236}">
                <a16:creationId xmlns:a16="http://schemas.microsoft.com/office/drawing/2014/main" id="{8A148DDD-82B7-0A4A-8A7A-DB14F07CB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0BE3ED-0993-9F41-AC66-AC67C62859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70569-1740-7D48-87E4-B93470A96D47}" type="slidenum">
              <a:rPr lang="en-US" smtClean="0"/>
              <a:t>‹#›</a:t>
            </a:fld>
            <a:endParaRPr lang="en-US"/>
          </a:p>
        </p:txBody>
      </p:sp>
    </p:spTree>
    <p:extLst>
      <p:ext uri="{BB962C8B-B14F-4D97-AF65-F5344CB8AC3E}">
        <p14:creationId xmlns:p14="http://schemas.microsoft.com/office/powerpoint/2010/main" val="106673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C2541-189B-7D40-B5C9-7C51DFFFC5E8}"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7F687-38EA-A849-A2DE-5F788A2D3254}" type="slidenum">
              <a:rPr lang="en-US" smtClean="0"/>
              <a:t>‹#›</a:t>
            </a:fld>
            <a:endParaRPr lang="en-US"/>
          </a:p>
        </p:txBody>
      </p:sp>
    </p:spTree>
    <p:extLst>
      <p:ext uri="{BB962C8B-B14F-4D97-AF65-F5344CB8AC3E}">
        <p14:creationId xmlns:p14="http://schemas.microsoft.com/office/powerpoint/2010/main" val="417836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1</a:t>
            </a:fld>
            <a:endParaRPr lang="en-US"/>
          </a:p>
        </p:txBody>
      </p:sp>
    </p:spTree>
    <p:extLst>
      <p:ext uri="{BB962C8B-B14F-4D97-AF65-F5344CB8AC3E}">
        <p14:creationId xmlns:p14="http://schemas.microsoft.com/office/powerpoint/2010/main" val="364375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10</a:t>
            </a:fld>
            <a:endParaRPr lang="en-US"/>
          </a:p>
        </p:txBody>
      </p:sp>
    </p:spTree>
    <p:extLst>
      <p:ext uri="{BB962C8B-B14F-4D97-AF65-F5344CB8AC3E}">
        <p14:creationId xmlns:p14="http://schemas.microsoft.com/office/powerpoint/2010/main" val="426020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11</a:t>
            </a:fld>
            <a:endParaRPr lang="en-US"/>
          </a:p>
        </p:txBody>
      </p:sp>
    </p:spTree>
    <p:extLst>
      <p:ext uri="{BB962C8B-B14F-4D97-AF65-F5344CB8AC3E}">
        <p14:creationId xmlns:p14="http://schemas.microsoft.com/office/powerpoint/2010/main" val="283423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5"/>
          </p:nvPr>
        </p:nvSpPr>
        <p:spPr/>
        <p:txBody>
          <a:bodyPr/>
          <a:lstStyle/>
          <a:p>
            <a:fld id="{DB67F687-38EA-A849-A2DE-5F788A2D3254}" type="slidenum">
              <a:rPr lang="en-US" smtClean="0"/>
              <a:t>12</a:t>
            </a:fld>
            <a:endParaRPr lang="en-US"/>
          </a:p>
        </p:txBody>
      </p:sp>
    </p:spTree>
    <p:extLst>
      <p:ext uri="{BB962C8B-B14F-4D97-AF65-F5344CB8AC3E}">
        <p14:creationId xmlns:p14="http://schemas.microsoft.com/office/powerpoint/2010/main" val="337855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5"/>
          </p:nvPr>
        </p:nvSpPr>
        <p:spPr/>
        <p:txBody>
          <a:bodyPr/>
          <a:lstStyle/>
          <a:p>
            <a:fld id="{DB67F687-38EA-A849-A2DE-5F788A2D3254}" type="slidenum">
              <a:rPr lang="en-US" smtClean="0"/>
              <a:t>13</a:t>
            </a:fld>
            <a:endParaRPr lang="en-US"/>
          </a:p>
        </p:txBody>
      </p:sp>
    </p:spTree>
    <p:extLst>
      <p:ext uri="{BB962C8B-B14F-4D97-AF65-F5344CB8AC3E}">
        <p14:creationId xmlns:p14="http://schemas.microsoft.com/office/powerpoint/2010/main" val="347647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14</a:t>
            </a:fld>
            <a:endParaRPr lang="en-US"/>
          </a:p>
        </p:txBody>
      </p:sp>
    </p:spTree>
    <p:extLst>
      <p:ext uri="{BB962C8B-B14F-4D97-AF65-F5344CB8AC3E}">
        <p14:creationId xmlns:p14="http://schemas.microsoft.com/office/powerpoint/2010/main" val="358577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15</a:t>
            </a:fld>
            <a:endParaRPr lang="en-US"/>
          </a:p>
        </p:txBody>
      </p:sp>
    </p:spTree>
    <p:extLst>
      <p:ext uri="{BB962C8B-B14F-4D97-AF65-F5344CB8AC3E}">
        <p14:creationId xmlns:p14="http://schemas.microsoft.com/office/powerpoint/2010/main" val="130892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16</a:t>
            </a:fld>
            <a:endParaRPr lang="en-US"/>
          </a:p>
        </p:txBody>
      </p:sp>
    </p:spTree>
    <p:extLst>
      <p:ext uri="{BB962C8B-B14F-4D97-AF65-F5344CB8AC3E}">
        <p14:creationId xmlns:p14="http://schemas.microsoft.com/office/powerpoint/2010/main" val="193250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their own question</a:t>
            </a:r>
          </a:p>
        </p:txBody>
      </p:sp>
      <p:sp>
        <p:nvSpPr>
          <p:cNvPr id="4" name="Slide Number Placeholder 3"/>
          <p:cNvSpPr>
            <a:spLocks noGrp="1"/>
          </p:cNvSpPr>
          <p:nvPr>
            <p:ph type="sldNum" sz="quarter" idx="5"/>
          </p:nvPr>
        </p:nvSpPr>
        <p:spPr/>
        <p:txBody>
          <a:bodyPr/>
          <a:lstStyle/>
          <a:p>
            <a:fld id="{DB67F687-38EA-A849-A2DE-5F788A2D3254}" type="slidenum">
              <a:rPr lang="en-US" smtClean="0"/>
              <a:t>17</a:t>
            </a:fld>
            <a:endParaRPr lang="en-US"/>
          </a:p>
        </p:txBody>
      </p:sp>
    </p:spTree>
    <p:extLst>
      <p:ext uri="{BB962C8B-B14F-4D97-AF65-F5344CB8AC3E}">
        <p14:creationId xmlns:p14="http://schemas.microsoft.com/office/powerpoint/2010/main" val="3873254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18</a:t>
            </a:fld>
            <a:endParaRPr lang="en-US"/>
          </a:p>
        </p:txBody>
      </p:sp>
    </p:spTree>
    <p:extLst>
      <p:ext uri="{BB962C8B-B14F-4D97-AF65-F5344CB8AC3E}">
        <p14:creationId xmlns:p14="http://schemas.microsoft.com/office/powerpoint/2010/main" val="3992648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19</a:t>
            </a:fld>
            <a:endParaRPr lang="en-US"/>
          </a:p>
        </p:txBody>
      </p:sp>
    </p:spTree>
    <p:extLst>
      <p:ext uri="{BB962C8B-B14F-4D97-AF65-F5344CB8AC3E}">
        <p14:creationId xmlns:p14="http://schemas.microsoft.com/office/powerpoint/2010/main" val="320379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2</a:t>
            </a:fld>
            <a:endParaRPr lang="en-US"/>
          </a:p>
        </p:txBody>
      </p:sp>
    </p:spTree>
    <p:extLst>
      <p:ext uri="{BB962C8B-B14F-4D97-AF65-F5344CB8AC3E}">
        <p14:creationId xmlns:p14="http://schemas.microsoft.com/office/powerpoint/2010/main" val="1881106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20</a:t>
            </a:fld>
            <a:endParaRPr lang="en-US"/>
          </a:p>
        </p:txBody>
      </p:sp>
    </p:spTree>
    <p:extLst>
      <p:ext uri="{BB962C8B-B14F-4D97-AF65-F5344CB8AC3E}">
        <p14:creationId xmlns:p14="http://schemas.microsoft.com/office/powerpoint/2010/main" val="328931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3</a:t>
            </a:fld>
            <a:endParaRPr lang="en-US"/>
          </a:p>
        </p:txBody>
      </p:sp>
    </p:spTree>
    <p:extLst>
      <p:ext uri="{BB962C8B-B14F-4D97-AF65-F5344CB8AC3E}">
        <p14:creationId xmlns:p14="http://schemas.microsoft.com/office/powerpoint/2010/main" val="142527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4</a:t>
            </a:fld>
            <a:endParaRPr lang="en-US"/>
          </a:p>
        </p:txBody>
      </p:sp>
    </p:spTree>
    <p:extLst>
      <p:ext uri="{BB962C8B-B14F-4D97-AF65-F5344CB8AC3E}">
        <p14:creationId xmlns:p14="http://schemas.microsoft.com/office/powerpoint/2010/main" val="296449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5</a:t>
            </a:fld>
            <a:endParaRPr lang="en-US"/>
          </a:p>
        </p:txBody>
      </p:sp>
    </p:spTree>
    <p:extLst>
      <p:ext uri="{BB962C8B-B14F-4D97-AF65-F5344CB8AC3E}">
        <p14:creationId xmlns:p14="http://schemas.microsoft.com/office/powerpoint/2010/main" val="206465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6</a:t>
            </a:fld>
            <a:endParaRPr lang="en-US"/>
          </a:p>
        </p:txBody>
      </p:sp>
    </p:spTree>
    <p:extLst>
      <p:ext uri="{BB962C8B-B14F-4D97-AF65-F5344CB8AC3E}">
        <p14:creationId xmlns:p14="http://schemas.microsoft.com/office/powerpoint/2010/main" val="347549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7</a:t>
            </a:fld>
            <a:endParaRPr lang="en-US"/>
          </a:p>
        </p:txBody>
      </p:sp>
    </p:spTree>
    <p:extLst>
      <p:ext uri="{BB962C8B-B14F-4D97-AF65-F5344CB8AC3E}">
        <p14:creationId xmlns:p14="http://schemas.microsoft.com/office/powerpoint/2010/main" val="138997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8</a:t>
            </a:fld>
            <a:endParaRPr lang="en-US"/>
          </a:p>
        </p:txBody>
      </p:sp>
    </p:spTree>
    <p:extLst>
      <p:ext uri="{BB962C8B-B14F-4D97-AF65-F5344CB8AC3E}">
        <p14:creationId xmlns:p14="http://schemas.microsoft.com/office/powerpoint/2010/main" val="370852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9</a:t>
            </a:fld>
            <a:endParaRPr lang="en-US"/>
          </a:p>
        </p:txBody>
      </p:sp>
    </p:spTree>
    <p:extLst>
      <p:ext uri="{BB962C8B-B14F-4D97-AF65-F5344CB8AC3E}">
        <p14:creationId xmlns:p14="http://schemas.microsoft.com/office/powerpoint/2010/main" val="188999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0C414-62B8-E249-9642-2F2DB2C5D98D}"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9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C9776-594D-3A4C-98C7-A82F72EB736B}"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21947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C9776-594D-3A4C-98C7-A82F72EB736B}"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82354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994047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879163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60270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D00A2-DF63-2D48-A6EC-8FCB827A372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23835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CD2C4-7509-AD46-B994-109626F08CA2}"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87884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09A287-AB84-2B48-8941-6388C7B9D3B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896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E01E7-CD49-6648-9C48-BD02324FD758}"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92057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3FAA5-56EF-9343-BDCB-3BC88744187A}"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87026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2CEC7-015F-E64C-ABB7-9AFFF9B73E8E}" type="datetime1">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53859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73BAD-3DF8-304A-92DF-9771A9F8880D}" type="datetime1">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69293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9E37F-5ECE-AF41-8CD2-1D350873BEFD}" type="datetime1">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3231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D758B-CCE9-8046-8E16-9474D0261153}"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75785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6D52B-BBD4-9949-B2F9-98224A81EB60}"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5318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4C9776-594D-3A4C-98C7-A82F72EB736B}" type="datetime1">
              <a:rPr lang="en-US" smtClean="0"/>
              <a:pPr/>
              <a:t>5/7/2021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pic>
        <p:nvPicPr>
          <p:cNvPr id="36" name="Picture 4" descr="Coronavirus">
            <a:extLst>
              <a:ext uri="{FF2B5EF4-FFF2-40B4-BE49-F238E27FC236}">
                <a16:creationId xmlns:a16="http://schemas.microsoft.com/office/drawing/2014/main" id="{724AFF3E-317E-4FA6-A42E-1D123F0B9097}"/>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336104" y="65574"/>
            <a:ext cx="828675" cy="46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93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github.com/M-Media-Group/Covid-19-API" TargetMode="External"/><Relationship Id="rId1" Type="http://schemas.openxmlformats.org/officeDocument/2006/relationships/slideLayout" Target="../slideLayouts/slideLayout2.xml"/><Relationship Id="rId5" Type="http://schemas.openxmlformats.org/officeDocument/2006/relationships/hyperlink" Target="https://pubmed.ncbi.nlm.nih.gov/32941467/" TargetMode="External"/><Relationship Id="rId4" Type="http://schemas.openxmlformats.org/officeDocument/2006/relationships/hyperlink" Target="https://covid19.who.i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8DC9-4CB5-2A49-AD0A-2D242A6AF999}"/>
              </a:ext>
            </a:extLst>
          </p:cNvPr>
          <p:cNvSpPr>
            <a:spLocks noGrp="1"/>
          </p:cNvSpPr>
          <p:nvPr>
            <p:ph type="ctrTitle"/>
          </p:nvPr>
        </p:nvSpPr>
        <p:spPr/>
        <p:txBody>
          <a:bodyPr anchor="t">
            <a:normAutofit fontScale="90000"/>
          </a:bodyPr>
          <a:lstStyle/>
          <a:p>
            <a:r>
              <a:rPr lang="en-US" dirty="0"/>
              <a:t>North American Infection and Mortality Rates for COVID-19</a:t>
            </a:r>
            <a:br>
              <a:rPr lang="en-US" dirty="0"/>
            </a:br>
            <a:endParaRPr lang="en-US" dirty="0"/>
          </a:p>
        </p:txBody>
      </p:sp>
      <p:sp>
        <p:nvSpPr>
          <p:cNvPr id="3" name="Subtitle 2">
            <a:extLst>
              <a:ext uri="{FF2B5EF4-FFF2-40B4-BE49-F238E27FC236}">
                <a16:creationId xmlns:a16="http://schemas.microsoft.com/office/drawing/2014/main" id="{575227AA-C89B-7D4C-9E57-3F3B4207D05B}"/>
              </a:ext>
            </a:extLst>
          </p:cNvPr>
          <p:cNvSpPr>
            <a:spLocks noGrp="1"/>
          </p:cNvSpPr>
          <p:nvPr>
            <p:ph type="subTitle" idx="1"/>
          </p:nvPr>
        </p:nvSpPr>
        <p:spPr/>
        <p:txBody>
          <a:bodyPr anchor="b">
            <a:normAutofit fontScale="70000" lnSpcReduction="20000"/>
          </a:bodyPr>
          <a:lstStyle/>
          <a:p>
            <a:pPr algn="r"/>
            <a:r>
              <a:rPr lang="en-US" b="1" dirty="0"/>
              <a:t>Grant Jackson</a:t>
            </a:r>
          </a:p>
          <a:p>
            <a:pPr algn="r"/>
            <a:r>
              <a:rPr lang="en-US" b="1" dirty="0"/>
              <a:t>Sylvia </a:t>
            </a:r>
            <a:r>
              <a:rPr lang="en-US" b="1" dirty="0" err="1"/>
              <a:t>Nyakundi</a:t>
            </a:r>
            <a:endParaRPr lang="en-US" b="1" dirty="0"/>
          </a:p>
          <a:p>
            <a:pPr algn="r"/>
            <a:r>
              <a:rPr lang="en-US" b="1" dirty="0"/>
              <a:t>Francis Duffy</a:t>
            </a:r>
          </a:p>
          <a:p>
            <a:pPr algn="r"/>
            <a:r>
              <a:rPr lang="en-US" b="1" dirty="0"/>
              <a:t>Samantha Harding</a:t>
            </a:r>
          </a:p>
        </p:txBody>
      </p:sp>
      <p:sp>
        <p:nvSpPr>
          <p:cNvPr id="6" name="Date Placeholder 5">
            <a:extLst>
              <a:ext uri="{FF2B5EF4-FFF2-40B4-BE49-F238E27FC236}">
                <a16:creationId xmlns:a16="http://schemas.microsoft.com/office/drawing/2014/main" id="{14933549-EC99-6F43-A7E1-9BD8EE667829}"/>
              </a:ext>
            </a:extLst>
          </p:cNvPr>
          <p:cNvSpPr>
            <a:spLocks noGrp="1"/>
          </p:cNvSpPr>
          <p:nvPr>
            <p:ph type="dt" sz="half" idx="10"/>
          </p:nvPr>
        </p:nvSpPr>
        <p:spPr/>
        <p:txBody>
          <a:bodyPr/>
          <a:lstStyle/>
          <a:p>
            <a:fld id="{BFAA6543-D5D8-5641-AB52-F822BB452BC2}" type="datetime1">
              <a:rPr lang="en-US" b="1" smtClean="0"/>
              <a:t>5/7/2021</a:t>
            </a:fld>
            <a:endParaRPr lang="en-US" b="1" dirty="0"/>
          </a:p>
        </p:txBody>
      </p:sp>
    </p:spTree>
    <p:extLst>
      <p:ext uri="{BB962C8B-B14F-4D97-AF65-F5344CB8AC3E}">
        <p14:creationId xmlns:p14="http://schemas.microsoft.com/office/powerpoint/2010/main" val="4555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North America again has the highest proportion of confirmed cases by location. This proportion goes down when you look at deaths, and down again when you view the region’s overall population. </a:t>
            </a:r>
          </a:p>
          <a:p>
            <a:r>
              <a:rPr lang="en-US" dirty="0"/>
              <a:t>The Caribbean’s proportion of COVID infection and deaths is much lower than its population would expect, which could be attributed to travel restrictions, masks, and geography</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1</a:t>
            </a:r>
            <a:endParaRPr lang="en-US" b="1" dirty="0"/>
          </a:p>
        </p:txBody>
      </p:sp>
      <p:pic>
        <p:nvPicPr>
          <p:cNvPr id="4" name="Picture 3" descr="Chart, pie chart&#10;&#10;Description automatically generated">
            <a:extLst>
              <a:ext uri="{FF2B5EF4-FFF2-40B4-BE49-F238E27FC236}">
                <a16:creationId xmlns:a16="http://schemas.microsoft.com/office/drawing/2014/main" id="{ED6EE3EE-6BC3-1348-95EB-AC95CFFE690B}"/>
              </a:ext>
            </a:extLst>
          </p:cNvPr>
          <p:cNvPicPr>
            <a:picLocks noChangeAspect="1"/>
          </p:cNvPicPr>
          <p:nvPr/>
        </p:nvPicPr>
        <p:blipFill>
          <a:blip r:embed="rId3"/>
          <a:stretch>
            <a:fillRect/>
          </a:stretch>
        </p:blipFill>
        <p:spPr>
          <a:xfrm>
            <a:off x="-519113" y="3443294"/>
            <a:ext cx="5486400" cy="3657600"/>
          </a:xfrm>
          <a:prstGeom prst="rect">
            <a:avLst/>
          </a:prstGeom>
        </p:spPr>
      </p:pic>
      <p:pic>
        <p:nvPicPr>
          <p:cNvPr id="10" name="Picture 9" descr="Chart, pie chart&#10;&#10;Description automatically generated">
            <a:extLst>
              <a:ext uri="{FF2B5EF4-FFF2-40B4-BE49-F238E27FC236}">
                <a16:creationId xmlns:a16="http://schemas.microsoft.com/office/drawing/2014/main" id="{FD60D6BB-FBA3-194C-840A-ECF565AD04B3}"/>
              </a:ext>
            </a:extLst>
          </p:cNvPr>
          <p:cNvPicPr>
            <a:picLocks noChangeAspect="1"/>
          </p:cNvPicPr>
          <p:nvPr/>
        </p:nvPicPr>
        <p:blipFill>
          <a:blip r:embed="rId4"/>
          <a:stretch>
            <a:fillRect/>
          </a:stretch>
        </p:blipFill>
        <p:spPr>
          <a:xfrm>
            <a:off x="3413924" y="3443294"/>
            <a:ext cx="5486400" cy="3657600"/>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D50B4407-36F9-C84C-A4CF-D876E9EC19E7}"/>
              </a:ext>
            </a:extLst>
          </p:cNvPr>
          <p:cNvPicPr>
            <a:picLocks noChangeAspect="1"/>
          </p:cNvPicPr>
          <p:nvPr/>
        </p:nvPicPr>
        <p:blipFill>
          <a:blip r:embed="rId5"/>
          <a:stretch>
            <a:fillRect/>
          </a:stretch>
        </p:blipFill>
        <p:spPr>
          <a:xfrm>
            <a:off x="7046912" y="3400430"/>
            <a:ext cx="5486400" cy="3657600"/>
          </a:xfrm>
          <a:prstGeom prst="rect">
            <a:avLst/>
          </a:prstGeom>
        </p:spPr>
      </p:pic>
      <p:sp>
        <p:nvSpPr>
          <p:cNvPr id="13" name="TextBox 12">
            <a:extLst>
              <a:ext uri="{FF2B5EF4-FFF2-40B4-BE49-F238E27FC236}">
                <a16:creationId xmlns:a16="http://schemas.microsoft.com/office/drawing/2014/main" id="{B55D7172-A6E2-7144-B412-BE4C30ECE0F4}"/>
              </a:ext>
            </a:extLst>
          </p:cNvPr>
          <p:cNvSpPr txBox="1"/>
          <p:nvPr/>
        </p:nvSpPr>
        <p:spPr>
          <a:xfrm>
            <a:off x="5434814" y="5795557"/>
            <a:ext cx="314325" cy="276999"/>
          </a:xfrm>
          <a:prstGeom prst="rect">
            <a:avLst/>
          </a:prstGeom>
          <a:noFill/>
        </p:spPr>
        <p:txBody>
          <a:bodyPr wrap="square" rtlCol="0">
            <a:spAutoFit/>
          </a:bodyPr>
          <a:lstStyle/>
          <a:p>
            <a:r>
              <a:rPr lang="en-US" sz="1200" dirty="0"/>
              <a:t>*</a:t>
            </a:r>
          </a:p>
        </p:txBody>
      </p:sp>
      <p:sp>
        <p:nvSpPr>
          <p:cNvPr id="15" name="TextBox 14">
            <a:extLst>
              <a:ext uri="{FF2B5EF4-FFF2-40B4-BE49-F238E27FC236}">
                <a16:creationId xmlns:a16="http://schemas.microsoft.com/office/drawing/2014/main" id="{48EE717B-8DA1-624E-B560-5FD626AE2FE6}"/>
              </a:ext>
            </a:extLst>
          </p:cNvPr>
          <p:cNvSpPr txBox="1"/>
          <p:nvPr/>
        </p:nvSpPr>
        <p:spPr>
          <a:xfrm>
            <a:off x="9307620" y="5956891"/>
            <a:ext cx="314325" cy="276999"/>
          </a:xfrm>
          <a:prstGeom prst="rect">
            <a:avLst/>
          </a:prstGeom>
          <a:noFill/>
        </p:spPr>
        <p:txBody>
          <a:bodyPr wrap="square" rtlCol="0">
            <a:spAutoFit/>
          </a:bodyPr>
          <a:lstStyle/>
          <a:p>
            <a:r>
              <a:rPr lang="en-US" sz="1200" dirty="0"/>
              <a:t>*</a:t>
            </a:r>
          </a:p>
        </p:txBody>
      </p:sp>
      <p:sp>
        <p:nvSpPr>
          <p:cNvPr id="16" name="TextBox 15">
            <a:extLst>
              <a:ext uri="{FF2B5EF4-FFF2-40B4-BE49-F238E27FC236}">
                <a16:creationId xmlns:a16="http://schemas.microsoft.com/office/drawing/2014/main" id="{BEF9FA08-B09E-6D4F-AC29-3805B4931393}"/>
              </a:ext>
            </a:extLst>
          </p:cNvPr>
          <p:cNvSpPr txBox="1"/>
          <p:nvPr/>
        </p:nvSpPr>
        <p:spPr>
          <a:xfrm>
            <a:off x="1042194" y="5233582"/>
            <a:ext cx="314325" cy="276999"/>
          </a:xfrm>
          <a:prstGeom prst="rect">
            <a:avLst/>
          </a:prstGeom>
          <a:noFill/>
        </p:spPr>
        <p:txBody>
          <a:bodyPr wrap="square" rtlCol="0">
            <a:spAutoFit/>
          </a:bodyPr>
          <a:lstStyle/>
          <a:p>
            <a:r>
              <a:rPr lang="en-US" sz="1200" dirty="0"/>
              <a:t>*</a:t>
            </a:r>
          </a:p>
        </p:txBody>
      </p:sp>
      <p:sp>
        <p:nvSpPr>
          <p:cNvPr id="17" name="TextBox 16">
            <a:extLst>
              <a:ext uri="{FF2B5EF4-FFF2-40B4-BE49-F238E27FC236}">
                <a16:creationId xmlns:a16="http://schemas.microsoft.com/office/drawing/2014/main" id="{8B500FBD-026D-FD4E-B9C6-54FDF458BBDB}"/>
              </a:ext>
            </a:extLst>
          </p:cNvPr>
          <p:cNvSpPr txBox="1"/>
          <p:nvPr/>
        </p:nvSpPr>
        <p:spPr>
          <a:xfrm>
            <a:off x="1638311" y="6501201"/>
            <a:ext cx="9291627" cy="276999"/>
          </a:xfrm>
          <a:prstGeom prst="rect">
            <a:avLst/>
          </a:prstGeom>
          <a:noFill/>
        </p:spPr>
        <p:txBody>
          <a:bodyPr wrap="square" rtlCol="0">
            <a:spAutoFit/>
          </a:bodyPr>
          <a:lstStyle/>
          <a:p>
            <a:r>
              <a:rPr lang="en-US" sz="1200" dirty="0"/>
              <a:t>*North America, as a location, is defined in the data to be the US, Mexico, and Canada</a:t>
            </a:r>
          </a:p>
        </p:txBody>
      </p:sp>
    </p:spTree>
    <p:extLst>
      <p:ext uri="{BB962C8B-B14F-4D97-AF65-F5344CB8AC3E}">
        <p14:creationId xmlns:p14="http://schemas.microsoft.com/office/powerpoint/2010/main" val="317398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There is a slight negative correlation between life expectancy and the mortality rate of COVID-19.</a:t>
            </a:r>
          </a:p>
          <a:p>
            <a:r>
              <a:rPr lang="en-US" dirty="0"/>
              <a:t>Since the r-squared is: 0.0073834351132869205, this correlation is not strong. </a:t>
            </a:r>
          </a:p>
          <a:p>
            <a:r>
              <a:rPr lang="en-US" dirty="0"/>
              <a:t>Post-COVID-19 effects on life expectancy, particularly mortality rates among vulnerable population subgroups, will be an interesting and impactful research problem for years to come.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9" name="Group 8">
            <a:extLst>
              <a:ext uri="{FF2B5EF4-FFF2-40B4-BE49-F238E27FC236}">
                <a16:creationId xmlns:a16="http://schemas.microsoft.com/office/drawing/2014/main" id="{45E17DC8-32C4-2345-8883-6068C42CEEBC}"/>
              </a:ext>
            </a:extLst>
          </p:cNvPr>
          <p:cNvGrpSpPr/>
          <p:nvPr/>
        </p:nvGrpSpPr>
        <p:grpSpPr>
          <a:xfrm>
            <a:off x="1651832" y="3429000"/>
            <a:ext cx="6400800" cy="3429000"/>
            <a:chOff x="2140124" y="3138453"/>
            <a:chExt cx="7562850" cy="3676650"/>
          </a:xfrm>
        </p:grpSpPr>
        <p:pic>
          <p:nvPicPr>
            <p:cNvPr id="6" name="Picture 5" descr="Chart, scatter chart&#10;&#10;Description automatically generated">
              <a:extLst>
                <a:ext uri="{FF2B5EF4-FFF2-40B4-BE49-F238E27FC236}">
                  <a16:creationId xmlns:a16="http://schemas.microsoft.com/office/drawing/2014/main" id="{AF6DA6C1-5E67-8743-A62C-44A8E95700B0}"/>
                </a:ext>
              </a:extLst>
            </p:cNvPr>
            <p:cNvPicPr>
              <a:picLocks noChangeAspect="1"/>
            </p:cNvPicPr>
            <p:nvPr/>
          </p:nvPicPr>
          <p:blipFill>
            <a:blip r:embed="rId3"/>
            <a:stretch>
              <a:fillRect/>
            </a:stretch>
          </p:blipFill>
          <p:spPr>
            <a:xfrm>
              <a:off x="2140124" y="3138453"/>
              <a:ext cx="7562850" cy="3676650"/>
            </a:xfrm>
            <a:prstGeom prst="rect">
              <a:avLst/>
            </a:prstGeom>
          </p:spPr>
        </p:pic>
        <p:sp>
          <p:nvSpPr>
            <p:cNvPr id="15" name="TextBox 14">
              <a:extLst>
                <a:ext uri="{FF2B5EF4-FFF2-40B4-BE49-F238E27FC236}">
                  <a16:creationId xmlns:a16="http://schemas.microsoft.com/office/drawing/2014/main" id="{AA6F72D1-D932-6E43-B9F4-F42FE63B8176}"/>
                </a:ext>
              </a:extLst>
            </p:cNvPr>
            <p:cNvSpPr txBox="1"/>
            <p:nvPr/>
          </p:nvSpPr>
          <p:spPr>
            <a:xfrm>
              <a:off x="3492665" y="3283726"/>
              <a:ext cx="5206670" cy="290547"/>
            </a:xfrm>
            <a:prstGeom prst="rect">
              <a:avLst/>
            </a:prstGeom>
            <a:solidFill>
              <a:schemeClr val="bg1"/>
            </a:solidFill>
          </p:spPr>
          <p:txBody>
            <a:bodyPr wrap="square" rtlCol="0">
              <a:spAutoFit/>
            </a:bodyPr>
            <a:lstStyle/>
            <a:p>
              <a:pPr algn="ctr"/>
              <a:r>
                <a:rPr lang="en-US" sz="1200" b="1" dirty="0"/>
                <a:t>Life Expectancy vs. Mortality Rate</a:t>
              </a:r>
            </a:p>
          </p:txBody>
        </p:sp>
      </p:grpSp>
      <p:sp>
        <p:nvSpPr>
          <p:cNvPr id="10" name="Title 1">
            <a:extLst>
              <a:ext uri="{FF2B5EF4-FFF2-40B4-BE49-F238E27FC236}">
                <a16:creationId xmlns:a16="http://schemas.microsoft.com/office/drawing/2014/main" id="{195AFBB2-9F28-8242-A518-5144E7E32D9A}"/>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pic>
        <p:nvPicPr>
          <p:cNvPr id="1026" name="Picture 2">
            <a:extLst>
              <a:ext uri="{FF2B5EF4-FFF2-40B4-BE49-F238E27FC236}">
                <a16:creationId xmlns:a16="http://schemas.microsoft.com/office/drawing/2014/main" id="{57842B21-DCF6-C64A-A738-B1B5837AC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830" y="3564488"/>
            <a:ext cx="2740782" cy="329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1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have assumed that densely populated areas would have higher rates of COVID-19 infection, which is contrary to the results below. </a:t>
            </a:r>
          </a:p>
          <a:p>
            <a:pPr lvl="1"/>
            <a:r>
              <a:rPr lang="en-US" dirty="0"/>
              <a:t>Availability of testing and vaccination rollout were among uncontrolled factors that could have led to a counterintuitive result. </a:t>
            </a:r>
          </a:p>
          <a:p>
            <a:r>
              <a:rPr lang="en-US" dirty="0"/>
              <a:t>The r-squared is: 0.17422873249674384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8" name="Group 7">
            <a:extLst>
              <a:ext uri="{FF2B5EF4-FFF2-40B4-BE49-F238E27FC236}">
                <a16:creationId xmlns:a16="http://schemas.microsoft.com/office/drawing/2014/main" id="{B9B6ADB4-7B92-A540-9990-B29A8ABCAD1A}"/>
              </a:ext>
            </a:extLst>
          </p:cNvPr>
          <p:cNvGrpSpPr/>
          <p:nvPr/>
        </p:nvGrpSpPr>
        <p:grpSpPr>
          <a:xfrm>
            <a:off x="2895600" y="3429000"/>
            <a:ext cx="6400800" cy="3429000"/>
            <a:chOff x="2447926" y="3566612"/>
            <a:chExt cx="7296149" cy="3291388"/>
          </a:xfrm>
        </p:grpSpPr>
        <p:pic>
          <p:nvPicPr>
            <p:cNvPr id="17" name="Picture 16" descr="Chart, scatter chart&#10;&#10;Description automatically generated">
              <a:extLst>
                <a:ext uri="{FF2B5EF4-FFF2-40B4-BE49-F238E27FC236}">
                  <a16:creationId xmlns:a16="http://schemas.microsoft.com/office/drawing/2014/main" id="{D69129E6-821A-B049-8B3D-59B3F0E74B8A}"/>
                </a:ext>
              </a:extLst>
            </p:cNvPr>
            <p:cNvPicPr>
              <a:picLocks noChangeAspect="1"/>
            </p:cNvPicPr>
            <p:nvPr/>
          </p:nvPicPr>
          <p:blipFill>
            <a:blip r:embed="rId3"/>
            <a:stretch>
              <a:fillRect/>
            </a:stretch>
          </p:blipFill>
          <p:spPr>
            <a:xfrm>
              <a:off x="2447926" y="3566612"/>
              <a:ext cx="7296149" cy="3291388"/>
            </a:xfrm>
            <a:prstGeom prst="rect">
              <a:avLst/>
            </a:prstGeom>
          </p:spPr>
        </p:pic>
        <p:sp>
          <p:nvSpPr>
            <p:cNvPr id="18" name="TextBox 17">
              <a:extLst>
                <a:ext uri="{FF2B5EF4-FFF2-40B4-BE49-F238E27FC236}">
                  <a16:creationId xmlns:a16="http://schemas.microsoft.com/office/drawing/2014/main" id="{C14CF39E-EA1E-AD49-A9FC-30A80D212B4F}"/>
                </a:ext>
              </a:extLst>
            </p:cNvPr>
            <p:cNvSpPr txBox="1"/>
            <p:nvPr/>
          </p:nvSpPr>
          <p:spPr>
            <a:xfrm>
              <a:off x="3586530" y="3673972"/>
              <a:ext cx="5018940" cy="276999"/>
            </a:xfrm>
            <a:prstGeom prst="rect">
              <a:avLst/>
            </a:prstGeom>
            <a:solidFill>
              <a:schemeClr val="bg1"/>
            </a:solidFill>
          </p:spPr>
          <p:txBody>
            <a:bodyPr wrap="square" rtlCol="0">
              <a:spAutoFit/>
            </a:bodyPr>
            <a:lstStyle/>
            <a:p>
              <a:pPr algn="ctr"/>
              <a:r>
                <a:rPr lang="en-US" sz="1200" b="1" dirty="0"/>
                <a:t>Population vs. Confirmed Cases per Capita</a:t>
              </a:r>
            </a:p>
          </p:txBody>
        </p:sp>
      </p:grpSp>
      <p:sp>
        <p:nvSpPr>
          <p:cNvPr id="11" name="Title 1">
            <a:extLst>
              <a:ext uri="{FF2B5EF4-FFF2-40B4-BE49-F238E27FC236}">
                <a16:creationId xmlns:a16="http://schemas.microsoft.com/office/drawing/2014/main" id="{B270F881-E496-344F-B3E7-468125D8253B}"/>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spTree>
    <p:extLst>
      <p:ext uri="{BB962C8B-B14F-4D97-AF65-F5344CB8AC3E}">
        <p14:creationId xmlns:p14="http://schemas.microsoft.com/office/powerpoint/2010/main" val="183710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Like the scatter plot before, this graph gives a result that is opposite from what we might have expected. The same uncontrolled variables apply</a:t>
            </a:r>
          </a:p>
          <a:p>
            <a:r>
              <a:rPr lang="en-US" dirty="0"/>
              <a:t>The r-squared is: 0.053629448694318176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7" name="Group 6">
            <a:extLst>
              <a:ext uri="{FF2B5EF4-FFF2-40B4-BE49-F238E27FC236}">
                <a16:creationId xmlns:a16="http://schemas.microsoft.com/office/drawing/2014/main" id="{95E9E6A9-8A05-0247-AA22-E982280346D6}"/>
              </a:ext>
            </a:extLst>
          </p:cNvPr>
          <p:cNvGrpSpPr/>
          <p:nvPr/>
        </p:nvGrpSpPr>
        <p:grpSpPr>
          <a:xfrm>
            <a:off x="2895600" y="3429000"/>
            <a:ext cx="6400800" cy="3429000"/>
            <a:chOff x="2828925" y="3550603"/>
            <a:chExt cx="6867525" cy="3307397"/>
          </a:xfrm>
        </p:grpSpPr>
        <p:pic>
          <p:nvPicPr>
            <p:cNvPr id="14" name="Picture 13" descr="Chart, scatter chart&#10;&#10;Description automatically generated">
              <a:extLst>
                <a:ext uri="{FF2B5EF4-FFF2-40B4-BE49-F238E27FC236}">
                  <a16:creationId xmlns:a16="http://schemas.microsoft.com/office/drawing/2014/main" id="{34113DA2-D516-254A-9008-32AE6214A25E}"/>
                </a:ext>
              </a:extLst>
            </p:cNvPr>
            <p:cNvPicPr>
              <a:picLocks noChangeAspect="1"/>
            </p:cNvPicPr>
            <p:nvPr/>
          </p:nvPicPr>
          <p:blipFill>
            <a:blip r:embed="rId3"/>
            <a:stretch>
              <a:fillRect/>
            </a:stretch>
          </p:blipFill>
          <p:spPr>
            <a:xfrm>
              <a:off x="2828925" y="3550603"/>
              <a:ext cx="6867525" cy="3307397"/>
            </a:xfrm>
            <a:prstGeom prst="rect">
              <a:avLst/>
            </a:prstGeom>
          </p:spPr>
        </p:pic>
        <p:sp>
          <p:nvSpPr>
            <p:cNvPr id="11" name="TextBox 10">
              <a:extLst>
                <a:ext uri="{FF2B5EF4-FFF2-40B4-BE49-F238E27FC236}">
                  <a16:creationId xmlns:a16="http://schemas.microsoft.com/office/drawing/2014/main" id="{86B3C95F-0097-A84A-A1BB-96F60C7DC624}"/>
                </a:ext>
              </a:extLst>
            </p:cNvPr>
            <p:cNvSpPr txBox="1"/>
            <p:nvPr/>
          </p:nvSpPr>
          <p:spPr>
            <a:xfrm>
              <a:off x="3898701" y="3652381"/>
              <a:ext cx="4727972" cy="276999"/>
            </a:xfrm>
            <a:prstGeom prst="rect">
              <a:avLst/>
            </a:prstGeom>
            <a:solidFill>
              <a:schemeClr val="bg1"/>
            </a:solidFill>
          </p:spPr>
          <p:txBody>
            <a:bodyPr wrap="square" rtlCol="0">
              <a:spAutoFit/>
            </a:bodyPr>
            <a:lstStyle/>
            <a:p>
              <a:pPr algn="ctr"/>
              <a:r>
                <a:rPr lang="en-US" sz="1200" b="1" dirty="0"/>
                <a:t>Population Density vs. Mortality Rate</a:t>
              </a:r>
            </a:p>
          </p:txBody>
        </p:sp>
      </p:gr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spTree>
    <p:extLst>
      <p:ext uri="{BB962C8B-B14F-4D97-AF65-F5344CB8AC3E}">
        <p14:creationId xmlns:p14="http://schemas.microsoft.com/office/powerpoint/2010/main" val="377441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expect vaccination to have a negative correlation with diagnosed COVID cases per capita, but this result is not shown in our data. </a:t>
            </a:r>
          </a:p>
          <a:p>
            <a:pPr lvl="1"/>
            <a:r>
              <a:rPr lang="en-US" dirty="0"/>
              <a:t>Vaccine lag could account for some of this discrepancy, especially for countries whose rollout has just started. Since the M-Media-Group API did not have historical vaccination data, we were unable to test this result.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endParaRPr lang="en-US" b="1" dirty="0"/>
          </a:p>
        </p:txBody>
      </p:sp>
      <p:grpSp>
        <p:nvGrpSpPr>
          <p:cNvPr id="6" name="Group 5">
            <a:extLst>
              <a:ext uri="{FF2B5EF4-FFF2-40B4-BE49-F238E27FC236}">
                <a16:creationId xmlns:a16="http://schemas.microsoft.com/office/drawing/2014/main" id="{6B428338-19F3-2A45-9AB6-92CC9ED84E01}"/>
              </a:ext>
            </a:extLst>
          </p:cNvPr>
          <p:cNvGrpSpPr/>
          <p:nvPr/>
        </p:nvGrpSpPr>
        <p:grpSpPr>
          <a:xfrm>
            <a:off x="2895600" y="3824268"/>
            <a:ext cx="6400800" cy="3200400"/>
            <a:chOff x="2895600" y="3824268"/>
            <a:chExt cx="6400800" cy="3200400"/>
          </a:xfrm>
        </p:grpSpPr>
        <p:pic>
          <p:nvPicPr>
            <p:cNvPr id="4" name="Picture 3" descr="Chart&#10;&#10;Description automatically generated">
              <a:extLst>
                <a:ext uri="{FF2B5EF4-FFF2-40B4-BE49-F238E27FC236}">
                  <a16:creationId xmlns:a16="http://schemas.microsoft.com/office/drawing/2014/main" id="{4D27F320-6DA4-374F-8525-FACE8A70A765}"/>
                </a:ext>
              </a:extLst>
            </p:cNvPr>
            <p:cNvPicPr>
              <a:picLocks noChangeAspect="1"/>
            </p:cNvPicPr>
            <p:nvPr/>
          </p:nvPicPr>
          <p:blipFill>
            <a:blip r:embed="rId3"/>
            <a:stretch>
              <a:fillRect/>
            </a:stretch>
          </p:blipFill>
          <p:spPr>
            <a:xfrm>
              <a:off x="2895600" y="3824268"/>
              <a:ext cx="6400800" cy="3200400"/>
            </a:xfrm>
            <a:prstGeom prst="rect">
              <a:avLst/>
            </a:prstGeom>
          </p:spPr>
        </p:pic>
        <p:sp>
          <p:nvSpPr>
            <p:cNvPr id="10" name="TextBox 9">
              <a:extLst>
                <a:ext uri="{FF2B5EF4-FFF2-40B4-BE49-F238E27FC236}">
                  <a16:creationId xmlns:a16="http://schemas.microsoft.com/office/drawing/2014/main" id="{9545F209-69D8-F44A-9E78-AF7358B6603E}"/>
                </a:ext>
              </a:extLst>
            </p:cNvPr>
            <p:cNvSpPr txBox="1"/>
            <p:nvPr/>
          </p:nvSpPr>
          <p:spPr>
            <a:xfrm>
              <a:off x="3892673" y="3904779"/>
              <a:ext cx="4406654" cy="287183"/>
            </a:xfrm>
            <a:prstGeom prst="rect">
              <a:avLst/>
            </a:prstGeom>
            <a:solidFill>
              <a:schemeClr val="bg1"/>
            </a:solidFill>
          </p:spPr>
          <p:txBody>
            <a:bodyPr wrap="square" rtlCol="0">
              <a:spAutoFit/>
            </a:bodyPr>
            <a:lstStyle/>
            <a:p>
              <a:pPr algn="ctr"/>
              <a:r>
                <a:rPr lang="en-US" sz="1200" b="1" dirty="0"/>
                <a:t>Administered Doses Per Capita vs. Confirmed per Capita</a:t>
              </a:r>
            </a:p>
          </p:txBody>
        </p:sp>
      </p:grpSp>
    </p:spTree>
    <p:extLst>
      <p:ext uri="{BB962C8B-B14F-4D97-AF65-F5344CB8AC3E}">
        <p14:creationId xmlns:p14="http://schemas.microsoft.com/office/powerpoint/2010/main" val="338091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When looking directly at administered vaccinations and confirmed cases, the correlation is strong and positive. This result is likely skewed by each country’s underlying population. </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p>
        </p:txBody>
      </p:sp>
      <p:pic>
        <p:nvPicPr>
          <p:cNvPr id="4" name="Picture 3" descr="Chart, line chart, scatter chart&#10;&#10;Description automatically generated">
            <a:extLst>
              <a:ext uri="{FF2B5EF4-FFF2-40B4-BE49-F238E27FC236}">
                <a16:creationId xmlns:a16="http://schemas.microsoft.com/office/drawing/2014/main" id="{D8059F63-56D8-D744-9696-0D35FB85478D}"/>
              </a:ext>
            </a:extLst>
          </p:cNvPr>
          <p:cNvPicPr>
            <a:picLocks noChangeAspect="1"/>
          </p:cNvPicPr>
          <p:nvPr/>
        </p:nvPicPr>
        <p:blipFill>
          <a:blip r:embed="rId3"/>
          <a:stretch>
            <a:fillRect/>
          </a:stretch>
        </p:blipFill>
        <p:spPr>
          <a:xfrm>
            <a:off x="2667000" y="3667125"/>
            <a:ext cx="6858000" cy="3429000"/>
          </a:xfrm>
          <a:prstGeom prst="rect">
            <a:avLst/>
          </a:prstGeom>
        </p:spPr>
      </p:pic>
      <p:sp>
        <p:nvSpPr>
          <p:cNvPr id="7" name="TextBox 6">
            <a:extLst>
              <a:ext uri="{FF2B5EF4-FFF2-40B4-BE49-F238E27FC236}">
                <a16:creationId xmlns:a16="http://schemas.microsoft.com/office/drawing/2014/main" id="{800F8BC2-091D-164B-8CC0-D2966147BF83}"/>
              </a:ext>
            </a:extLst>
          </p:cNvPr>
          <p:cNvSpPr txBox="1"/>
          <p:nvPr/>
        </p:nvSpPr>
        <p:spPr>
          <a:xfrm>
            <a:off x="3904825" y="3775160"/>
            <a:ext cx="4406654" cy="287183"/>
          </a:xfrm>
          <a:prstGeom prst="rect">
            <a:avLst/>
          </a:prstGeom>
          <a:solidFill>
            <a:schemeClr val="bg1"/>
          </a:solidFill>
        </p:spPr>
        <p:txBody>
          <a:bodyPr wrap="square" rtlCol="0">
            <a:spAutoFit/>
          </a:bodyPr>
          <a:lstStyle/>
          <a:p>
            <a:pPr algn="ctr"/>
            <a:r>
              <a:rPr lang="en-US" sz="1200" b="1" dirty="0"/>
              <a:t>Administered Doses vs. Confirmed Cases</a:t>
            </a:r>
          </a:p>
        </p:txBody>
      </p:sp>
    </p:spTree>
    <p:extLst>
      <p:ext uri="{BB962C8B-B14F-4D97-AF65-F5344CB8AC3E}">
        <p14:creationId xmlns:p14="http://schemas.microsoft.com/office/powerpoint/2010/main" val="208909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expect vaccination to have a negative correlation with COVID deaths per capita, but this result is not shown in our data. </a:t>
            </a:r>
          </a:p>
          <a:p>
            <a:pPr lvl="1"/>
            <a:r>
              <a:rPr lang="en-US" dirty="0"/>
              <a:t>Vaccine lag could account for some of this discrepancy, especially for countries whose rollout has just started. Since the M-Media-Group API did not have historical vaccination data, we were unable to test this result. </a:t>
            </a:r>
          </a:p>
          <a:p>
            <a:pPr lvl="1"/>
            <a:r>
              <a:rPr lang="en-US" dirty="0"/>
              <a:t>It would be interesting to see how vaccination rollout impacted different age groups. </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p>
        </p:txBody>
      </p:sp>
      <p:pic>
        <p:nvPicPr>
          <p:cNvPr id="4" name="Picture 3" descr="Chart, line chart, scatter chart&#10;&#10;Description automatically generated">
            <a:extLst>
              <a:ext uri="{FF2B5EF4-FFF2-40B4-BE49-F238E27FC236}">
                <a16:creationId xmlns:a16="http://schemas.microsoft.com/office/drawing/2014/main" id="{BC2B765E-43A7-0A42-92DF-FC3CE264BFD0}"/>
              </a:ext>
            </a:extLst>
          </p:cNvPr>
          <p:cNvPicPr>
            <a:picLocks noChangeAspect="1"/>
          </p:cNvPicPr>
          <p:nvPr/>
        </p:nvPicPr>
        <p:blipFill>
          <a:blip r:embed="rId3"/>
          <a:stretch>
            <a:fillRect/>
          </a:stretch>
        </p:blipFill>
        <p:spPr>
          <a:xfrm>
            <a:off x="2667000" y="3644900"/>
            <a:ext cx="6858000" cy="3429000"/>
          </a:xfrm>
          <a:prstGeom prst="rect">
            <a:avLst/>
          </a:prstGeom>
        </p:spPr>
      </p:pic>
      <p:sp>
        <p:nvSpPr>
          <p:cNvPr id="10" name="TextBox 9">
            <a:extLst>
              <a:ext uri="{FF2B5EF4-FFF2-40B4-BE49-F238E27FC236}">
                <a16:creationId xmlns:a16="http://schemas.microsoft.com/office/drawing/2014/main" id="{19A489C4-E1A1-0242-9AB7-586052AAA050}"/>
              </a:ext>
            </a:extLst>
          </p:cNvPr>
          <p:cNvSpPr txBox="1"/>
          <p:nvPr/>
        </p:nvSpPr>
        <p:spPr>
          <a:xfrm>
            <a:off x="3904825" y="3762460"/>
            <a:ext cx="4406654" cy="287183"/>
          </a:xfrm>
          <a:prstGeom prst="rect">
            <a:avLst/>
          </a:prstGeom>
          <a:solidFill>
            <a:schemeClr val="bg1"/>
          </a:solidFill>
        </p:spPr>
        <p:txBody>
          <a:bodyPr wrap="square" rtlCol="0">
            <a:spAutoFit/>
          </a:bodyPr>
          <a:lstStyle/>
          <a:p>
            <a:pPr algn="ctr"/>
            <a:r>
              <a:rPr lang="en-US" sz="1200" b="1" dirty="0"/>
              <a:t>Administered Doses per Capita vs. Deaths per Capita</a:t>
            </a:r>
          </a:p>
        </p:txBody>
      </p:sp>
    </p:spTree>
    <p:extLst>
      <p:ext uri="{BB962C8B-B14F-4D97-AF65-F5344CB8AC3E}">
        <p14:creationId xmlns:p14="http://schemas.microsoft.com/office/powerpoint/2010/main" val="60895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b="1"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a:xfrm>
            <a:off x="2589212" y="1219200"/>
            <a:ext cx="8915400" cy="4692022"/>
          </a:xfrm>
        </p:spPr>
        <p:txBody>
          <a:bodyPr/>
          <a:lstStyle/>
          <a:p>
            <a:r>
              <a:rPr lang="en-US" dirty="0"/>
              <a:t>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nvGraphicFramePr>
        <p:xfrm>
          <a:off x="2028824" y="1765301"/>
          <a:ext cx="8911688" cy="5092699"/>
        </p:xfrm>
        <a:graphic>
          <a:graphicData uri="http://schemas.openxmlformats.org/drawingml/2006/table">
            <a:tbl>
              <a:tblPr firstRow="1" bandRow="1">
                <a:tableStyleId>{5A111915-BE36-4E01-A7E5-04B1672EAD32}</a:tableStyleId>
              </a:tblPr>
              <a:tblGrid>
                <a:gridCol w="2227922">
                  <a:extLst>
                    <a:ext uri="{9D8B030D-6E8A-4147-A177-3AD203B41FA5}">
                      <a16:colId xmlns:a16="http://schemas.microsoft.com/office/drawing/2014/main" val="2203290296"/>
                    </a:ext>
                  </a:extLst>
                </a:gridCol>
                <a:gridCol w="2227922">
                  <a:extLst>
                    <a:ext uri="{9D8B030D-6E8A-4147-A177-3AD203B41FA5}">
                      <a16:colId xmlns:a16="http://schemas.microsoft.com/office/drawing/2014/main" val="1579560213"/>
                    </a:ext>
                  </a:extLst>
                </a:gridCol>
                <a:gridCol w="2227922">
                  <a:extLst>
                    <a:ext uri="{9D8B030D-6E8A-4147-A177-3AD203B41FA5}">
                      <a16:colId xmlns:a16="http://schemas.microsoft.com/office/drawing/2014/main" val="1752591767"/>
                    </a:ext>
                  </a:extLst>
                </a:gridCol>
                <a:gridCol w="2227922">
                  <a:extLst>
                    <a:ext uri="{9D8B030D-6E8A-4147-A177-3AD203B41FA5}">
                      <a16:colId xmlns:a16="http://schemas.microsoft.com/office/drawing/2014/main" val="1880997321"/>
                    </a:ext>
                  </a:extLst>
                </a:gridCol>
              </a:tblGrid>
              <a:tr h="851361">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106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r>
                        <a:rPr lang="en-US" sz="1200" dirty="0"/>
                        <a:t>The United States has the highest measured infection rate, but Mexico has the highest measured  mortality rate. </a:t>
                      </a:r>
                    </a:p>
                  </a:txBody>
                  <a:tcPr/>
                </a:tc>
                <a:extLst>
                  <a:ext uri="{0D108BD9-81ED-4DB2-BD59-A6C34878D82A}">
                    <a16:rowId xmlns:a16="http://schemas.microsoft.com/office/drawing/2014/main" val="2350118511"/>
                  </a:ext>
                </a:extLst>
              </a:tr>
              <a:tr h="1447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trendlines included</a:t>
                      </a:r>
                    </a:p>
                  </a:txBody>
                  <a:tcPr/>
                </a:tc>
                <a:tc>
                  <a:txBody>
                    <a:bodyPr/>
                    <a:lstStyle/>
                    <a:p>
                      <a:r>
                        <a:rPr lang="en-US" sz="1200" dirty="0"/>
                        <a:t>There were likely not enough datapoints to get a strong correlation, and even if there were the testing data itself is likely not consistent enough to produce valid results</a:t>
                      </a:r>
                    </a:p>
                  </a:txBody>
                  <a:tcPr/>
                </a:tc>
                <a:extLst>
                  <a:ext uri="{0D108BD9-81ED-4DB2-BD59-A6C34878D82A}">
                    <a16:rowId xmlns:a16="http://schemas.microsoft.com/office/drawing/2014/main" val="1995979552"/>
                  </a:ext>
                </a:extLst>
              </a:tr>
              <a:tr h="1732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any correlations be found between cases data and vaccination data?</a:t>
                      </a:r>
                    </a:p>
                  </a:txBody>
                  <a:tcPr/>
                </a:tc>
                <a:tc>
                  <a:txBody>
                    <a:bodyPr/>
                    <a:lstStyle/>
                    <a:p>
                      <a:r>
                        <a:rPr lang="en-US" sz="1200" dirty="0"/>
                        <a:t>Administered vaccines, complete vaccinations, partially complete vaccinations, columns on infection and morbidity</a:t>
                      </a:r>
                    </a:p>
                  </a:txBody>
                  <a:tcPr/>
                </a:tc>
                <a:tc>
                  <a:txBody>
                    <a:bodyPr/>
                    <a:lstStyle/>
                    <a:p>
                      <a:r>
                        <a:rPr lang="en-US" sz="1200" dirty="0"/>
                        <a:t>Scatter plots with vaccination data as x-axis values and infection and mortality data as y-axis values, with trendlines included </a:t>
                      </a:r>
                    </a:p>
                  </a:txBody>
                  <a:tcPr/>
                </a:tc>
                <a:tc>
                  <a:txBody>
                    <a:bodyPr/>
                    <a:lstStyle/>
                    <a:p>
                      <a:r>
                        <a:rPr lang="en-US" sz="1200" dirty="0"/>
                        <a:t>Correlations are, again, not strong enough to draw conclusions, and with the added complications of vaccine lag and a lack of historical data any correlations would be unreliable. </a:t>
                      </a:r>
                    </a:p>
                  </a:txBody>
                  <a:tcPr/>
                </a:tc>
                <a:extLst>
                  <a:ext uri="{0D108BD9-81ED-4DB2-BD59-A6C34878D82A}">
                    <a16:rowId xmlns:a16="http://schemas.microsoft.com/office/drawing/2014/main" val="2367733799"/>
                  </a:ext>
                </a:extLst>
              </a:tr>
            </a:tbl>
          </a:graphicData>
        </a:graphic>
      </p:graphicFrame>
    </p:spTree>
    <p:extLst>
      <p:ext uri="{BB962C8B-B14F-4D97-AF65-F5344CB8AC3E}">
        <p14:creationId xmlns:p14="http://schemas.microsoft.com/office/powerpoint/2010/main" val="41851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Limitations found in this dataset included:</a:t>
            </a:r>
          </a:p>
          <a:p>
            <a:pPr lvl="1"/>
            <a:r>
              <a:rPr lang="en-US" dirty="0"/>
              <a:t>Variability in testing data from different countries </a:t>
            </a:r>
          </a:p>
          <a:p>
            <a:pPr lvl="2"/>
            <a:r>
              <a:rPr lang="en-US" dirty="0"/>
              <a:t>Testing in Mexico, for example, is lower than in other North American countries. Since deaths are easier to tally than untested infections, this likely skewed Mexico’s morbidity rate significantly. </a:t>
            </a:r>
          </a:p>
          <a:p>
            <a:pPr lvl="1"/>
            <a:r>
              <a:rPr lang="en-US" dirty="0"/>
              <a:t>Lack of historical data for vaccine rollout </a:t>
            </a:r>
          </a:p>
          <a:p>
            <a:pPr lvl="1"/>
            <a:r>
              <a:rPr lang="en-US" dirty="0"/>
              <a:t>Lack of reliable recovery data due to depreciated column and difficulty of measure </a:t>
            </a:r>
          </a:p>
          <a:p>
            <a:pPr lvl="1"/>
            <a:endParaRPr lang="en-US" dirty="0"/>
          </a:p>
          <a:p>
            <a:pPr lvl="1"/>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5/7/2021</a:t>
            </a:fld>
            <a:endParaRPr lang="en-US"/>
          </a:p>
        </p:txBody>
      </p:sp>
      <p:sp>
        <p:nvSpPr>
          <p:cNvPr id="7" name="Title 1">
            <a:extLst>
              <a:ext uri="{FF2B5EF4-FFF2-40B4-BE49-F238E27FC236}">
                <a16:creationId xmlns:a16="http://schemas.microsoft.com/office/drawing/2014/main" id="{03718152-E5E5-E946-8990-46E699E6E257}"/>
              </a:ext>
            </a:extLst>
          </p:cNvPr>
          <p:cNvSpPr>
            <a:spLocks noGrp="1"/>
          </p:cNvSpPr>
          <p:nvPr>
            <p:ph type="title"/>
          </p:nvPr>
        </p:nvSpPr>
        <p:spPr>
          <a:xfrm>
            <a:off x="2592925" y="624110"/>
            <a:ext cx="8911687" cy="1280890"/>
          </a:xfrm>
        </p:spPr>
        <p:txBody>
          <a:bodyPr/>
          <a:lstStyle/>
          <a:p>
            <a:r>
              <a:rPr lang="en-US" b="1" dirty="0"/>
              <a:t>Discussion</a:t>
            </a:r>
          </a:p>
        </p:txBody>
      </p:sp>
    </p:spTree>
    <p:extLst>
      <p:ext uri="{BB962C8B-B14F-4D97-AF65-F5344CB8AC3E}">
        <p14:creationId xmlns:p14="http://schemas.microsoft.com/office/powerpoint/2010/main" val="277073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658-69C8-794E-B749-02FAA80AFE73}"/>
              </a:ext>
            </a:extLst>
          </p:cNvPr>
          <p:cNvSpPr>
            <a:spLocks noGrp="1"/>
          </p:cNvSpPr>
          <p:nvPr>
            <p:ph type="title"/>
          </p:nvPr>
        </p:nvSpPr>
        <p:spPr/>
        <p:txBody>
          <a:bodyPr/>
          <a:lstStyle/>
          <a:p>
            <a:r>
              <a:rPr lang="en-US" b="1" dirty="0"/>
              <a:t>Post-Mortem</a:t>
            </a:r>
          </a:p>
        </p:txBody>
      </p:sp>
      <p:sp>
        <p:nvSpPr>
          <p:cNvPr id="3" name="Content Placeholder 2">
            <a:extLst>
              <a:ext uri="{FF2B5EF4-FFF2-40B4-BE49-F238E27FC236}">
                <a16:creationId xmlns:a16="http://schemas.microsoft.com/office/drawing/2014/main" id="{A0AE2227-B8E4-D247-BF72-0B12CFC1E7D7}"/>
              </a:ext>
            </a:extLst>
          </p:cNvPr>
          <p:cNvSpPr>
            <a:spLocks noGrp="1"/>
          </p:cNvSpPr>
          <p:nvPr>
            <p:ph idx="1"/>
          </p:nvPr>
        </p:nvSpPr>
        <p:spPr>
          <a:xfrm>
            <a:off x="2589212" y="2133600"/>
            <a:ext cx="8915400" cy="4610100"/>
          </a:xfrm>
        </p:spPr>
        <p:txBody>
          <a:bodyPr>
            <a:normAutofit/>
          </a:bodyPr>
          <a:lstStyle/>
          <a:p>
            <a:r>
              <a:rPr lang="en-US" dirty="0"/>
              <a:t>With two more weeks, two possible project extensions would be interesting to explore:</a:t>
            </a:r>
          </a:p>
          <a:p>
            <a:r>
              <a:rPr lang="en-US" dirty="0"/>
              <a:t>Compare to 1918 pandemic </a:t>
            </a:r>
          </a:p>
          <a:p>
            <a:pPr lvl="1"/>
            <a:r>
              <a:rPr lang="en-US" dirty="0"/>
              <a:t>The M-Media-Group API had several other categories of data available, namely historical data</a:t>
            </a:r>
          </a:p>
          <a:p>
            <a:pPr lvl="2"/>
            <a:r>
              <a:rPr lang="en-US" dirty="0"/>
              <a:t>History data would solve the problem of not being able to track infection and deaths over time, bringing this API’s utility closer to more established sources</a:t>
            </a:r>
          </a:p>
          <a:p>
            <a:pPr lvl="1"/>
            <a:r>
              <a:rPr lang="en-US" dirty="0"/>
              <a:t>Comparing more established international healthcare data sources across the same geographies as were examined with the M-Media-Group API would give an interesting view of each source’s differences, as we could contrast their breadth and utility</a:t>
            </a:r>
          </a:p>
          <a:p>
            <a:pPr lvl="1"/>
            <a:r>
              <a:rPr lang="en-US" dirty="0"/>
              <a:t>Investigating discrepancies in access to testing would be an interesting next step, especially as it would point out flaws in current statistics and comparisons. </a:t>
            </a:r>
          </a:p>
          <a:p>
            <a:pPr lvl="1"/>
            <a:endParaRPr lang="en-US" dirty="0"/>
          </a:p>
          <a:p>
            <a:endParaRPr lang="en-US" dirty="0"/>
          </a:p>
        </p:txBody>
      </p:sp>
      <p:sp>
        <p:nvSpPr>
          <p:cNvPr id="5" name="Date Placeholder 4">
            <a:extLst>
              <a:ext uri="{FF2B5EF4-FFF2-40B4-BE49-F238E27FC236}">
                <a16:creationId xmlns:a16="http://schemas.microsoft.com/office/drawing/2014/main" id="{8F4087F8-DE41-C24B-9426-96DCFE9B292F}"/>
              </a:ext>
            </a:extLst>
          </p:cNvPr>
          <p:cNvSpPr>
            <a:spLocks noGrp="1"/>
          </p:cNvSpPr>
          <p:nvPr>
            <p:ph type="dt" sz="half" idx="10"/>
          </p:nvPr>
        </p:nvSpPr>
        <p:spPr/>
        <p:txBody>
          <a:bodyPr/>
          <a:lstStyle/>
          <a:p>
            <a:fld id="{99495DA7-756C-CE46-9AFF-D902797D5119}" type="datetime1">
              <a:rPr lang="en-US" smtClean="0"/>
              <a:t>5/7/2021</a:t>
            </a:fld>
            <a:endParaRPr lang="en-US"/>
          </a:p>
        </p:txBody>
      </p:sp>
    </p:spTree>
    <p:extLst>
      <p:ext uri="{BB962C8B-B14F-4D97-AF65-F5344CB8AC3E}">
        <p14:creationId xmlns:p14="http://schemas.microsoft.com/office/powerpoint/2010/main" val="29412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5223-E309-974F-8120-B05EA0043D82}"/>
              </a:ext>
            </a:extLst>
          </p:cNvPr>
          <p:cNvSpPr>
            <a:spLocks noGrp="1"/>
          </p:cNvSpPr>
          <p:nvPr>
            <p:ph idx="1"/>
          </p:nvPr>
        </p:nvSpPr>
        <p:spPr>
          <a:xfrm>
            <a:off x="1338275" y="1825625"/>
            <a:ext cx="4719638" cy="4351338"/>
          </a:xfrm>
        </p:spPr>
        <p:txBody>
          <a:bodyPr>
            <a:normAutofit/>
          </a:bodyPr>
          <a:lstStyle/>
          <a:p>
            <a:pPr marL="0" indent="0">
              <a:buNone/>
            </a:pPr>
            <a:r>
              <a:rPr lang="en-US" dirty="0"/>
              <a:t>Healthcare data in the US is notoriously difficult to find. There are currently a select few sources able to report accurate and timely statistics, at least in pa    rt due to HIPPA regulations and the availability of claims data. </a:t>
            </a:r>
          </a:p>
          <a:p>
            <a:pPr marL="0" indent="0">
              <a:buNone/>
            </a:pPr>
            <a:r>
              <a:rPr lang="en-US" dirty="0"/>
              <a:t>COVID-19 has seen a surge in the prevalence of data, with many APIs and downloadable sources offering statistics on the spread and mortality rates of the virus. While these APIs are sourced and visualized differently, most of them call on the same sources—they do not generate data, but rather increase awareness and utility. </a:t>
            </a:r>
          </a:p>
          <a:p>
            <a:pPr marL="0" indent="0">
              <a:buNone/>
            </a:pPr>
            <a:r>
              <a:rPr lang="en-US" dirty="0"/>
              <a:t>Our group examined one such API, pulling its available statistics for countries in North America. We hoped to look at international trends in COVID-19 infection and morbidity rates by country and check for correlations between these measures and included demographic factors. </a:t>
            </a:r>
          </a:p>
        </p:txBody>
      </p:sp>
      <p:sp>
        <p:nvSpPr>
          <p:cNvPr id="5" name="Date Placeholder 4">
            <a:extLst>
              <a:ext uri="{FF2B5EF4-FFF2-40B4-BE49-F238E27FC236}">
                <a16:creationId xmlns:a16="http://schemas.microsoft.com/office/drawing/2014/main" id="{A30094BE-7223-784B-A544-350C6D84253B}"/>
              </a:ext>
            </a:extLst>
          </p:cNvPr>
          <p:cNvSpPr>
            <a:spLocks noGrp="1"/>
          </p:cNvSpPr>
          <p:nvPr>
            <p:ph type="dt" sz="half" idx="10"/>
          </p:nvPr>
        </p:nvSpPr>
        <p:spPr/>
        <p:txBody>
          <a:bodyPr/>
          <a:lstStyle/>
          <a:p>
            <a:fld id="{B108201D-E81F-1247-9597-E88465257275}" type="datetime1">
              <a:rPr lang="en-US" smtClean="0"/>
              <a:t>5/7/2021</a:t>
            </a:fld>
            <a:endParaRPr lang="en-US"/>
          </a:p>
        </p:txBody>
      </p:sp>
      <p:pic>
        <p:nvPicPr>
          <p:cNvPr id="2050" name="Picture 2" descr="Monitor the COVID-19 Outbreak with These APIs | Nordic APIs |">
            <a:extLst>
              <a:ext uri="{FF2B5EF4-FFF2-40B4-BE49-F238E27FC236}">
                <a16:creationId xmlns:a16="http://schemas.microsoft.com/office/drawing/2014/main" id="{A086E186-1650-7E46-875C-E1040236F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6" y="1399660"/>
            <a:ext cx="5450626" cy="2629927"/>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13" name="Picture 12" descr="Map&#10;&#10;Description automatically generated">
            <a:extLst>
              <a:ext uri="{FF2B5EF4-FFF2-40B4-BE49-F238E27FC236}">
                <a16:creationId xmlns:a16="http://schemas.microsoft.com/office/drawing/2014/main" id="{A3DA094F-D3B6-AB4C-982D-5354FDB9CF9D}"/>
              </a:ext>
            </a:extLst>
          </p:cNvPr>
          <p:cNvPicPr>
            <a:picLocks noChangeAspect="1"/>
          </p:cNvPicPr>
          <p:nvPr/>
        </p:nvPicPr>
        <p:blipFill>
          <a:blip r:embed="rId4"/>
          <a:stretch>
            <a:fillRect/>
          </a:stretch>
        </p:blipFill>
        <p:spPr>
          <a:xfrm>
            <a:off x="6061607" y="4136763"/>
            <a:ext cx="3014335" cy="2283338"/>
          </a:xfrm>
          <a:prstGeom prst="rect">
            <a:avLst/>
          </a:prstGeom>
          <a:ln>
            <a:solidFill>
              <a:schemeClr val="tx1"/>
            </a:solidFill>
            <a:prstDash val="sysDot"/>
          </a:ln>
        </p:spPr>
      </p:pic>
      <p:pic>
        <p:nvPicPr>
          <p:cNvPr id="15" name="Picture 14" descr="A picture containing graphical user interface&#10;&#10;Description automatically generated">
            <a:extLst>
              <a:ext uri="{FF2B5EF4-FFF2-40B4-BE49-F238E27FC236}">
                <a16:creationId xmlns:a16="http://schemas.microsoft.com/office/drawing/2014/main" id="{F7A5F400-1AFF-4B4C-85C5-2421EBF314BA}"/>
              </a:ext>
            </a:extLst>
          </p:cNvPr>
          <p:cNvPicPr>
            <a:picLocks noChangeAspect="1"/>
          </p:cNvPicPr>
          <p:nvPr/>
        </p:nvPicPr>
        <p:blipFill>
          <a:blip r:embed="rId5"/>
          <a:stretch>
            <a:fillRect/>
          </a:stretch>
        </p:blipFill>
        <p:spPr>
          <a:xfrm>
            <a:off x="9217732" y="4146042"/>
            <a:ext cx="2293788" cy="2281747"/>
          </a:xfrm>
          <a:prstGeom prst="rect">
            <a:avLst/>
          </a:prstGeom>
          <a:ln>
            <a:solidFill>
              <a:schemeClr val="tx1"/>
            </a:solidFill>
            <a:prstDash val="sysDot"/>
          </a:ln>
        </p:spPr>
      </p:pic>
      <p:sp>
        <p:nvSpPr>
          <p:cNvPr id="16" name="TextBox 15">
            <a:extLst>
              <a:ext uri="{FF2B5EF4-FFF2-40B4-BE49-F238E27FC236}">
                <a16:creationId xmlns:a16="http://schemas.microsoft.com/office/drawing/2014/main" id="{A6E097AE-8E03-664A-BC17-C4E88EBDC96E}"/>
              </a:ext>
            </a:extLst>
          </p:cNvPr>
          <p:cNvSpPr txBox="1"/>
          <p:nvPr/>
        </p:nvSpPr>
        <p:spPr>
          <a:xfrm>
            <a:off x="5900738" y="6248403"/>
            <a:ext cx="1757362" cy="169277"/>
          </a:xfrm>
          <a:prstGeom prst="rect">
            <a:avLst/>
          </a:prstGeom>
          <a:noFill/>
        </p:spPr>
        <p:txBody>
          <a:bodyPr wrap="square" rtlCol="0">
            <a:spAutoFit/>
          </a:bodyPr>
          <a:lstStyle/>
          <a:p>
            <a:r>
              <a:rPr lang="en-US" sz="500" dirty="0"/>
              <a:t>Source: World Health Organization</a:t>
            </a:r>
          </a:p>
        </p:txBody>
      </p:sp>
      <p:sp>
        <p:nvSpPr>
          <p:cNvPr id="18" name="TextBox 17">
            <a:extLst>
              <a:ext uri="{FF2B5EF4-FFF2-40B4-BE49-F238E27FC236}">
                <a16:creationId xmlns:a16="http://schemas.microsoft.com/office/drawing/2014/main" id="{8036BA0F-DE0E-2345-869F-482F930B88E3}"/>
              </a:ext>
            </a:extLst>
          </p:cNvPr>
          <p:cNvSpPr txBox="1"/>
          <p:nvPr/>
        </p:nvSpPr>
        <p:spPr>
          <a:xfrm>
            <a:off x="9590294" y="3855302"/>
            <a:ext cx="1757362" cy="169277"/>
          </a:xfrm>
          <a:prstGeom prst="rect">
            <a:avLst/>
          </a:prstGeom>
          <a:noFill/>
        </p:spPr>
        <p:txBody>
          <a:bodyPr wrap="square" rtlCol="0">
            <a:spAutoFit/>
          </a:bodyPr>
          <a:lstStyle/>
          <a:p>
            <a:pPr algn="r"/>
            <a:r>
              <a:rPr lang="en-US" sz="500" dirty="0"/>
              <a:t>Source: Rapid API</a:t>
            </a:r>
          </a:p>
        </p:txBody>
      </p:sp>
      <p:sp>
        <p:nvSpPr>
          <p:cNvPr id="12" name="Title 1">
            <a:extLst>
              <a:ext uri="{FF2B5EF4-FFF2-40B4-BE49-F238E27FC236}">
                <a16:creationId xmlns:a16="http://schemas.microsoft.com/office/drawing/2014/main" id="{CC610819-968A-3B4A-833C-DF8507EE82AF}"/>
              </a:ext>
            </a:extLst>
          </p:cNvPr>
          <p:cNvSpPr>
            <a:spLocks noGrp="1"/>
          </p:cNvSpPr>
          <p:nvPr>
            <p:ph type="title"/>
          </p:nvPr>
        </p:nvSpPr>
        <p:spPr>
          <a:xfrm>
            <a:off x="2592925" y="624110"/>
            <a:ext cx="8911687" cy="1280890"/>
          </a:xfrm>
        </p:spPr>
        <p:txBody>
          <a:bodyPr/>
          <a:lstStyle/>
          <a:p>
            <a:r>
              <a:rPr lang="en-US" b="1" dirty="0"/>
              <a:t>Motivations, Questions, and Data</a:t>
            </a:r>
          </a:p>
        </p:txBody>
      </p:sp>
    </p:spTree>
    <p:extLst>
      <p:ext uri="{BB962C8B-B14F-4D97-AF65-F5344CB8AC3E}">
        <p14:creationId xmlns:p14="http://schemas.microsoft.com/office/powerpoint/2010/main" val="12637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675-A1FC-B740-88F1-8539DC6CE494}"/>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1A0B7FBD-7D07-5F43-BB97-E4135189DC0B}"/>
              </a:ext>
            </a:extLst>
          </p:cNvPr>
          <p:cNvSpPr>
            <a:spLocks noGrp="1"/>
          </p:cNvSpPr>
          <p:nvPr>
            <p:ph idx="1"/>
          </p:nvPr>
        </p:nvSpPr>
        <p:spPr/>
        <p:txBody>
          <a:bodyPr/>
          <a:lstStyle/>
          <a:p>
            <a:r>
              <a:rPr lang="en-US" dirty="0"/>
              <a:t> Please ask questions if you have them.  </a:t>
            </a:r>
          </a:p>
        </p:txBody>
      </p:sp>
      <p:sp>
        <p:nvSpPr>
          <p:cNvPr id="5" name="Date Placeholder 4">
            <a:extLst>
              <a:ext uri="{FF2B5EF4-FFF2-40B4-BE49-F238E27FC236}">
                <a16:creationId xmlns:a16="http://schemas.microsoft.com/office/drawing/2014/main" id="{5876E40D-496E-8442-9A53-14D4129922F3}"/>
              </a:ext>
            </a:extLst>
          </p:cNvPr>
          <p:cNvSpPr>
            <a:spLocks noGrp="1"/>
          </p:cNvSpPr>
          <p:nvPr>
            <p:ph type="dt" sz="half" idx="10"/>
          </p:nvPr>
        </p:nvSpPr>
        <p:spPr/>
        <p:txBody>
          <a:bodyPr/>
          <a:lstStyle/>
          <a:p>
            <a:fld id="{9C4FDC29-DB2B-6149-83F6-C4B94239BAD3}" type="datetime1">
              <a:rPr lang="en-US" smtClean="0"/>
              <a:t>5/7/2021</a:t>
            </a:fld>
            <a:endParaRPr lang="en-US"/>
          </a:p>
        </p:txBody>
      </p:sp>
    </p:spTree>
    <p:extLst>
      <p:ext uri="{BB962C8B-B14F-4D97-AF65-F5344CB8AC3E}">
        <p14:creationId xmlns:p14="http://schemas.microsoft.com/office/powerpoint/2010/main" val="281491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559-F5A7-1143-B4BB-52F85217B7B9}"/>
              </a:ext>
            </a:extLst>
          </p:cNvPr>
          <p:cNvSpPr>
            <a:spLocks noGrp="1"/>
          </p:cNvSpPr>
          <p:nvPr>
            <p:ph type="title"/>
          </p:nvPr>
        </p:nvSpPr>
        <p:spPr/>
        <p:txBody>
          <a:bodyPr/>
          <a:lstStyle/>
          <a:p>
            <a:r>
              <a:rPr lang="en-US" b="1" dirty="0"/>
              <a:t>Sources</a:t>
            </a:r>
          </a:p>
        </p:txBody>
      </p:sp>
      <p:sp>
        <p:nvSpPr>
          <p:cNvPr id="3" name="Content Placeholder 2">
            <a:extLst>
              <a:ext uri="{FF2B5EF4-FFF2-40B4-BE49-F238E27FC236}">
                <a16:creationId xmlns:a16="http://schemas.microsoft.com/office/drawing/2014/main" id="{F227D8F1-8A00-CE40-BF3D-60831EF84100}"/>
              </a:ext>
            </a:extLst>
          </p:cNvPr>
          <p:cNvSpPr>
            <a:spLocks noGrp="1"/>
          </p:cNvSpPr>
          <p:nvPr>
            <p:ph idx="1"/>
          </p:nvPr>
        </p:nvSpPr>
        <p:spPr/>
        <p:txBody>
          <a:bodyPr/>
          <a:lstStyle/>
          <a:p>
            <a:r>
              <a:rPr lang="en-US" dirty="0"/>
              <a:t>API provided open-source by M-Media-Group, available at </a:t>
            </a:r>
            <a:r>
              <a:rPr lang="en-US" dirty="0">
                <a:hlinkClick r:id="rId2"/>
              </a:rPr>
              <a:t>https://github.com/M-Media-Group/Covid-19-API</a:t>
            </a:r>
            <a:endParaRPr lang="en-US" dirty="0"/>
          </a:p>
          <a:p>
            <a:r>
              <a:rPr lang="en-US" dirty="0"/>
              <a:t>COVID-19 stock image is public domain, provided by the CDC and available at </a:t>
            </a:r>
            <a:r>
              <a:rPr lang="en-US" dirty="0">
                <a:hlinkClick r:id="rId3"/>
              </a:rPr>
              <a:t>https://www.cdc.gov/media/subtopic/images.htm</a:t>
            </a:r>
            <a:endParaRPr lang="en-US" dirty="0"/>
          </a:p>
          <a:p>
            <a:r>
              <a:rPr lang="en-US" dirty="0"/>
              <a:t>Information on the WHO Coronavirus (COVID-19) Dashboard was pulled from </a:t>
            </a:r>
            <a:r>
              <a:rPr lang="en-US" dirty="0">
                <a:hlinkClick r:id="rId4"/>
              </a:rPr>
              <a:t>https://covid19.who.int/</a:t>
            </a:r>
            <a:endParaRPr lang="en-US" dirty="0"/>
          </a:p>
          <a:p>
            <a:r>
              <a:rPr lang="en-US" dirty="0"/>
              <a:t>PubMed article on the impact of COVID-19 on life expectancy </a:t>
            </a:r>
            <a:r>
              <a:rPr lang="en-US" dirty="0">
                <a:hlinkClick r:id="rId5"/>
              </a:rPr>
              <a:t>https://pubmed.ncbi.nlm.nih.gov/32941467/</a:t>
            </a:r>
            <a:endParaRPr lang="en-US" dirty="0"/>
          </a:p>
          <a:p>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366F44-73D2-2C46-84F7-ACF0FF4040D0}"/>
              </a:ext>
            </a:extLst>
          </p:cNvPr>
          <p:cNvSpPr>
            <a:spLocks noGrp="1"/>
          </p:cNvSpPr>
          <p:nvPr>
            <p:ph type="dt" sz="half" idx="10"/>
          </p:nvPr>
        </p:nvSpPr>
        <p:spPr/>
        <p:txBody>
          <a:bodyPr/>
          <a:lstStyle/>
          <a:p>
            <a:fld id="{A409A287-AB84-2B48-8941-6388C7B9D3BC}" type="datetime1">
              <a:rPr lang="en-US" smtClean="0"/>
              <a:t>5/7/2021</a:t>
            </a:fld>
            <a:endParaRPr lang="en-US"/>
          </a:p>
        </p:txBody>
      </p:sp>
    </p:spTree>
    <p:extLst>
      <p:ext uri="{BB962C8B-B14F-4D97-AF65-F5344CB8AC3E}">
        <p14:creationId xmlns:p14="http://schemas.microsoft.com/office/powerpoint/2010/main" val="373127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A9A0-2525-FB41-B87A-2F9BE77484FE}"/>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694E156B-59FF-144A-9BD3-409FAB4BF922}"/>
              </a:ext>
            </a:extLst>
          </p:cNvPr>
          <p:cNvSpPr>
            <a:spLocks noGrp="1"/>
          </p:cNvSpPr>
          <p:nvPr>
            <p:ph idx="1"/>
          </p:nvPr>
        </p:nvSpPr>
        <p:spPr/>
        <p:txBody>
          <a:bodyPr>
            <a:normAutofit/>
          </a:bodyPr>
          <a:lstStyle/>
          <a:p>
            <a:pPr marL="0" indent="0">
              <a:buNone/>
            </a:pPr>
            <a:r>
              <a:rPr lang="en-US" dirty="0"/>
              <a:t>COVID-19 sources generally contain the same fundamental statistics surrounding infection and mortality counts and are often combined with raw population descriptors such as pop density and life expectancy. Our group wanted to see how well we could profile trends in infection and mortality throughout North America based on these offered statistics, specifically:</a:t>
            </a:r>
          </a:p>
          <a:p>
            <a:r>
              <a:rPr lang="en-US" dirty="0"/>
              <a:t>Which countries in North America have the highest infection rates? Mortality rates?</a:t>
            </a:r>
          </a:p>
          <a:p>
            <a:r>
              <a:rPr lang="en-US" dirty="0"/>
              <a:t>Do any of the provided demographic statistics have strong correlations with infection or mortality rate?</a:t>
            </a:r>
          </a:p>
          <a:p>
            <a:r>
              <a:rPr lang="en-US" dirty="0"/>
              <a:t>Can correlations be found between vaccination and case data?</a:t>
            </a:r>
          </a:p>
          <a:p>
            <a:r>
              <a:rPr lang="en-US" dirty="0"/>
              <a:t>What are the limitations of this dataset? Could existing external sources help to fix these limitations, or is further surveying required?</a:t>
            </a:r>
          </a:p>
          <a:p>
            <a:pPr marL="0" indent="0">
              <a:buNone/>
            </a:pPr>
            <a:endParaRPr lang="en-US" dirty="0"/>
          </a:p>
        </p:txBody>
      </p:sp>
      <p:sp>
        <p:nvSpPr>
          <p:cNvPr id="5" name="Date Placeholder 4">
            <a:extLst>
              <a:ext uri="{FF2B5EF4-FFF2-40B4-BE49-F238E27FC236}">
                <a16:creationId xmlns:a16="http://schemas.microsoft.com/office/drawing/2014/main" id="{A74018B5-03A3-6C44-AC96-78C467274635}"/>
              </a:ext>
            </a:extLst>
          </p:cNvPr>
          <p:cNvSpPr>
            <a:spLocks noGrp="1"/>
          </p:cNvSpPr>
          <p:nvPr>
            <p:ph type="dt" sz="half" idx="10"/>
          </p:nvPr>
        </p:nvSpPr>
        <p:spPr/>
        <p:txBody>
          <a:bodyPr/>
          <a:lstStyle/>
          <a:p>
            <a:fld id="{71C5803E-A747-DA41-9746-99C617E89016}" type="datetime1">
              <a:rPr lang="en-US" smtClean="0"/>
              <a:t>5/7/2021</a:t>
            </a:fld>
            <a:endParaRPr lang="en-US"/>
          </a:p>
        </p:txBody>
      </p:sp>
    </p:spTree>
    <p:extLst>
      <p:ext uri="{BB962C8B-B14F-4D97-AF65-F5344CB8AC3E}">
        <p14:creationId xmlns:p14="http://schemas.microsoft.com/office/powerpoint/2010/main" val="31199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0AF9-DDF7-EF44-96FB-69DD06852718}"/>
              </a:ext>
            </a:extLst>
          </p:cNvPr>
          <p:cNvSpPr>
            <a:spLocks noGrp="1"/>
          </p:cNvSpPr>
          <p:nvPr>
            <p:ph type="title"/>
          </p:nvPr>
        </p:nvSpPr>
        <p:spPr/>
        <p:txBody>
          <a:bodyPr/>
          <a:lstStyle/>
          <a:p>
            <a:r>
              <a:rPr lang="en-US" b="1" dirty="0"/>
              <a:t>Data Cleanup and Exploration</a:t>
            </a:r>
          </a:p>
        </p:txBody>
      </p:sp>
      <p:sp>
        <p:nvSpPr>
          <p:cNvPr id="3" name="Content Placeholder 2">
            <a:extLst>
              <a:ext uri="{FF2B5EF4-FFF2-40B4-BE49-F238E27FC236}">
                <a16:creationId xmlns:a16="http://schemas.microsoft.com/office/drawing/2014/main" id="{6264C08B-1553-B942-B934-4203DD03B8D8}"/>
              </a:ext>
            </a:extLst>
          </p:cNvPr>
          <p:cNvSpPr>
            <a:spLocks noGrp="1"/>
          </p:cNvSpPr>
          <p:nvPr>
            <p:ph idx="1"/>
          </p:nvPr>
        </p:nvSpPr>
        <p:spPr>
          <a:xfrm>
            <a:off x="2589212" y="2133600"/>
            <a:ext cx="8915400" cy="4724400"/>
          </a:xfrm>
        </p:spPr>
        <p:txBody>
          <a:bodyPr>
            <a:normAutofit/>
          </a:bodyPr>
          <a:lstStyle/>
          <a:p>
            <a:r>
              <a:rPr lang="en-US" dirty="0"/>
              <a:t>M-Media-Group offers free, international COVID-19 data. Because demographic, vaccine, and cases data were all provided and updated daily, we decided to investigate what kinds of visualizations and insights could be found from less traditional healthcare data sources. </a:t>
            </a:r>
          </a:p>
          <a:p>
            <a:r>
              <a:rPr lang="en-US" dirty="0"/>
              <a:t>One of the most interesting problems we encountered with this dataset was its structure—fields were grouped geographically rather than by summary value, so the json could not be directly loaded into a data frame without the loss of target statistics. Instead, we ran a loop that pulled only those geographies with values for all available columns and appended each result to an initially empty list. </a:t>
            </a:r>
          </a:p>
          <a:p>
            <a:pPr lvl="1"/>
            <a:r>
              <a:rPr lang="en-US" dirty="0"/>
              <a:t>Smaller, “nested” geographies did not contain all statistics, so filtering for regions with “all” both gave more fields to work with and narrowed down geography type to “country”</a:t>
            </a:r>
          </a:p>
          <a:p>
            <a:r>
              <a:rPr lang="en-US" dirty="0"/>
              <a:t>Our dataset contained a column that was depreciated, which would have skewed results had we included it in our analyses. The problem was easily solved by excluding said column from working data frames, but the process of working through why its statistics looked suspect was valuable. </a:t>
            </a:r>
          </a:p>
          <a:p>
            <a:pPr lvl="1"/>
            <a:r>
              <a:rPr lang="en-US" dirty="0"/>
              <a:t>Columns were created to show statistics per capita and population per square mile columns based on given population numbers</a:t>
            </a:r>
          </a:p>
        </p:txBody>
      </p:sp>
      <p:sp>
        <p:nvSpPr>
          <p:cNvPr id="5" name="Date Placeholder 4">
            <a:extLst>
              <a:ext uri="{FF2B5EF4-FFF2-40B4-BE49-F238E27FC236}">
                <a16:creationId xmlns:a16="http://schemas.microsoft.com/office/drawing/2014/main" id="{3B5C3C92-E177-3543-BD7E-FBC5CC1B3155}"/>
              </a:ext>
            </a:extLst>
          </p:cNvPr>
          <p:cNvSpPr>
            <a:spLocks noGrp="1"/>
          </p:cNvSpPr>
          <p:nvPr>
            <p:ph type="dt" sz="half" idx="10"/>
          </p:nvPr>
        </p:nvSpPr>
        <p:spPr/>
        <p:txBody>
          <a:bodyPr/>
          <a:lstStyle/>
          <a:p>
            <a:fld id="{E29D2986-13CA-7644-9A73-A3D19AF3B12B}" type="datetime1">
              <a:rPr lang="en-US" smtClean="0"/>
              <a:t>5/7/2021</a:t>
            </a:fld>
            <a:endParaRPr lang="en-US"/>
          </a:p>
        </p:txBody>
      </p:sp>
    </p:spTree>
    <p:extLst>
      <p:ext uri="{BB962C8B-B14F-4D97-AF65-F5344CB8AC3E}">
        <p14:creationId xmlns:p14="http://schemas.microsoft.com/office/powerpoint/2010/main" val="220262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03301-A4B1-4A49-B92F-56E64A3838CD}"/>
              </a:ext>
            </a:extLst>
          </p:cNvPr>
          <p:cNvSpPr>
            <a:spLocks noGrp="1"/>
          </p:cNvSpPr>
          <p:nvPr>
            <p:ph type="dt" sz="half" idx="10"/>
          </p:nvPr>
        </p:nvSpPr>
        <p:spPr/>
        <p:txBody>
          <a:bodyPr/>
          <a:lstStyle/>
          <a:p>
            <a:fld id="{3969E37F-5ECE-AF41-8CD2-1D350873BEFD}" type="datetime1">
              <a:rPr lang="en-US" smtClean="0"/>
              <a:t>5/7/2021</a:t>
            </a:fld>
            <a:endParaRPr lang="en-US"/>
          </a:p>
        </p:txBody>
      </p:sp>
      <p:grpSp>
        <p:nvGrpSpPr>
          <p:cNvPr id="3" name="Group 2">
            <a:extLst>
              <a:ext uri="{FF2B5EF4-FFF2-40B4-BE49-F238E27FC236}">
                <a16:creationId xmlns:a16="http://schemas.microsoft.com/office/drawing/2014/main" id="{31E19580-C606-47FE-9001-60A342AF2A45}"/>
              </a:ext>
            </a:extLst>
          </p:cNvPr>
          <p:cNvGrpSpPr/>
          <p:nvPr/>
        </p:nvGrpSpPr>
        <p:grpSpPr>
          <a:xfrm>
            <a:off x="183715" y="3682517"/>
            <a:ext cx="6200775" cy="3035951"/>
            <a:chOff x="715090" y="3624750"/>
            <a:chExt cx="5761918" cy="2869386"/>
          </a:xfrm>
        </p:grpSpPr>
        <p:pic>
          <p:nvPicPr>
            <p:cNvPr id="4" name="Picture 3" descr="Table&#10;&#10;Description automatically generated">
              <a:extLst>
                <a:ext uri="{FF2B5EF4-FFF2-40B4-BE49-F238E27FC236}">
                  <a16:creationId xmlns:a16="http://schemas.microsoft.com/office/drawing/2014/main" id="{90D01C8A-E6C1-4F16-B5B5-DB96A9948424}"/>
                </a:ext>
              </a:extLst>
            </p:cNvPr>
            <p:cNvPicPr>
              <a:picLocks noChangeAspect="1"/>
            </p:cNvPicPr>
            <p:nvPr/>
          </p:nvPicPr>
          <p:blipFill>
            <a:blip r:embed="rId3"/>
            <a:stretch>
              <a:fillRect/>
            </a:stretch>
          </p:blipFill>
          <p:spPr>
            <a:xfrm>
              <a:off x="1400183" y="3974975"/>
              <a:ext cx="5076825" cy="2517900"/>
            </a:xfrm>
            <a:prstGeom prst="rect">
              <a:avLst/>
            </a:prstGeom>
          </p:spPr>
        </p:pic>
        <p:sp>
          <p:nvSpPr>
            <p:cNvPr id="5" name="Right Brace 4">
              <a:extLst>
                <a:ext uri="{FF2B5EF4-FFF2-40B4-BE49-F238E27FC236}">
                  <a16:creationId xmlns:a16="http://schemas.microsoft.com/office/drawing/2014/main" id="{F9190BF3-F318-4E9C-BCF9-9A2DC5EBBE2A}"/>
                </a:ext>
              </a:extLst>
            </p:cNvPr>
            <p:cNvSpPr/>
            <p:nvPr/>
          </p:nvSpPr>
          <p:spPr>
            <a:xfrm rot="10800000">
              <a:off x="975986" y="4112761"/>
              <a:ext cx="247650" cy="238137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 name="Right Brace 5">
              <a:extLst>
                <a:ext uri="{FF2B5EF4-FFF2-40B4-BE49-F238E27FC236}">
                  <a16:creationId xmlns:a16="http://schemas.microsoft.com/office/drawing/2014/main" id="{FF4C9717-FAB7-4927-9AB3-F54FA9395BDB}"/>
                </a:ext>
              </a:extLst>
            </p:cNvPr>
            <p:cNvSpPr/>
            <p:nvPr/>
          </p:nvSpPr>
          <p:spPr>
            <a:xfrm rot="16200000">
              <a:off x="3804245" y="1385870"/>
              <a:ext cx="206071" cy="511440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7" name="TextBox 6">
              <a:extLst>
                <a:ext uri="{FF2B5EF4-FFF2-40B4-BE49-F238E27FC236}">
                  <a16:creationId xmlns:a16="http://schemas.microsoft.com/office/drawing/2014/main" id="{2BA4BB0F-A9C3-4276-ADD9-28953BF83480}"/>
                </a:ext>
              </a:extLst>
            </p:cNvPr>
            <p:cNvSpPr txBox="1"/>
            <p:nvPr/>
          </p:nvSpPr>
          <p:spPr>
            <a:xfrm>
              <a:off x="2780779" y="3624750"/>
              <a:ext cx="2242158" cy="246221"/>
            </a:xfrm>
            <a:prstGeom prst="rect">
              <a:avLst/>
            </a:prstGeom>
            <a:noFill/>
          </p:spPr>
          <p:txBody>
            <a:bodyPr wrap="square" rtlCol="0">
              <a:spAutoFit/>
            </a:bodyPr>
            <a:lstStyle/>
            <a:p>
              <a:pPr algn="ctr"/>
              <a:r>
                <a:rPr lang="en-US" sz="1000" dirty="0"/>
                <a:t>Geographies</a:t>
              </a:r>
            </a:p>
          </p:txBody>
        </p:sp>
        <p:sp>
          <p:nvSpPr>
            <p:cNvPr id="8" name="TextBox 7">
              <a:extLst>
                <a:ext uri="{FF2B5EF4-FFF2-40B4-BE49-F238E27FC236}">
                  <a16:creationId xmlns:a16="http://schemas.microsoft.com/office/drawing/2014/main" id="{30AC224A-35DD-456D-85B4-80DEB606F456}"/>
                </a:ext>
              </a:extLst>
            </p:cNvPr>
            <p:cNvSpPr txBox="1"/>
            <p:nvPr/>
          </p:nvSpPr>
          <p:spPr>
            <a:xfrm rot="16200000">
              <a:off x="-282878" y="5180338"/>
              <a:ext cx="2242158" cy="246221"/>
            </a:xfrm>
            <a:prstGeom prst="rect">
              <a:avLst/>
            </a:prstGeom>
            <a:noFill/>
          </p:spPr>
          <p:txBody>
            <a:bodyPr wrap="square" rtlCol="0">
              <a:spAutoFit/>
            </a:bodyPr>
            <a:lstStyle/>
            <a:p>
              <a:pPr algn="ctr"/>
              <a:r>
                <a:rPr lang="en-US" sz="1000" dirty="0"/>
                <a:t>Geographies</a:t>
              </a:r>
            </a:p>
          </p:txBody>
        </p:sp>
      </p:grpSp>
      <p:pic>
        <p:nvPicPr>
          <p:cNvPr id="9" name="Picture 8">
            <a:extLst>
              <a:ext uri="{FF2B5EF4-FFF2-40B4-BE49-F238E27FC236}">
                <a16:creationId xmlns:a16="http://schemas.microsoft.com/office/drawing/2014/main" id="{8BD38E98-4912-4298-87BD-2189A495F91D}"/>
              </a:ext>
            </a:extLst>
          </p:cNvPr>
          <p:cNvPicPr>
            <a:picLocks noChangeAspect="1"/>
          </p:cNvPicPr>
          <p:nvPr/>
        </p:nvPicPr>
        <p:blipFill>
          <a:blip r:embed="rId4"/>
          <a:stretch>
            <a:fillRect/>
          </a:stretch>
        </p:blipFill>
        <p:spPr>
          <a:xfrm>
            <a:off x="6763170" y="4019318"/>
            <a:ext cx="4180826" cy="2664061"/>
          </a:xfrm>
          <a:prstGeom prst="rect">
            <a:avLst/>
          </a:prstGeom>
        </p:spPr>
      </p:pic>
      <p:sp>
        <p:nvSpPr>
          <p:cNvPr id="12" name="Content Placeholder 2">
            <a:extLst>
              <a:ext uri="{FF2B5EF4-FFF2-40B4-BE49-F238E27FC236}">
                <a16:creationId xmlns:a16="http://schemas.microsoft.com/office/drawing/2014/main" id="{689CC5AF-F177-7C46-8BB8-22CB163903BF}"/>
              </a:ext>
            </a:extLst>
          </p:cNvPr>
          <p:cNvSpPr txBox="1">
            <a:spLocks/>
          </p:cNvSpPr>
          <p:nvPr/>
        </p:nvSpPr>
        <p:spPr>
          <a:xfrm>
            <a:off x="2589212" y="2133600"/>
            <a:ext cx="8915400"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One of the most interesting problems we encountered with this dataset was its structure—fields were grouped geographically rather than by summary value, so the json could not be directly loaded into a data frame without the loss of target statistics. Instead, we ran a loop that pulled only those geographies with values for all available columns and appended each result to an initially empty list. </a:t>
            </a:r>
          </a:p>
        </p:txBody>
      </p:sp>
      <p:sp>
        <p:nvSpPr>
          <p:cNvPr id="13" name="Title 1">
            <a:extLst>
              <a:ext uri="{FF2B5EF4-FFF2-40B4-BE49-F238E27FC236}">
                <a16:creationId xmlns:a16="http://schemas.microsoft.com/office/drawing/2014/main" id="{C30490F5-B781-4B4D-ADAE-7A1D716E3872}"/>
              </a:ext>
            </a:extLst>
          </p:cNvPr>
          <p:cNvSpPr txBox="1">
            <a:spLocks/>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Cleanup and Exploration</a:t>
            </a:r>
          </a:p>
        </p:txBody>
      </p:sp>
    </p:spTree>
    <p:extLst>
      <p:ext uri="{BB962C8B-B14F-4D97-AF65-F5344CB8AC3E}">
        <p14:creationId xmlns:p14="http://schemas.microsoft.com/office/powerpoint/2010/main" val="35899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b="1"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a:xfrm>
            <a:off x="2589212" y="1219200"/>
            <a:ext cx="8915400" cy="4692022"/>
          </a:xfrm>
        </p:spPr>
        <p:txBody>
          <a:bodyPr/>
          <a:lstStyle/>
          <a:p>
            <a:r>
              <a:rPr lang="en-US" dirty="0"/>
              <a:t>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extLst>
              <p:ext uri="{D42A27DB-BD31-4B8C-83A1-F6EECF244321}">
                <p14:modId xmlns:p14="http://schemas.microsoft.com/office/powerpoint/2010/main" val="1626506635"/>
              </p:ext>
            </p:extLst>
          </p:nvPr>
        </p:nvGraphicFramePr>
        <p:xfrm>
          <a:off x="2028824" y="1765301"/>
          <a:ext cx="8911688" cy="5092699"/>
        </p:xfrm>
        <a:graphic>
          <a:graphicData uri="http://schemas.openxmlformats.org/drawingml/2006/table">
            <a:tbl>
              <a:tblPr firstRow="1" bandRow="1">
                <a:tableStyleId>{5A111915-BE36-4E01-A7E5-04B1672EAD32}</a:tableStyleId>
              </a:tblPr>
              <a:tblGrid>
                <a:gridCol w="2227922">
                  <a:extLst>
                    <a:ext uri="{9D8B030D-6E8A-4147-A177-3AD203B41FA5}">
                      <a16:colId xmlns:a16="http://schemas.microsoft.com/office/drawing/2014/main" val="2203290296"/>
                    </a:ext>
                  </a:extLst>
                </a:gridCol>
                <a:gridCol w="2227922">
                  <a:extLst>
                    <a:ext uri="{9D8B030D-6E8A-4147-A177-3AD203B41FA5}">
                      <a16:colId xmlns:a16="http://schemas.microsoft.com/office/drawing/2014/main" val="1579560213"/>
                    </a:ext>
                  </a:extLst>
                </a:gridCol>
                <a:gridCol w="2227922">
                  <a:extLst>
                    <a:ext uri="{9D8B030D-6E8A-4147-A177-3AD203B41FA5}">
                      <a16:colId xmlns:a16="http://schemas.microsoft.com/office/drawing/2014/main" val="1752591767"/>
                    </a:ext>
                  </a:extLst>
                </a:gridCol>
                <a:gridCol w="2227922">
                  <a:extLst>
                    <a:ext uri="{9D8B030D-6E8A-4147-A177-3AD203B41FA5}">
                      <a16:colId xmlns:a16="http://schemas.microsoft.com/office/drawing/2014/main" val="1880997321"/>
                    </a:ext>
                  </a:extLst>
                </a:gridCol>
              </a:tblGrid>
              <a:tr h="851361">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106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endParaRPr lang="en-US" sz="1200" dirty="0"/>
                    </a:p>
                  </a:txBody>
                  <a:tcPr/>
                </a:tc>
                <a:extLst>
                  <a:ext uri="{0D108BD9-81ED-4DB2-BD59-A6C34878D82A}">
                    <a16:rowId xmlns:a16="http://schemas.microsoft.com/office/drawing/2014/main" val="2350118511"/>
                  </a:ext>
                </a:extLst>
              </a:tr>
              <a:tr h="1447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trendlines included</a:t>
                      </a:r>
                    </a:p>
                  </a:txBody>
                  <a:tcPr/>
                </a:tc>
                <a:tc>
                  <a:txBody>
                    <a:bodyPr/>
                    <a:lstStyle/>
                    <a:p>
                      <a:endParaRPr lang="en-US" sz="1200" dirty="0"/>
                    </a:p>
                  </a:txBody>
                  <a:tcPr/>
                </a:tc>
                <a:extLst>
                  <a:ext uri="{0D108BD9-81ED-4DB2-BD59-A6C34878D82A}">
                    <a16:rowId xmlns:a16="http://schemas.microsoft.com/office/drawing/2014/main" val="1995979552"/>
                  </a:ext>
                </a:extLst>
              </a:tr>
              <a:tr h="1732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any correlations be found between cases data and vaccination data?</a:t>
                      </a:r>
                    </a:p>
                  </a:txBody>
                  <a:tcPr/>
                </a:tc>
                <a:tc>
                  <a:txBody>
                    <a:bodyPr/>
                    <a:lstStyle/>
                    <a:p>
                      <a:r>
                        <a:rPr lang="en-US" sz="1200" dirty="0"/>
                        <a:t>Administered vaccines, complete vaccinations, partially complete vaccinations, columns on infection and morbidity</a:t>
                      </a:r>
                    </a:p>
                  </a:txBody>
                  <a:tcPr/>
                </a:tc>
                <a:tc>
                  <a:txBody>
                    <a:bodyPr/>
                    <a:lstStyle/>
                    <a:p>
                      <a:r>
                        <a:rPr lang="en-US" sz="1200" dirty="0"/>
                        <a:t>Scatter plots with vaccination data as x-axis values and infection and mortality data as y-axis values, with trendlines included </a:t>
                      </a:r>
                    </a:p>
                  </a:txBody>
                  <a:tcPr/>
                </a:tc>
                <a:tc>
                  <a:txBody>
                    <a:bodyPr/>
                    <a:lstStyle/>
                    <a:p>
                      <a:endParaRPr lang="en-US" sz="1200" dirty="0"/>
                    </a:p>
                  </a:txBody>
                  <a:tcPr/>
                </a:tc>
                <a:extLst>
                  <a:ext uri="{0D108BD9-81ED-4DB2-BD59-A6C34878D82A}">
                    <a16:rowId xmlns:a16="http://schemas.microsoft.com/office/drawing/2014/main" val="2367733799"/>
                  </a:ext>
                </a:extLst>
              </a:tr>
            </a:tbl>
          </a:graphicData>
        </a:graphic>
      </p:graphicFrame>
    </p:spTree>
    <p:extLst>
      <p:ext uri="{BB962C8B-B14F-4D97-AF65-F5344CB8AC3E}">
        <p14:creationId xmlns:p14="http://schemas.microsoft.com/office/powerpoint/2010/main" val="55988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b="1" dirty="0"/>
              <a:t>Data Analysis</a:t>
            </a:r>
            <a:br>
              <a:rPr lang="en-US" b="1" dirty="0"/>
            </a:br>
            <a:r>
              <a:rPr lang="en-US" sz="1400" b="1" dirty="0"/>
              <a:t>Question 1 </a:t>
            </a:r>
            <a:endParaRPr lang="en-US" b="1" dirty="0"/>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The United States has the highest number of confirmed cases in North America </a:t>
            </a:r>
          </a:p>
          <a:p>
            <a:pPr lvl="1"/>
            <a:r>
              <a:rPr lang="en-US" dirty="0"/>
              <a:t>The US has high access to testing, and a high overall population, which likely skews these results when compared to other countries </a:t>
            </a:r>
          </a:p>
          <a:p>
            <a:pPr lvl="0">
              <a:buClr>
                <a:srgbClr val="A53010"/>
              </a:buClr>
            </a:pPr>
            <a:r>
              <a:rPr lang="en-US" dirty="0">
                <a:solidFill>
                  <a:prstClr val="black">
                    <a:lumMod val="75000"/>
                    <a:lumOff val="25000"/>
                  </a:prstClr>
                </a:solidFill>
              </a:rPr>
              <a:t>Testing for COVID-19 in Mexico is reported 28,000 tests per 1,000,000 residents, much lower than other North American countries. Since this data is not accounted for, results are skewed. </a:t>
            </a:r>
          </a:p>
          <a:p>
            <a:pPr marL="457200" lvl="1" indent="0">
              <a:buNone/>
            </a:pPr>
            <a:endParaRPr lang="en-US" dirty="0"/>
          </a:p>
          <a:p>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5/7/2021</a:t>
            </a:fld>
            <a:endParaRPr lang="en-US"/>
          </a:p>
        </p:txBody>
      </p:sp>
      <p:grpSp>
        <p:nvGrpSpPr>
          <p:cNvPr id="6" name="Group 5">
            <a:extLst>
              <a:ext uri="{FF2B5EF4-FFF2-40B4-BE49-F238E27FC236}">
                <a16:creationId xmlns:a16="http://schemas.microsoft.com/office/drawing/2014/main" id="{E1275F4E-1120-3746-8F88-98731AD3F7FA}"/>
              </a:ext>
            </a:extLst>
          </p:cNvPr>
          <p:cNvGrpSpPr/>
          <p:nvPr/>
        </p:nvGrpSpPr>
        <p:grpSpPr>
          <a:xfrm>
            <a:off x="2895600" y="3429000"/>
            <a:ext cx="6400800" cy="3429000"/>
            <a:chOff x="2895600" y="3429000"/>
            <a:chExt cx="6400800" cy="3429000"/>
          </a:xfrm>
        </p:grpSpPr>
        <p:pic>
          <p:nvPicPr>
            <p:cNvPr id="13" name="Picture 12" descr="Chart, histogram&#10;&#10;Description automatically generated">
              <a:extLst>
                <a:ext uri="{FF2B5EF4-FFF2-40B4-BE49-F238E27FC236}">
                  <a16:creationId xmlns:a16="http://schemas.microsoft.com/office/drawing/2014/main" id="{EEE2160E-65EA-074C-87CC-DB6C7368A309}"/>
                </a:ext>
              </a:extLst>
            </p:cNvPr>
            <p:cNvPicPr>
              <a:picLocks noChangeAspect="1"/>
            </p:cNvPicPr>
            <p:nvPr/>
          </p:nvPicPr>
          <p:blipFill>
            <a:blip r:embed="rId3"/>
            <a:stretch>
              <a:fillRect/>
            </a:stretch>
          </p:blipFill>
          <p:spPr>
            <a:xfrm>
              <a:off x="2895600" y="3429000"/>
              <a:ext cx="6400800" cy="3429000"/>
            </a:xfrm>
            <a:prstGeom prst="rect">
              <a:avLst/>
            </a:prstGeom>
          </p:spPr>
        </p:pic>
        <p:sp>
          <p:nvSpPr>
            <p:cNvPr id="14" name="TextBox 13">
              <a:extLst>
                <a:ext uri="{FF2B5EF4-FFF2-40B4-BE49-F238E27FC236}">
                  <a16:creationId xmlns:a16="http://schemas.microsoft.com/office/drawing/2014/main" id="{13DCDE06-4D76-404F-AECD-F22A43DB1636}"/>
                </a:ext>
              </a:extLst>
            </p:cNvPr>
            <p:cNvSpPr txBox="1"/>
            <p:nvPr/>
          </p:nvSpPr>
          <p:spPr>
            <a:xfrm>
              <a:off x="4292462" y="3557592"/>
              <a:ext cx="3769598" cy="276999"/>
            </a:xfrm>
            <a:prstGeom prst="rect">
              <a:avLst/>
            </a:prstGeom>
            <a:solidFill>
              <a:schemeClr val="bg1"/>
            </a:solidFill>
          </p:spPr>
          <p:txBody>
            <a:bodyPr wrap="square" rtlCol="0">
              <a:spAutoFit/>
            </a:bodyPr>
            <a:lstStyle/>
            <a:p>
              <a:pPr algn="ctr"/>
              <a:r>
                <a:rPr lang="en-US" sz="1200" b="1" dirty="0"/>
                <a:t>North American Confirmed Cases per Capita</a:t>
              </a:r>
            </a:p>
          </p:txBody>
        </p:sp>
      </p:grpSp>
    </p:spTree>
    <p:extLst>
      <p:ext uri="{BB962C8B-B14F-4D97-AF65-F5344CB8AC3E}">
        <p14:creationId xmlns:p14="http://schemas.microsoft.com/office/powerpoint/2010/main" val="102419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7DB6E-35E8-4DDF-A6E5-5926DB2BABD9}"/>
              </a:ext>
            </a:extLst>
          </p:cNvPr>
          <p:cNvSpPr>
            <a:spLocks noGrp="1"/>
          </p:cNvSpPr>
          <p:nvPr>
            <p:ph type="dt" sz="half" idx="10"/>
          </p:nvPr>
        </p:nvSpPr>
        <p:spPr/>
        <p:txBody>
          <a:bodyPr/>
          <a:lstStyle/>
          <a:p>
            <a:fld id="{3969E37F-5ECE-AF41-8CD2-1D350873BEFD}" type="datetime1">
              <a:rPr lang="en-US" smtClean="0"/>
              <a:t>5/7/2021</a:t>
            </a:fld>
            <a:endParaRPr lang="en-US"/>
          </a:p>
        </p:txBody>
      </p:sp>
      <p:grpSp>
        <p:nvGrpSpPr>
          <p:cNvPr id="7" name="Group 6">
            <a:extLst>
              <a:ext uri="{FF2B5EF4-FFF2-40B4-BE49-F238E27FC236}">
                <a16:creationId xmlns:a16="http://schemas.microsoft.com/office/drawing/2014/main" id="{93D1DE67-5BA4-2E41-B5B4-E49035E7B313}"/>
              </a:ext>
            </a:extLst>
          </p:cNvPr>
          <p:cNvGrpSpPr/>
          <p:nvPr/>
        </p:nvGrpSpPr>
        <p:grpSpPr>
          <a:xfrm>
            <a:off x="2895600" y="3429000"/>
            <a:ext cx="6400800" cy="3429000"/>
            <a:chOff x="2328862" y="2030450"/>
            <a:chExt cx="6858000" cy="3660571"/>
          </a:xfrm>
        </p:grpSpPr>
        <p:pic>
          <p:nvPicPr>
            <p:cNvPr id="5" name="Picture 4" descr="Chart, histogram&#10;&#10;Description automatically generated">
              <a:extLst>
                <a:ext uri="{FF2B5EF4-FFF2-40B4-BE49-F238E27FC236}">
                  <a16:creationId xmlns:a16="http://schemas.microsoft.com/office/drawing/2014/main" id="{129D3A33-94D4-4840-83B6-BF4BE9CBC365}"/>
                </a:ext>
              </a:extLst>
            </p:cNvPr>
            <p:cNvPicPr>
              <a:picLocks noChangeAspect="1"/>
            </p:cNvPicPr>
            <p:nvPr/>
          </p:nvPicPr>
          <p:blipFill>
            <a:blip r:embed="rId3"/>
            <a:stretch>
              <a:fillRect/>
            </a:stretch>
          </p:blipFill>
          <p:spPr>
            <a:xfrm>
              <a:off x="2328862" y="2030450"/>
              <a:ext cx="6858000" cy="3660571"/>
            </a:xfrm>
            <a:prstGeom prst="rect">
              <a:avLst/>
            </a:prstGeom>
          </p:spPr>
        </p:pic>
        <p:sp>
          <p:nvSpPr>
            <p:cNvPr id="6" name="TextBox 5">
              <a:extLst>
                <a:ext uri="{FF2B5EF4-FFF2-40B4-BE49-F238E27FC236}">
                  <a16:creationId xmlns:a16="http://schemas.microsoft.com/office/drawing/2014/main" id="{9518D390-EDC9-41DD-96E4-C8B69FF9A5D2}"/>
                </a:ext>
              </a:extLst>
            </p:cNvPr>
            <p:cNvSpPr txBox="1"/>
            <p:nvPr/>
          </p:nvSpPr>
          <p:spPr>
            <a:xfrm>
              <a:off x="4429124" y="2179336"/>
              <a:ext cx="2657475" cy="276999"/>
            </a:xfrm>
            <a:prstGeom prst="rect">
              <a:avLst/>
            </a:prstGeom>
            <a:solidFill>
              <a:schemeClr val="bg1"/>
            </a:solidFill>
          </p:spPr>
          <p:txBody>
            <a:bodyPr wrap="square" rtlCol="0">
              <a:spAutoFit/>
            </a:bodyPr>
            <a:lstStyle/>
            <a:p>
              <a:pPr algn="ctr"/>
              <a:r>
                <a:rPr lang="en-US" sz="1200" b="1" dirty="0"/>
                <a:t>North American Mortality Rates</a:t>
              </a:r>
            </a:p>
          </p:txBody>
        </p:sp>
      </p:grpSp>
      <p:sp>
        <p:nvSpPr>
          <p:cNvPr id="8" name="Title 1">
            <a:extLst>
              <a:ext uri="{FF2B5EF4-FFF2-40B4-BE49-F238E27FC236}">
                <a16:creationId xmlns:a16="http://schemas.microsoft.com/office/drawing/2014/main" id="{D368FBD6-008E-F34C-8FE4-0E26283A2E23}"/>
              </a:ext>
            </a:extLst>
          </p:cNvPr>
          <p:cNvSpPr txBox="1">
            <a:spLocks/>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Analysis</a:t>
            </a:r>
          </a:p>
          <a:p>
            <a:r>
              <a:rPr lang="en-US" sz="1400" b="1" dirty="0"/>
              <a:t>Question 1</a:t>
            </a:r>
          </a:p>
        </p:txBody>
      </p:sp>
      <p:sp>
        <p:nvSpPr>
          <p:cNvPr id="9" name="Content Placeholder 2">
            <a:extLst>
              <a:ext uri="{FF2B5EF4-FFF2-40B4-BE49-F238E27FC236}">
                <a16:creationId xmlns:a16="http://schemas.microsoft.com/office/drawing/2014/main" id="{B5DE7C67-826F-FE4B-88E3-0AF5540490FB}"/>
              </a:ext>
            </a:extLst>
          </p:cNvPr>
          <p:cNvSpPr txBox="1">
            <a:spLocks/>
          </p:cNvSpPr>
          <p:nvPr/>
        </p:nvSpPr>
        <p:spPr>
          <a:xfrm>
            <a:off x="2589212" y="213360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When compared to the number of confirmed cases by country, Mexico has a higher number of COVID-19 related deaths than expected </a:t>
            </a:r>
          </a:p>
          <a:p>
            <a:r>
              <a:rPr lang="en-US" sz="1400" dirty="0"/>
              <a:t>Similarly, the US has a low number of COVID-19 related deaths compared to its number of confirmed cases</a:t>
            </a:r>
          </a:p>
          <a:p>
            <a:endParaRPr lang="en-US" sz="1400" dirty="0"/>
          </a:p>
          <a:p>
            <a:endParaRPr lang="en-US" sz="1400" dirty="0"/>
          </a:p>
        </p:txBody>
      </p:sp>
    </p:spTree>
    <p:extLst>
      <p:ext uri="{BB962C8B-B14F-4D97-AF65-F5344CB8AC3E}">
        <p14:creationId xmlns:p14="http://schemas.microsoft.com/office/powerpoint/2010/main" val="77392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North America has the highest per-capita rate of confirmed cases, but Central America has the highest morbidity rate. These results could suggest higher testing in North America.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1</a:t>
            </a:r>
            <a:endParaRPr lang="en-US" b="1" dirty="0"/>
          </a:p>
        </p:txBody>
      </p:sp>
      <p:grpSp>
        <p:nvGrpSpPr>
          <p:cNvPr id="16" name="Group 15">
            <a:extLst>
              <a:ext uri="{FF2B5EF4-FFF2-40B4-BE49-F238E27FC236}">
                <a16:creationId xmlns:a16="http://schemas.microsoft.com/office/drawing/2014/main" id="{BA7A8BD3-8AE4-474D-A029-580274DA23EB}"/>
              </a:ext>
            </a:extLst>
          </p:cNvPr>
          <p:cNvGrpSpPr/>
          <p:nvPr/>
        </p:nvGrpSpPr>
        <p:grpSpPr>
          <a:xfrm>
            <a:off x="9505" y="3429000"/>
            <a:ext cx="6400800" cy="3429000"/>
            <a:chOff x="0" y="2538412"/>
            <a:chExt cx="6400800" cy="3429000"/>
          </a:xfrm>
        </p:grpSpPr>
        <p:pic>
          <p:nvPicPr>
            <p:cNvPr id="8" name="Picture 7" descr="Chart&#10;&#10;Description automatically generated">
              <a:extLst>
                <a:ext uri="{FF2B5EF4-FFF2-40B4-BE49-F238E27FC236}">
                  <a16:creationId xmlns:a16="http://schemas.microsoft.com/office/drawing/2014/main" id="{A9ABDBC0-A1CF-EE45-B686-A756F6B0868C}"/>
                </a:ext>
              </a:extLst>
            </p:cNvPr>
            <p:cNvPicPr>
              <a:picLocks noChangeAspect="1"/>
            </p:cNvPicPr>
            <p:nvPr/>
          </p:nvPicPr>
          <p:blipFill>
            <a:blip r:embed="rId3"/>
            <a:stretch>
              <a:fillRect/>
            </a:stretch>
          </p:blipFill>
          <p:spPr>
            <a:xfrm>
              <a:off x="0" y="2538412"/>
              <a:ext cx="6400800" cy="3429000"/>
            </a:xfrm>
            <a:prstGeom prst="rect">
              <a:avLst/>
            </a:prstGeom>
          </p:spPr>
        </p:pic>
        <p:sp>
          <p:nvSpPr>
            <p:cNvPr id="13" name="TextBox 12">
              <a:extLst>
                <a:ext uri="{FF2B5EF4-FFF2-40B4-BE49-F238E27FC236}">
                  <a16:creationId xmlns:a16="http://schemas.microsoft.com/office/drawing/2014/main" id="{7B7BA95F-D962-134B-AB36-6132A8159FB6}"/>
                </a:ext>
              </a:extLst>
            </p:cNvPr>
            <p:cNvSpPr txBox="1"/>
            <p:nvPr/>
          </p:nvSpPr>
          <p:spPr>
            <a:xfrm>
              <a:off x="1184226" y="2660792"/>
              <a:ext cx="4032348" cy="276999"/>
            </a:xfrm>
            <a:prstGeom prst="rect">
              <a:avLst/>
            </a:prstGeom>
            <a:solidFill>
              <a:schemeClr val="bg1"/>
            </a:solidFill>
          </p:spPr>
          <p:txBody>
            <a:bodyPr wrap="square" rtlCol="0">
              <a:spAutoFit/>
            </a:bodyPr>
            <a:lstStyle/>
            <a:p>
              <a:pPr algn="ctr"/>
              <a:r>
                <a:rPr lang="en-US" sz="1200" b="1" dirty="0">
                  <a:latin typeface="Century Gothic" panose="020B0502020202020204" pitchFamily="34" charset="0"/>
                  <a:cs typeface="Calibri" panose="020F0502020204030204" pitchFamily="34" charset="0"/>
                </a:rPr>
                <a:t>North American Confirmed Cases by Location</a:t>
              </a:r>
            </a:p>
          </p:txBody>
        </p:sp>
      </p:grpSp>
      <p:grpSp>
        <p:nvGrpSpPr>
          <p:cNvPr id="18" name="Group 17">
            <a:extLst>
              <a:ext uri="{FF2B5EF4-FFF2-40B4-BE49-F238E27FC236}">
                <a16:creationId xmlns:a16="http://schemas.microsoft.com/office/drawing/2014/main" id="{5C1F72BA-E864-E94C-9FC9-4F3DEDB11FEC}"/>
              </a:ext>
            </a:extLst>
          </p:cNvPr>
          <p:cNvGrpSpPr/>
          <p:nvPr/>
        </p:nvGrpSpPr>
        <p:grpSpPr>
          <a:xfrm>
            <a:off x="5236387" y="3429000"/>
            <a:ext cx="6400800" cy="3429000"/>
            <a:chOff x="2895600" y="3662362"/>
            <a:chExt cx="6400800" cy="3200400"/>
          </a:xfrm>
        </p:grpSpPr>
        <p:pic>
          <p:nvPicPr>
            <p:cNvPr id="19" name="Picture 18" descr="Icon&#10;&#10;Description automatically generated">
              <a:extLst>
                <a:ext uri="{FF2B5EF4-FFF2-40B4-BE49-F238E27FC236}">
                  <a16:creationId xmlns:a16="http://schemas.microsoft.com/office/drawing/2014/main" id="{B8DA5FBF-15A8-8A42-9B0E-FA124F48EE1D}"/>
                </a:ext>
              </a:extLst>
            </p:cNvPr>
            <p:cNvPicPr>
              <a:picLocks noChangeAspect="1"/>
            </p:cNvPicPr>
            <p:nvPr/>
          </p:nvPicPr>
          <p:blipFill>
            <a:blip r:embed="rId4"/>
            <a:stretch>
              <a:fillRect/>
            </a:stretch>
          </p:blipFill>
          <p:spPr>
            <a:xfrm>
              <a:off x="2895600" y="3662362"/>
              <a:ext cx="6400800" cy="3200400"/>
            </a:xfrm>
            <a:prstGeom prst="rect">
              <a:avLst/>
            </a:prstGeom>
          </p:spPr>
        </p:pic>
        <p:sp>
          <p:nvSpPr>
            <p:cNvPr id="20" name="TextBox 19">
              <a:extLst>
                <a:ext uri="{FF2B5EF4-FFF2-40B4-BE49-F238E27FC236}">
                  <a16:creationId xmlns:a16="http://schemas.microsoft.com/office/drawing/2014/main" id="{D5B833C7-EB15-9A43-895D-52BBCE08D7B4}"/>
                </a:ext>
              </a:extLst>
            </p:cNvPr>
            <p:cNvSpPr txBox="1"/>
            <p:nvPr/>
          </p:nvSpPr>
          <p:spPr>
            <a:xfrm>
              <a:off x="4079826" y="3778083"/>
              <a:ext cx="4032348" cy="258532"/>
            </a:xfrm>
            <a:prstGeom prst="rect">
              <a:avLst/>
            </a:prstGeom>
            <a:solidFill>
              <a:schemeClr val="bg1"/>
            </a:solidFill>
          </p:spPr>
          <p:txBody>
            <a:bodyPr wrap="square" rtlCol="0">
              <a:spAutoFit/>
            </a:bodyPr>
            <a:lstStyle/>
            <a:p>
              <a:pPr algn="ctr"/>
              <a:r>
                <a:rPr lang="en-US" sz="1200" b="1" dirty="0">
                  <a:latin typeface="Century Gothic" panose="020B0502020202020204" pitchFamily="34" charset="0"/>
                  <a:cs typeface="Calibri" panose="020F0502020204030204" pitchFamily="34" charset="0"/>
                </a:rPr>
                <a:t>North American Covid Mortality by Location</a:t>
              </a:r>
            </a:p>
          </p:txBody>
        </p:sp>
      </p:grpSp>
      <p:sp>
        <p:nvSpPr>
          <p:cNvPr id="21" name="TextBox 20">
            <a:extLst>
              <a:ext uri="{FF2B5EF4-FFF2-40B4-BE49-F238E27FC236}">
                <a16:creationId xmlns:a16="http://schemas.microsoft.com/office/drawing/2014/main" id="{A1B92095-448D-5C4F-B4B8-7C0B62845099}"/>
              </a:ext>
            </a:extLst>
          </p:cNvPr>
          <p:cNvSpPr txBox="1"/>
          <p:nvPr/>
        </p:nvSpPr>
        <p:spPr>
          <a:xfrm>
            <a:off x="5226079" y="6388172"/>
            <a:ext cx="314325" cy="276999"/>
          </a:xfrm>
          <a:prstGeom prst="rect">
            <a:avLst/>
          </a:prstGeom>
          <a:noFill/>
        </p:spPr>
        <p:txBody>
          <a:bodyPr wrap="square" rtlCol="0">
            <a:spAutoFit/>
          </a:bodyPr>
          <a:lstStyle/>
          <a:p>
            <a:r>
              <a:rPr lang="en-US" sz="1200" dirty="0"/>
              <a:t>*</a:t>
            </a:r>
          </a:p>
        </p:txBody>
      </p:sp>
      <p:sp>
        <p:nvSpPr>
          <p:cNvPr id="22" name="TextBox 21">
            <a:extLst>
              <a:ext uri="{FF2B5EF4-FFF2-40B4-BE49-F238E27FC236}">
                <a16:creationId xmlns:a16="http://schemas.microsoft.com/office/drawing/2014/main" id="{7533763B-0381-164D-97C6-3485019F817F}"/>
              </a:ext>
            </a:extLst>
          </p:cNvPr>
          <p:cNvSpPr txBox="1"/>
          <p:nvPr/>
        </p:nvSpPr>
        <p:spPr>
          <a:xfrm>
            <a:off x="10421240" y="6388171"/>
            <a:ext cx="314325" cy="276999"/>
          </a:xfrm>
          <a:prstGeom prst="rect">
            <a:avLst/>
          </a:prstGeom>
          <a:noFill/>
        </p:spPr>
        <p:txBody>
          <a:bodyPr wrap="square" rtlCol="0">
            <a:spAutoFit/>
          </a:bodyPr>
          <a:lstStyle/>
          <a:p>
            <a:r>
              <a:rPr lang="en-US" sz="1200" dirty="0"/>
              <a:t>*</a:t>
            </a:r>
          </a:p>
        </p:txBody>
      </p:sp>
    </p:spTree>
    <p:extLst>
      <p:ext uri="{BB962C8B-B14F-4D97-AF65-F5344CB8AC3E}">
        <p14:creationId xmlns:p14="http://schemas.microsoft.com/office/powerpoint/2010/main" val="2769014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1597</TotalTime>
  <Words>1982</Words>
  <Application>Microsoft Office PowerPoint</Application>
  <PresentationFormat>Widescreen</PresentationFormat>
  <Paragraphs>192</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North American Infection and Mortality Rates for COVID-19 </vt:lpstr>
      <vt:lpstr>Motivations, Questions, and Data</vt:lpstr>
      <vt:lpstr>Questions</vt:lpstr>
      <vt:lpstr>Data Cleanup and Exploration</vt:lpstr>
      <vt:lpstr>PowerPoint Presentation</vt:lpstr>
      <vt:lpstr>Data Analysis</vt:lpstr>
      <vt:lpstr>Data Analysis Question 1 </vt:lpstr>
      <vt:lpstr>PowerPoint Presentation</vt:lpstr>
      <vt:lpstr>Data Analysis Question 1</vt:lpstr>
      <vt:lpstr>Data Analysis Question 1</vt:lpstr>
      <vt:lpstr>Data Analysis Question 2</vt:lpstr>
      <vt:lpstr>Data Analysis Question 2</vt:lpstr>
      <vt:lpstr>Data Analysis Question 2</vt:lpstr>
      <vt:lpstr>Data Analysis Question 3</vt:lpstr>
      <vt:lpstr>Data Analysis Question 3</vt:lpstr>
      <vt:lpstr>Data Analysis Question 3</vt:lpstr>
      <vt:lpstr>Data Analysis</vt:lpstr>
      <vt:lpstr>Discussion</vt:lpstr>
      <vt:lpstr>Post-Mortem</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Samantha Harding</dc:creator>
  <cp:lastModifiedBy>Grant Jackson</cp:lastModifiedBy>
  <cp:revision>61</cp:revision>
  <dcterms:created xsi:type="dcterms:W3CDTF">2021-05-04T01:03:03Z</dcterms:created>
  <dcterms:modified xsi:type="dcterms:W3CDTF">2021-05-07T23:55:06Z</dcterms:modified>
</cp:coreProperties>
</file>