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56" r:id="rId2"/>
    <p:sldId id="257" r:id="rId3"/>
    <p:sldId id="258" r:id="rId4"/>
    <p:sldId id="259" r:id="rId5"/>
    <p:sldId id="260" r:id="rId6"/>
    <p:sldId id="261" r:id="rId7"/>
    <p:sldId id="268" r:id="rId8"/>
    <p:sldId id="266" r:id="rId9"/>
    <p:sldId id="269" r:id="rId10"/>
    <p:sldId id="270" r:id="rId11"/>
    <p:sldId id="265" r:id="rId12"/>
    <p:sldId id="267" r:id="rId13"/>
    <p:sldId id="262" r:id="rId14"/>
    <p:sldId id="263"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0"/>
  </p:normalViewPr>
  <p:slideViewPr>
    <p:cSldViewPr snapToGrid="0" snapToObjects="1">
      <p:cViewPr varScale="1">
        <p:scale>
          <a:sx n="102" d="100"/>
          <a:sy n="102" d="100"/>
        </p:scale>
        <p:origin x="95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D55FFA4-3324-A349-A8F6-0CF0D0B4BD0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962F5FC-B54B-C84D-B466-4CAB2A56FE1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3AE165-63DD-DC4A-A12A-D7ABB97AC201}" type="datetimeFigureOut">
              <a:rPr lang="en-US" smtClean="0"/>
              <a:t>5/3/21</a:t>
            </a:fld>
            <a:endParaRPr lang="en-US"/>
          </a:p>
        </p:txBody>
      </p:sp>
      <p:sp>
        <p:nvSpPr>
          <p:cNvPr id="4" name="Footer Placeholder 3">
            <a:extLst>
              <a:ext uri="{FF2B5EF4-FFF2-40B4-BE49-F238E27FC236}">
                <a16:creationId xmlns:a16="http://schemas.microsoft.com/office/drawing/2014/main" id="{8A148DDD-82B7-0A4A-8A7A-DB14F07CB5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40BE3ED-0993-9F41-AC66-AC67C62859B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BC70569-1740-7D48-87E4-B93470A96D47}" type="slidenum">
              <a:rPr lang="en-US" smtClean="0"/>
              <a:t>‹#›</a:t>
            </a:fld>
            <a:endParaRPr lang="en-US"/>
          </a:p>
        </p:txBody>
      </p:sp>
    </p:spTree>
    <p:extLst>
      <p:ext uri="{BB962C8B-B14F-4D97-AF65-F5344CB8AC3E}">
        <p14:creationId xmlns:p14="http://schemas.microsoft.com/office/powerpoint/2010/main" val="10667310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CC2541-189B-7D40-B5C9-7C51DFFFC5E8}" type="datetimeFigureOut">
              <a:rPr lang="en-US" smtClean="0"/>
              <a:t>5/3/21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67F687-38EA-A849-A2DE-5F788A2D3254}" type="slidenum">
              <a:rPr lang="en-US" smtClean="0"/>
              <a:t>‹#›</a:t>
            </a:fld>
            <a:endParaRPr lang="en-US"/>
          </a:p>
        </p:txBody>
      </p:sp>
    </p:spTree>
    <p:extLst>
      <p:ext uri="{BB962C8B-B14F-4D97-AF65-F5344CB8AC3E}">
        <p14:creationId xmlns:p14="http://schemas.microsoft.com/office/powerpoint/2010/main" val="417836156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68644-B82F-A843-B73D-64D91FA2213A}"/>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D28453CC-FD21-FD45-B2A9-5265CD4F6089}"/>
              </a:ext>
            </a:extLst>
          </p:cNvPr>
          <p:cNvSpPr>
            <a:spLocks noGrp="1"/>
          </p:cNvSpPr>
          <p:nvPr>
            <p:ph type="subTitle" idx="1"/>
          </p:nvPr>
        </p:nvSpPr>
        <p:spPr>
          <a:xfrm>
            <a:off x="1524000" y="3602038"/>
            <a:ext cx="9144000" cy="1655762"/>
          </a:xfrm>
        </p:spPr>
        <p:txBody>
          <a:bodyPr/>
          <a:lstStyle>
            <a:lvl1pPr marL="0" indent="0" algn="ctr">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D9F668A-ACDB-2C40-A9C4-DFA44AE54781}"/>
              </a:ext>
            </a:extLst>
          </p:cNvPr>
          <p:cNvSpPr>
            <a:spLocks noGrp="1"/>
          </p:cNvSpPr>
          <p:nvPr>
            <p:ph type="dt" sz="half" idx="10"/>
          </p:nvPr>
        </p:nvSpPr>
        <p:spPr>
          <a:xfrm>
            <a:off x="8763002" y="6356350"/>
            <a:ext cx="2743200" cy="365125"/>
          </a:xfrm>
          <a:prstGeom prst="rect">
            <a:avLst/>
          </a:prstGeom>
        </p:spPr>
        <p:txBody>
          <a:bodyPr/>
          <a:lstStyle>
            <a:lvl1pPr algn="r">
              <a:defRPr/>
            </a:lvl1pPr>
          </a:lstStyle>
          <a:p>
            <a:fld id="{7390C414-62B8-E249-9642-2F2DB2C5D98D}" type="datetime1">
              <a:rPr lang="en-US" smtClean="0"/>
              <a:pPr/>
              <a:t>5/3/21</a:t>
            </a:fld>
            <a:endParaRPr lang="en-US"/>
          </a:p>
        </p:txBody>
      </p:sp>
      <p:sp>
        <p:nvSpPr>
          <p:cNvPr id="5" name="Footer Placeholder 4">
            <a:extLst>
              <a:ext uri="{FF2B5EF4-FFF2-40B4-BE49-F238E27FC236}">
                <a16:creationId xmlns:a16="http://schemas.microsoft.com/office/drawing/2014/main" id="{B786929E-F590-2247-809D-040C23434473}"/>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230450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C1033-FC4D-F949-B587-7E7E4CACDC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270A0E-1BA4-BC46-8802-4F3F6208F2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38B55D-9A31-7E4D-8CA7-FF0171628CBF}"/>
              </a:ext>
            </a:extLst>
          </p:cNvPr>
          <p:cNvSpPr>
            <a:spLocks noGrp="1"/>
          </p:cNvSpPr>
          <p:nvPr>
            <p:ph type="dt" sz="half" idx="10"/>
          </p:nvPr>
        </p:nvSpPr>
        <p:spPr>
          <a:xfrm>
            <a:off x="838200" y="6356350"/>
            <a:ext cx="2743200" cy="365125"/>
          </a:xfrm>
          <a:prstGeom prst="rect">
            <a:avLst/>
          </a:prstGeom>
        </p:spPr>
        <p:txBody>
          <a:bodyPr/>
          <a:lstStyle/>
          <a:p>
            <a:fld id="{5E0D00A2-DF63-2D48-A6EC-8FCB827A372C}" type="datetime1">
              <a:rPr lang="en-US" smtClean="0"/>
              <a:t>5/3/21</a:t>
            </a:fld>
            <a:endParaRPr lang="en-US"/>
          </a:p>
        </p:txBody>
      </p:sp>
      <p:sp>
        <p:nvSpPr>
          <p:cNvPr id="5" name="Footer Placeholder 4">
            <a:extLst>
              <a:ext uri="{FF2B5EF4-FFF2-40B4-BE49-F238E27FC236}">
                <a16:creationId xmlns:a16="http://schemas.microsoft.com/office/drawing/2014/main" id="{79039746-9C19-5D46-A159-D5922E1308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6245D6-C023-0A43-92F4-B79A4D6716B9}"/>
              </a:ext>
            </a:extLst>
          </p:cNvPr>
          <p:cNvSpPr>
            <a:spLocks noGrp="1"/>
          </p:cNvSpPr>
          <p:nvPr>
            <p:ph type="sldNum" sz="quarter" idx="12"/>
          </p:nvPr>
        </p:nvSpPr>
        <p:spPr>
          <a:xfrm>
            <a:off x="8610600" y="6356350"/>
            <a:ext cx="2743200" cy="365125"/>
          </a:xfrm>
          <a:prstGeom prst="rect">
            <a:avLst/>
          </a:prstGeom>
        </p:spPr>
        <p:txBody>
          <a:bodyPr/>
          <a:lstStyle/>
          <a:p>
            <a:fld id="{DE583529-66C2-D040-A063-D8FC274409F7}" type="slidenum">
              <a:rPr lang="en-US" smtClean="0"/>
              <a:t>‹#›</a:t>
            </a:fld>
            <a:endParaRPr lang="en-US"/>
          </a:p>
        </p:txBody>
      </p:sp>
    </p:spTree>
    <p:extLst>
      <p:ext uri="{BB962C8B-B14F-4D97-AF65-F5344CB8AC3E}">
        <p14:creationId xmlns:p14="http://schemas.microsoft.com/office/powerpoint/2010/main" val="4119852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819C7A-D34B-EC4A-ADF6-0D39304729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F6AB8E-4F4C-8847-8675-89E2BD64DE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4AA6D6-F4D8-134D-A743-7DA4FA77740C}"/>
              </a:ext>
            </a:extLst>
          </p:cNvPr>
          <p:cNvSpPr>
            <a:spLocks noGrp="1"/>
          </p:cNvSpPr>
          <p:nvPr>
            <p:ph type="dt" sz="half" idx="10"/>
          </p:nvPr>
        </p:nvSpPr>
        <p:spPr>
          <a:xfrm>
            <a:off x="838200" y="6356350"/>
            <a:ext cx="2743200" cy="365125"/>
          </a:xfrm>
          <a:prstGeom prst="rect">
            <a:avLst/>
          </a:prstGeom>
        </p:spPr>
        <p:txBody>
          <a:bodyPr/>
          <a:lstStyle/>
          <a:p>
            <a:fld id="{194CD2C4-7509-AD46-B994-109626F08CA2}" type="datetime1">
              <a:rPr lang="en-US" smtClean="0"/>
              <a:t>5/3/21</a:t>
            </a:fld>
            <a:endParaRPr lang="en-US"/>
          </a:p>
        </p:txBody>
      </p:sp>
      <p:sp>
        <p:nvSpPr>
          <p:cNvPr id="5" name="Footer Placeholder 4">
            <a:extLst>
              <a:ext uri="{FF2B5EF4-FFF2-40B4-BE49-F238E27FC236}">
                <a16:creationId xmlns:a16="http://schemas.microsoft.com/office/drawing/2014/main" id="{B7DA7109-9145-4949-B592-0677A8A44C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088B2F-A74C-324A-BD8B-B83DAC6A6DC1}"/>
              </a:ext>
            </a:extLst>
          </p:cNvPr>
          <p:cNvSpPr>
            <a:spLocks noGrp="1"/>
          </p:cNvSpPr>
          <p:nvPr>
            <p:ph type="sldNum" sz="quarter" idx="12"/>
          </p:nvPr>
        </p:nvSpPr>
        <p:spPr>
          <a:xfrm>
            <a:off x="8610600" y="6356350"/>
            <a:ext cx="2743200" cy="365125"/>
          </a:xfrm>
          <a:prstGeom prst="rect">
            <a:avLst/>
          </a:prstGeom>
        </p:spPr>
        <p:txBody>
          <a:bodyPr/>
          <a:lstStyle/>
          <a:p>
            <a:fld id="{DE583529-66C2-D040-A063-D8FC274409F7}" type="slidenum">
              <a:rPr lang="en-US" smtClean="0"/>
              <a:t>‹#›</a:t>
            </a:fld>
            <a:endParaRPr lang="en-US"/>
          </a:p>
        </p:txBody>
      </p:sp>
    </p:spTree>
    <p:extLst>
      <p:ext uri="{BB962C8B-B14F-4D97-AF65-F5344CB8AC3E}">
        <p14:creationId xmlns:p14="http://schemas.microsoft.com/office/powerpoint/2010/main" val="3494388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B2FA4-F79C-FF4D-975E-DCA586AA917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78C4348-A379-6040-8B4A-6C772188BB89}"/>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37E6D94-5ADC-974D-BD0D-34660BB16EAE}"/>
              </a:ext>
            </a:extLst>
          </p:cNvPr>
          <p:cNvSpPr>
            <a:spLocks noGrp="1"/>
          </p:cNvSpPr>
          <p:nvPr>
            <p:ph type="dt" sz="half" idx="10"/>
          </p:nvPr>
        </p:nvSpPr>
        <p:spPr>
          <a:xfrm>
            <a:off x="8763002" y="6356350"/>
            <a:ext cx="2743200" cy="365125"/>
          </a:xfrm>
          <a:prstGeom prst="rect">
            <a:avLst/>
          </a:prstGeom>
        </p:spPr>
        <p:txBody>
          <a:bodyPr/>
          <a:lstStyle/>
          <a:p>
            <a:fld id="{A409A287-AB84-2B48-8941-6388C7B9D3BC}" type="datetime1">
              <a:rPr lang="en-US" smtClean="0"/>
              <a:t>5/3/21</a:t>
            </a:fld>
            <a:endParaRPr lang="en-US"/>
          </a:p>
        </p:txBody>
      </p:sp>
      <p:sp>
        <p:nvSpPr>
          <p:cNvPr id="5" name="Footer Placeholder 4">
            <a:extLst>
              <a:ext uri="{FF2B5EF4-FFF2-40B4-BE49-F238E27FC236}">
                <a16:creationId xmlns:a16="http://schemas.microsoft.com/office/drawing/2014/main" id="{C013F3FB-5506-2544-AC46-EB5C87D78B9D}"/>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62061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5F913-8B4D-374C-80BC-2D0C3EEC4DDD}"/>
              </a:ext>
            </a:extLst>
          </p:cNvPr>
          <p:cNvSpPr>
            <a:spLocks noGrp="1"/>
          </p:cNvSpPr>
          <p:nvPr>
            <p:ph type="title"/>
          </p:nvPr>
        </p:nvSpPr>
        <p:spPr>
          <a:xfrm>
            <a:off x="831850" y="1709738"/>
            <a:ext cx="10515600" cy="2852737"/>
          </a:xfrm>
        </p:spPr>
        <p:txBody>
          <a:bodyPr anchor="b"/>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B8C0D690-CF1A-554D-9DDA-D743C95673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6702B3-4ABF-3949-9EDC-840182B3F081}"/>
              </a:ext>
            </a:extLst>
          </p:cNvPr>
          <p:cNvSpPr>
            <a:spLocks noGrp="1"/>
          </p:cNvSpPr>
          <p:nvPr>
            <p:ph type="dt" sz="half" idx="10"/>
          </p:nvPr>
        </p:nvSpPr>
        <p:spPr>
          <a:xfrm>
            <a:off x="838200" y="6356350"/>
            <a:ext cx="2743200" cy="365125"/>
          </a:xfrm>
          <a:prstGeom prst="rect">
            <a:avLst/>
          </a:prstGeom>
        </p:spPr>
        <p:txBody>
          <a:bodyPr/>
          <a:lstStyle/>
          <a:p>
            <a:fld id="{6D5E01E7-CD49-6648-9C48-BD02324FD758}" type="datetime1">
              <a:rPr lang="en-US" smtClean="0"/>
              <a:t>5/3/21</a:t>
            </a:fld>
            <a:endParaRPr lang="en-US"/>
          </a:p>
        </p:txBody>
      </p:sp>
      <p:sp>
        <p:nvSpPr>
          <p:cNvPr id="5" name="Footer Placeholder 4">
            <a:extLst>
              <a:ext uri="{FF2B5EF4-FFF2-40B4-BE49-F238E27FC236}">
                <a16:creationId xmlns:a16="http://schemas.microsoft.com/office/drawing/2014/main" id="{C748CFCC-4922-5F40-BD6F-AB176B202A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CCF2EC-DF73-4349-9DFB-D9928F86C165}"/>
              </a:ext>
            </a:extLst>
          </p:cNvPr>
          <p:cNvSpPr>
            <a:spLocks noGrp="1"/>
          </p:cNvSpPr>
          <p:nvPr>
            <p:ph type="sldNum" sz="quarter" idx="12"/>
          </p:nvPr>
        </p:nvSpPr>
        <p:spPr>
          <a:xfrm>
            <a:off x="8610600" y="6356350"/>
            <a:ext cx="2743200" cy="365125"/>
          </a:xfrm>
          <a:prstGeom prst="rect">
            <a:avLst/>
          </a:prstGeom>
        </p:spPr>
        <p:txBody>
          <a:bodyPr/>
          <a:lstStyle/>
          <a:p>
            <a:fld id="{DE583529-66C2-D040-A063-D8FC274409F7}" type="slidenum">
              <a:rPr lang="en-US" smtClean="0"/>
              <a:t>‹#›</a:t>
            </a:fld>
            <a:endParaRPr lang="en-US"/>
          </a:p>
        </p:txBody>
      </p:sp>
    </p:spTree>
    <p:extLst>
      <p:ext uri="{BB962C8B-B14F-4D97-AF65-F5344CB8AC3E}">
        <p14:creationId xmlns:p14="http://schemas.microsoft.com/office/powerpoint/2010/main" val="1597881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768D-F1BC-834F-8935-EDB4298A314B}"/>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C9AF732-1E1E-474F-9CE1-CAF9EEC1A272}"/>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2C237AB4-65CB-4A48-A306-55CCC9745064}"/>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EA1CDCB5-CC81-E748-94B1-39A4E3643E69}"/>
              </a:ext>
            </a:extLst>
          </p:cNvPr>
          <p:cNvSpPr>
            <a:spLocks noGrp="1"/>
          </p:cNvSpPr>
          <p:nvPr>
            <p:ph type="dt" sz="half" idx="10"/>
          </p:nvPr>
        </p:nvSpPr>
        <p:spPr>
          <a:xfrm>
            <a:off x="838200" y="6356350"/>
            <a:ext cx="2743200" cy="365125"/>
          </a:xfrm>
          <a:prstGeom prst="rect">
            <a:avLst/>
          </a:prstGeom>
        </p:spPr>
        <p:txBody>
          <a:bodyPr/>
          <a:lstStyle/>
          <a:p>
            <a:fld id="{07E3FAA5-56EF-9343-BDCB-3BC88744187A}" type="datetime1">
              <a:rPr lang="en-US" smtClean="0"/>
              <a:t>5/3/21</a:t>
            </a:fld>
            <a:endParaRPr lang="en-US"/>
          </a:p>
        </p:txBody>
      </p:sp>
      <p:sp>
        <p:nvSpPr>
          <p:cNvPr id="6" name="Footer Placeholder 5">
            <a:extLst>
              <a:ext uri="{FF2B5EF4-FFF2-40B4-BE49-F238E27FC236}">
                <a16:creationId xmlns:a16="http://schemas.microsoft.com/office/drawing/2014/main" id="{94B4C2C2-4398-F140-B8C7-E1504C6FF0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7C6107-AB47-A64F-A309-B0646BDABDFB}"/>
              </a:ext>
            </a:extLst>
          </p:cNvPr>
          <p:cNvSpPr>
            <a:spLocks noGrp="1"/>
          </p:cNvSpPr>
          <p:nvPr>
            <p:ph type="sldNum" sz="quarter" idx="12"/>
          </p:nvPr>
        </p:nvSpPr>
        <p:spPr>
          <a:xfrm>
            <a:off x="8610600" y="6356350"/>
            <a:ext cx="2743200" cy="365125"/>
          </a:xfrm>
          <a:prstGeom prst="rect">
            <a:avLst/>
          </a:prstGeom>
        </p:spPr>
        <p:txBody>
          <a:bodyPr/>
          <a:lstStyle/>
          <a:p>
            <a:fld id="{DE583529-66C2-D040-A063-D8FC274409F7}" type="slidenum">
              <a:rPr lang="en-US" smtClean="0"/>
              <a:t>‹#›</a:t>
            </a:fld>
            <a:endParaRPr lang="en-US"/>
          </a:p>
        </p:txBody>
      </p:sp>
    </p:spTree>
    <p:extLst>
      <p:ext uri="{BB962C8B-B14F-4D97-AF65-F5344CB8AC3E}">
        <p14:creationId xmlns:p14="http://schemas.microsoft.com/office/powerpoint/2010/main" val="360129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8FE17-058B-9B47-B780-B47754D89F0A}"/>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72BF2B46-61C9-B442-AA97-00E50FD8342F}"/>
              </a:ext>
            </a:extLst>
          </p:cNvPr>
          <p:cNvSpPr>
            <a:spLocks noGrp="1"/>
          </p:cNvSpPr>
          <p:nvPr>
            <p:ph type="body" idx="1"/>
          </p:nvPr>
        </p:nvSpPr>
        <p:spPr>
          <a:xfrm>
            <a:off x="839788" y="1681163"/>
            <a:ext cx="5157787"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DCC15821-C331-0A41-B82F-17ADEB696E40}"/>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9D9194C-F219-6C47-913A-E988B3789CB3}"/>
              </a:ext>
            </a:extLst>
          </p:cNvPr>
          <p:cNvSpPr>
            <a:spLocks noGrp="1"/>
          </p:cNvSpPr>
          <p:nvPr>
            <p:ph type="body" sz="quarter" idx="3"/>
          </p:nvPr>
        </p:nvSpPr>
        <p:spPr>
          <a:xfrm>
            <a:off x="6172200" y="1681163"/>
            <a:ext cx="5183188"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D14C5B6-6FED-C84A-AD3D-90608C1FA2B2}"/>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3E0A4440-1AB5-524C-B1A4-DF561871ACC2}"/>
              </a:ext>
            </a:extLst>
          </p:cNvPr>
          <p:cNvSpPr>
            <a:spLocks noGrp="1"/>
          </p:cNvSpPr>
          <p:nvPr>
            <p:ph type="dt" sz="half" idx="10"/>
          </p:nvPr>
        </p:nvSpPr>
        <p:spPr>
          <a:xfrm>
            <a:off x="838200" y="6356350"/>
            <a:ext cx="2743200" cy="365125"/>
          </a:xfrm>
          <a:prstGeom prst="rect">
            <a:avLst/>
          </a:prstGeom>
        </p:spPr>
        <p:txBody>
          <a:bodyPr/>
          <a:lstStyle/>
          <a:p>
            <a:fld id="{AB22CEC7-015F-E64C-ABB7-9AFFF9B73E8E}" type="datetime1">
              <a:rPr lang="en-US" smtClean="0"/>
              <a:t>5/3/21</a:t>
            </a:fld>
            <a:endParaRPr lang="en-US"/>
          </a:p>
        </p:txBody>
      </p:sp>
      <p:sp>
        <p:nvSpPr>
          <p:cNvPr id="8" name="Footer Placeholder 7">
            <a:extLst>
              <a:ext uri="{FF2B5EF4-FFF2-40B4-BE49-F238E27FC236}">
                <a16:creationId xmlns:a16="http://schemas.microsoft.com/office/drawing/2014/main" id="{468882F9-3C5B-6E43-A082-8CD6345B4B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D1BAC6-2622-1746-A083-58B0456B8D60}"/>
              </a:ext>
            </a:extLst>
          </p:cNvPr>
          <p:cNvSpPr>
            <a:spLocks noGrp="1"/>
          </p:cNvSpPr>
          <p:nvPr>
            <p:ph type="sldNum" sz="quarter" idx="12"/>
          </p:nvPr>
        </p:nvSpPr>
        <p:spPr>
          <a:xfrm>
            <a:off x="8610600" y="6356350"/>
            <a:ext cx="2743200" cy="365125"/>
          </a:xfrm>
          <a:prstGeom prst="rect">
            <a:avLst/>
          </a:prstGeom>
        </p:spPr>
        <p:txBody>
          <a:bodyPr/>
          <a:lstStyle/>
          <a:p>
            <a:fld id="{DE583529-66C2-D040-A063-D8FC274409F7}" type="slidenum">
              <a:rPr lang="en-US" smtClean="0"/>
              <a:t>‹#›</a:t>
            </a:fld>
            <a:endParaRPr lang="en-US"/>
          </a:p>
        </p:txBody>
      </p:sp>
    </p:spTree>
    <p:extLst>
      <p:ext uri="{BB962C8B-B14F-4D97-AF65-F5344CB8AC3E}">
        <p14:creationId xmlns:p14="http://schemas.microsoft.com/office/powerpoint/2010/main" val="2664272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19A52-D7C2-9946-9AB0-289A463F1D90}"/>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A1F902F5-CE97-5642-865F-3F1C2264B2FD}"/>
              </a:ext>
            </a:extLst>
          </p:cNvPr>
          <p:cNvSpPr>
            <a:spLocks noGrp="1"/>
          </p:cNvSpPr>
          <p:nvPr>
            <p:ph type="dt" sz="half" idx="10"/>
          </p:nvPr>
        </p:nvSpPr>
        <p:spPr>
          <a:xfrm>
            <a:off x="838200" y="6356350"/>
            <a:ext cx="2743200" cy="365125"/>
          </a:xfrm>
          <a:prstGeom prst="rect">
            <a:avLst/>
          </a:prstGeom>
        </p:spPr>
        <p:txBody>
          <a:bodyPr/>
          <a:lstStyle/>
          <a:p>
            <a:fld id="{8CC73BAD-3DF8-304A-92DF-9771A9F8880D}" type="datetime1">
              <a:rPr lang="en-US" smtClean="0"/>
              <a:t>5/3/21</a:t>
            </a:fld>
            <a:endParaRPr lang="en-US"/>
          </a:p>
        </p:txBody>
      </p:sp>
      <p:sp>
        <p:nvSpPr>
          <p:cNvPr id="4" name="Footer Placeholder 3">
            <a:extLst>
              <a:ext uri="{FF2B5EF4-FFF2-40B4-BE49-F238E27FC236}">
                <a16:creationId xmlns:a16="http://schemas.microsoft.com/office/drawing/2014/main" id="{DD28A6B9-987C-7447-8A7C-81D87838A2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6A0C84-A139-254C-812D-F5C3EE494D06}"/>
              </a:ext>
            </a:extLst>
          </p:cNvPr>
          <p:cNvSpPr>
            <a:spLocks noGrp="1"/>
          </p:cNvSpPr>
          <p:nvPr>
            <p:ph type="sldNum" sz="quarter" idx="12"/>
          </p:nvPr>
        </p:nvSpPr>
        <p:spPr>
          <a:xfrm>
            <a:off x="8610600" y="6356350"/>
            <a:ext cx="2743200" cy="365125"/>
          </a:xfrm>
          <a:prstGeom prst="rect">
            <a:avLst/>
          </a:prstGeom>
        </p:spPr>
        <p:txBody>
          <a:bodyPr/>
          <a:lstStyle/>
          <a:p>
            <a:fld id="{DE583529-66C2-D040-A063-D8FC274409F7}" type="slidenum">
              <a:rPr lang="en-US" smtClean="0"/>
              <a:t>‹#›</a:t>
            </a:fld>
            <a:endParaRPr lang="en-US"/>
          </a:p>
        </p:txBody>
      </p:sp>
    </p:spTree>
    <p:extLst>
      <p:ext uri="{BB962C8B-B14F-4D97-AF65-F5344CB8AC3E}">
        <p14:creationId xmlns:p14="http://schemas.microsoft.com/office/powerpoint/2010/main" val="255944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EFB4D6-50C1-A449-8A60-E1BFC0CD516D}"/>
              </a:ext>
            </a:extLst>
          </p:cNvPr>
          <p:cNvSpPr>
            <a:spLocks noGrp="1"/>
          </p:cNvSpPr>
          <p:nvPr>
            <p:ph type="dt" sz="half" idx="10"/>
          </p:nvPr>
        </p:nvSpPr>
        <p:spPr>
          <a:xfrm>
            <a:off x="838200" y="6356350"/>
            <a:ext cx="2743200" cy="365125"/>
          </a:xfrm>
          <a:prstGeom prst="rect">
            <a:avLst/>
          </a:prstGeom>
        </p:spPr>
        <p:txBody>
          <a:bodyPr/>
          <a:lstStyle/>
          <a:p>
            <a:fld id="{3969E37F-5ECE-AF41-8CD2-1D350873BEFD}" type="datetime1">
              <a:rPr lang="en-US" smtClean="0"/>
              <a:t>5/3/21</a:t>
            </a:fld>
            <a:endParaRPr lang="en-US"/>
          </a:p>
        </p:txBody>
      </p:sp>
      <p:sp>
        <p:nvSpPr>
          <p:cNvPr id="3" name="Footer Placeholder 2">
            <a:extLst>
              <a:ext uri="{FF2B5EF4-FFF2-40B4-BE49-F238E27FC236}">
                <a16:creationId xmlns:a16="http://schemas.microsoft.com/office/drawing/2014/main" id="{723EB7BC-4C95-9B43-97C6-B9E1EB820B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F4C059-95BA-BE4A-BE14-2FC66D0D781B}"/>
              </a:ext>
            </a:extLst>
          </p:cNvPr>
          <p:cNvSpPr>
            <a:spLocks noGrp="1"/>
          </p:cNvSpPr>
          <p:nvPr>
            <p:ph type="sldNum" sz="quarter" idx="12"/>
          </p:nvPr>
        </p:nvSpPr>
        <p:spPr>
          <a:xfrm>
            <a:off x="8610600" y="6356350"/>
            <a:ext cx="2743200" cy="365125"/>
          </a:xfrm>
          <a:prstGeom prst="rect">
            <a:avLst/>
          </a:prstGeom>
        </p:spPr>
        <p:txBody>
          <a:bodyPr/>
          <a:lstStyle/>
          <a:p>
            <a:fld id="{DE583529-66C2-D040-A063-D8FC274409F7}" type="slidenum">
              <a:rPr lang="en-US" smtClean="0"/>
              <a:t>‹#›</a:t>
            </a:fld>
            <a:endParaRPr lang="en-US"/>
          </a:p>
        </p:txBody>
      </p:sp>
    </p:spTree>
    <p:extLst>
      <p:ext uri="{BB962C8B-B14F-4D97-AF65-F5344CB8AC3E}">
        <p14:creationId xmlns:p14="http://schemas.microsoft.com/office/powerpoint/2010/main" val="820751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717EC-3666-5E41-A12F-5ACDB9BB5D94}"/>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D5219FF-557E-7540-B9F9-7C0804984D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31709BD-1AB8-7445-8926-6CE0C50607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66F69059-4C65-654F-97BC-B7FA85A264BD}"/>
              </a:ext>
            </a:extLst>
          </p:cNvPr>
          <p:cNvSpPr>
            <a:spLocks noGrp="1"/>
          </p:cNvSpPr>
          <p:nvPr>
            <p:ph type="dt" sz="half" idx="10"/>
          </p:nvPr>
        </p:nvSpPr>
        <p:spPr>
          <a:xfrm>
            <a:off x="838200" y="6356350"/>
            <a:ext cx="2743200" cy="365125"/>
          </a:xfrm>
          <a:prstGeom prst="rect">
            <a:avLst/>
          </a:prstGeom>
        </p:spPr>
        <p:txBody>
          <a:bodyPr/>
          <a:lstStyle/>
          <a:p>
            <a:fld id="{1A0D758B-CCE9-8046-8E16-9474D0261153}" type="datetime1">
              <a:rPr lang="en-US" smtClean="0"/>
              <a:t>5/3/21</a:t>
            </a:fld>
            <a:endParaRPr lang="en-US"/>
          </a:p>
        </p:txBody>
      </p:sp>
      <p:sp>
        <p:nvSpPr>
          <p:cNvPr id="6" name="Footer Placeholder 5">
            <a:extLst>
              <a:ext uri="{FF2B5EF4-FFF2-40B4-BE49-F238E27FC236}">
                <a16:creationId xmlns:a16="http://schemas.microsoft.com/office/drawing/2014/main" id="{19256901-23AA-7542-A4D4-4659AD86A0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734779-B88A-9948-9FCD-DD2BC6613FEF}"/>
              </a:ext>
            </a:extLst>
          </p:cNvPr>
          <p:cNvSpPr>
            <a:spLocks noGrp="1"/>
          </p:cNvSpPr>
          <p:nvPr>
            <p:ph type="sldNum" sz="quarter" idx="12"/>
          </p:nvPr>
        </p:nvSpPr>
        <p:spPr>
          <a:xfrm>
            <a:off x="8610600" y="6356350"/>
            <a:ext cx="2743200" cy="365125"/>
          </a:xfrm>
          <a:prstGeom prst="rect">
            <a:avLst/>
          </a:prstGeom>
        </p:spPr>
        <p:txBody>
          <a:bodyPr/>
          <a:lstStyle/>
          <a:p>
            <a:fld id="{DE583529-66C2-D040-A063-D8FC274409F7}" type="slidenum">
              <a:rPr lang="en-US" smtClean="0"/>
              <a:t>‹#›</a:t>
            </a:fld>
            <a:endParaRPr lang="en-US"/>
          </a:p>
        </p:txBody>
      </p:sp>
    </p:spTree>
    <p:extLst>
      <p:ext uri="{BB962C8B-B14F-4D97-AF65-F5344CB8AC3E}">
        <p14:creationId xmlns:p14="http://schemas.microsoft.com/office/powerpoint/2010/main" val="392853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3CD99-5F57-6C4E-9B09-969127DFA1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56CC27-DA56-4F46-A069-554E340791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344F9B-82F7-0B45-8803-E63C2E3602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69B05A-2DD1-244D-9A84-D8825EAA5DFB}"/>
              </a:ext>
            </a:extLst>
          </p:cNvPr>
          <p:cNvSpPr>
            <a:spLocks noGrp="1"/>
          </p:cNvSpPr>
          <p:nvPr>
            <p:ph type="dt" sz="half" idx="10"/>
          </p:nvPr>
        </p:nvSpPr>
        <p:spPr>
          <a:xfrm>
            <a:off x="838200" y="6356350"/>
            <a:ext cx="2743200" cy="365125"/>
          </a:xfrm>
          <a:prstGeom prst="rect">
            <a:avLst/>
          </a:prstGeom>
        </p:spPr>
        <p:txBody>
          <a:bodyPr/>
          <a:lstStyle/>
          <a:p>
            <a:fld id="{27A6D52B-BBD4-9949-B2F9-98224A81EB60}" type="datetime1">
              <a:rPr lang="en-US" smtClean="0"/>
              <a:t>5/3/21</a:t>
            </a:fld>
            <a:endParaRPr lang="en-US"/>
          </a:p>
        </p:txBody>
      </p:sp>
      <p:sp>
        <p:nvSpPr>
          <p:cNvPr id="6" name="Footer Placeholder 5">
            <a:extLst>
              <a:ext uri="{FF2B5EF4-FFF2-40B4-BE49-F238E27FC236}">
                <a16:creationId xmlns:a16="http://schemas.microsoft.com/office/drawing/2014/main" id="{4E682EA3-D99A-AB42-80B8-838D23CD2A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555672-3B81-F842-88D9-4B2925824D11}"/>
              </a:ext>
            </a:extLst>
          </p:cNvPr>
          <p:cNvSpPr>
            <a:spLocks noGrp="1"/>
          </p:cNvSpPr>
          <p:nvPr>
            <p:ph type="sldNum" sz="quarter" idx="12"/>
          </p:nvPr>
        </p:nvSpPr>
        <p:spPr>
          <a:xfrm>
            <a:off x="8610600" y="6356350"/>
            <a:ext cx="2743200" cy="365125"/>
          </a:xfrm>
          <a:prstGeom prst="rect">
            <a:avLst/>
          </a:prstGeom>
        </p:spPr>
        <p:txBody>
          <a:bodyPr/>
          <a:lstStyle/>
          <a:p>
            <a:fld id="{DE583529-66C2-D040-A063-D8FC274409F7}" type="slidenum">
              <a:rPr lang="en-US" smtClean="0"/>
              <a:t>‹#›</a:t>
            </a:fld>
            <a:endParaRPr lang="en-US"/>
          </a:p>
        </p:txBody>
      </p:sp>
    </p:spTree>
    <p:extLst>
      <p:ext uri="{BB962C8B-B14F-4D97-AF65-F5344CB8AC3E}">
        <p14:creationId xmlns:p14="http://schemas.microsoft.com/office/powerpoint/2010/main" val="3608567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AECE4E-F60B-2848-B95F-F28A2F52C1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C856634-4FC0-B148-BEA6-DB353A487C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2F89210E-A3A4-AC49-93A7-6EF56E36FC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pic>
        <p:nvPicPr>
          <p:cNvPr id="10" name="Picture 4" descr="Coronavirus">
            <a:extLst>
              <a:ext uri="{FF2B5EF4-FFF2-40B4-BE49-F238E27FC236}">
                <a16:creationId xmlns:a16="http://schemas.microsoft.com/office/drawing/2014/main" id="{A8ADB748-8592-DA44-A202-6E9FD3B8B8F1}"/>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1254155" y="6311900"/>
            <a:ext cx="828675" cy="465242"/>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6">
            <a:extLst>
              <a:ext uri="{FF2B5EF4-FFF2-40B4-BE49-F238E27FC236}">
                <a16:creationId xmlns:a16="http://schemas.microsoft.com/office/drawing/2014/main" id="{BD8092E6-DEB4-D34D-B6F2-9E376701625C}"/>
              </a:ext>
            </a:extLst>
          </p:cNvPr>
          <p:cNvSpPr>
            <a:spLocks noGrp="1"/>
          </p:cNvSpPr>
          <p:nvPr>
            <p:ph type="dt" sz="half" idx="2"/>
          </p:nvPr>
        </p:nvSpPr>
        <p:spPr>
          <a:xfrm>
            <a:off x="8763002"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4C9776-594D-3A4C-98C7-A82F72EB736B}" type="datetime1">
              <a:rPr lang="en-US" smtClean="0"/>
              <a:pPr/>
              <a:t>5/3/21</a:t>
            </a:fld>
            <a:endParaRPr lang="en-US"/>
          </a:p>
        </p:txBody>
      </p:sp>
    </p:spTree>
    <p:extLst>
      <p:ext uri="{BB962C8B-B14F-4D97-AF65-F5344CB8AC3E}">
        <p14:creationId xmlns:p14="http://schemas.microsoft.com/office/powerpoint/2010/main" val="2884375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cdc.gov/media/subtopic/images.htm" TargetMode="External"/><Relationship Id="rId2" Type="http://schemas.openxmlformats.org/officeDocument/2006/relationships/hyperlink" Target="https://github.com/M-Media-Group/Covid-19-API" TargetMode="External"/><Relationship Id="rId1" Type="http://schemas.openxmlformats.org/officeDocument/2006/relationships/slideLayout" Target="../slideLayouts/slideLayout2.xml"/><Relationship Id="rId4" Type="http://schemas.openxmlformats.org/officeDocument/2006/relationships/hyperlink" Target="https://covid19.who.in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C8DC9-4CB5-2A49-AD0A-2D242A6AF999}"/>
              </a:ext>
            </a:extLst>
          </p:cNvPr>
          <p:cNvSpPr>
            <a:spLocks noGrp="1"/>
          </p:cNvSpPr>
          <p:nvPr>
            <p:ph type="ctrTitle"/>
          </p:nvPr>
        </p:nvSpPr>
        <p:spPr/>
        <p:txBody>
          <a:bodyPr anchor="t">
            <a:normAutofit/>
          </a:bodyPr>
          <a:lstStyle/>
          <a:p>
            <a:r>
              <a:rPr lang="en-US" dirty="0"/>
              <a:t>North American Infection and Mortality Rates for COVID-19</a:t>
            </a:r>
            <a:br>
              <a:rPr lang="en-US" dirty="0"/>
            </a:br>
            <a:endParaRPr lang="en-US" dirty="0"/>
          </a:p>
        </p:txBody>
      </p:sp>
      <p:sp>
        <p:nvSpPr>
          <p:cNvPr id="3" name="Subtitle 2">
            <a:extLst>
              <a:ext uri="{FF2B5EF4-FFF2-40B4-BE49-F238E27FC236}">
                <a16:creationId xmlns:a16="http://schemas.microsoft.com/office/drawing/2014/main" id="{575227AA-C89B-7D4C-9E57-3F3B4207D05B}"/>
              </a:ext>
            </a:extLst>
          </p:cNvPr>
          <p:cNvSpPr>
            <a:spLocks noGrp="1"/>
          </p:cNvSpPr>
          <p:nvPr>
            <p:ph type="subTitle" idx="1"/>
          </p:nvPr>
        </p:nvSpPr>
        <p:spPr/>
        <p:txBody>
          <a:bodyPr anchor="b">
            <a:normAutofit/>
          </a:bodyPr>
          <a:lstStyle/>
          <a:p>
            <a:pPr algn="r"/>
            <a:r>
              <a:rPr lang="en-US" dirty="0"/>
              <a:t>Grant Jackson</a:t>
            </a:r>
          </a:p>
          <a:p>
            <a:pPr algn="r"/>
            <a:r>
              <a:rPr lang="en-US" dirty="0"/>
              <a:t>Sylvia </a:t>
            </a:r>
            <a:r>
              <a:rPr lang="en-US" dirty="0" err="1"/>
              <a:t>Nyakundi</a:t>
            </a:r>
            <a:endParaRPr lang="en-US" dirty="0"/>
          </a:p>
          <a:p>
            <a:pPr algn="r"/>
            <a:r>
              <a:rPr lang="en-US" dirty="0"/>
              <a:t>Francis Duffy</a:t>
            </a:r>
          </a:p>
          <a:p>
            <a:pPr algn="r"/>
            <a:r>
              <a:rPr lang="en-US" dirty="0"/>
              <a:t>Samantha Harding</a:t>
            </a:r>
          </a:p>
        </p:txBody>
      </p:sp>
      <p:sp>
        <p:nvSpPr>
          <p:cNvPr id="6" name="Date Placeholder 5">
            <a:extLst>
              <a:ext uri="{FF2B5EF4-FFF2-40B4-BE49-F238E27FC236}">
                <a16:creationId xmlns:a16="http://schemas.microsoft.com/office/drawing/2014/main" id="{14933549-EC99-6F43-A7E1-9BD8EE667829}"/>
              </a:ext>
            </a:extLst>
          </p:cNvPr>
          <p:cNvSpPr>
            <a:spLocks noGrp="1"/>
          </p:cNvSpPr>
          <p:nvPr>
            <p:ph type="dt" sz="half" idx="10"/>
          </p:nvPr>
        </p:nvSpPr>
        <p:spPr/>
        <p:txBody>
          <a:bodyPr/>
          <a:lstStyle/>
          <a:p>
            <a:fld id="{BFAA6543-D5D8-5641-AB52-F822BB452BC2}" type="datetime1">
              <a:rPr lang="en-US" smtClean="0"/>
              <a:t>5/3/21</a:t>
            </a:fld>
            <a:endParaRPr lang="en-US"/>
          </a:p>
        </p:txBody>
      </p:sp>
    </p:spTree>
    <p:extLst>
      <p:ext uri="{BB962C8B-B14F-4D97-AF65-F5344CB8AC3E}">
        <p14:creationId xmlns:p14="http://schemas.microsoft.com/office/powerpoint/2010/main" val="455500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80C5F-6550-D447-AF8D-5C9818EB6D6F}"/>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5EE18536-EB70-7542-B2D5-74FE9ADEE509}"/>
              </a:ext>
            </a:extLst>
          </p:cNvPr>
          <p:cNvSpPr>
            <a:spLocks noGrp="1"/>
          </p:cNvSpPr>
          <p:nvPr>
            <p:ph idx="1"/>
          </p:nvPr>
        </p:nvSpPr>
        <p:spPr/>
        <p:txBody>
          <a:bodyPr/>
          <a:lstStyle/>
          <a:p>
            <a:r>
              <a:rPr lang="en-US" dirty="0"/>
              <a:t>* Present and discuss interesting figures developed during analysis, ideally with the help of </a:t>
            </a:r>
            <a:r>
              <a:rPr lang="en-US" dirty="0" err="1"/>
              <a:t>Jupyter</a:t>
            </a:r>
            <a:r>
              <a:rPr lang="en-US" dirty="0"/>
              <a:t> Notebook Do any of the provided demographic statistics have strong correlations with infection or mortality rate?</a:t>
            </a:r>
          </a:p>
          <a:p>
            <a:endParaRPr lang="en-US" dirty="0"/>
          </a:p>
        </p:txBody>
      </p:sp>
      <p:sp>
        <p:nvSpPr>
          <p:cNvPr id="5" name="Date Placeholder 4">
            <a:extLst>
              <a:ext uri="{FF2B5EF4-FFF2-40B4-BE49-F238E27FC236}">
                <a16:creationId xmlns:a16="http://schemas.microsoft.com/office/drawing/2014/main" id="{108DF1BC-1C40-5D4B-A154-9CB8EF287003}"/>
              </a:ext>
            </a:extLst>
          </p:cNvPr>
          <p:cNvSpPr>
            <a:spLocks noGrp="1"/>
          </p:cNvSpPr>
          <p:nvPr>
            <p:ph type="dt" sz="half" idx="10"/>
          </p:nvPr>
        </p:nvSpPr>
        <p:spPr/>
        <p:txBody>
          <a:bodyPr/>
          <a:lstStyle/>
          <a:p>
            <a:fld id="{0C5A02C5-D8B9-DC40-AE7F-070B899EF35C}" type="datetime1">
              <a:rPr lang="en-US" smtClean="0"/>
              <a:t>5/4/21</a:t>
            </a:fld>
            <a:endParaRPr lang="en-US"/>
          </a:p>
        </p:txBody>
      </p:sp>
      <p:grpSp>
        <p:nvGrpSpPr>
          <p:cNvPr id="9" name="Group 8">
            <a:extLst>
              <a:ext uri="{FF2B5EF4-FFF2-40B4-BE49-F238E27FC236}">
                <a16:creationId xmlns:a16="http://schemas.microsoft.com/office/drawing/2014/main" id="{268ECA6E-FDE9-F24B-85EE-44C7705B9FB1}"/>
              </a:ext>
            </a:extLst>
          </p:cNvPr>
          <p:cNvGrpSpPr/>
          <p:nvPr/>
        </p:nvGrpSpPr>
        <p:grpSpPr>
          <a:xfrm>
            <a:off x="7601555" y="2280717"/>
            <a:ext cx="4773167" cy="2398727"/>
            <a:chOff x="7601555" y="2280717"/>
            <a:chExt cx="4773167" cy="2398727"/>
          </a:xfrm>
        </p:grpSpPr>
        <p:pic>
          <p:nvPicPr>
            <p:cNvPr id="14" name="Picture 13" descr="Chart, scatter chart&#10;&#10;Description automatically generated">
              <a:extLst>
                <a:ext uri="{FF2B5EF4-FFF2-40B4-BE49-F238E27FC236}">
                  <a16:creationId xmlns:a16="http://schemas.microsoft.com/office/drawing/2014/main" id="{34113DA2-D516-254A-9008-32AE6214A25E}"/>
                </a:ext>
              </a:extLst>
            </p:cNvPr>
            <p:cNvPicPr>
              <a:picLocks noChangeAspect="1"/>
            </p:cNvPicPr>
            <p:nvPr/>
          </p:nvPicPr>
          <p:blipFill>
            <a:blip r:embed="rId2"/>
            <a:stretch>
              <a:fillRect/>
            </a:stretch>
          </p:blipFill>
          <p:spPr>
            <a:xfrm>
              <a:off x="7601555" y="2292860"/>
              <a:ext cx="4773167" cy="2386584"/>
            </a:xfrm>
            <a:prstGeom prst="rect">
              <a:avLst/>
            </a:prstGeom>
          </p:spPr>
        </p:pic>
        <p:sp>
          <p:nvSpPr>
            <p:cNvPr id="11" name="TextBox 10">
              <a:extLst>
                <a:ext uri="{FF2B5EF4-FFF2-40B4-BE49-F238E27FC236}">
                  <a16:creationId xmlns:a16="http://schemas.microsoft.com/office/drawing/2014/main" id="{86B3C95F-0097-A84A-A1BB-96F60C7DC624}"/>
                </a:ext>
              </a:extLst>
            </p:cNvPr>
            <p:cNvSpPr txBox="1"/>
            <p:nvPr/>
          </p:nvSpPr>
          <p:spPr>
            <a:xfrm>
              <a:off x="8345086" y="2280717"/>
              <a:ext cx="3286104" cy="276999"/>
            </a:xfrm>
            <a:prstGeom prst="rect">
              <a:avLst/>
            </a:prstGeom>
            <a:solidFill>
              <a:schemeClr val="bg1"/>
            </a:solidFill>
          </p:spPr>
          <p:txBody>
            <a:bodyPr wrap="square" rtlCol="0">
              <a:spAutoFit/>
            </a:bodyPr>
            <a:lstStyle/>
            <a:p>
              <a:pPr algn="ctr"/>
              <a:r>
                <a:rPr lang="en-US" sz="1200" dirty="0"/>
                <a:t>Population Density vs. Mortality Rate</a:t>
              </a:r>
            </a:p>
          </p:txBody>
        </p:sp>
      </p:grpSp>
    </p:spTree>
    <p:extLst>
      <p:ext uri="{BB962C8B-B14F-4D97-AF65-F5344CB8AC3E}">
        <p14:creationId xmlns:p14="http://schemas.microsoft.com/office/powerpoint/2010/main" val="3774418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80C5F-6550-D447-AF8D-5C9818EB6D6F}"/>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5EE18536-EB70-7542-B2D5-74FE9ADEE509}"/>
              </a:ext>
            </a:extLst>
          </p:cNvPr>
          <p:cNvSpPr>
            <a:spLocks noGrp="1"/>
          </p:cNvSpPr>
          <p:nvPr>
            <p:ph idx="1"/>
          </p:nvPr>
        </p:nvSpPr>
        <p:spPr/>
        <p:txBody>
          <a:bodyPr/>
          <a:lstStyle/>
          <a:p>
            <a:r>
              <a:rPr lang="en-US" dirty="0"/>
              <a:t>* Present and discuss interesting figures developed during analysis, ideally with the help of </a:t>
            </a:r>
            <a:r>
              <a:rPr lang="en-US" dirty="0" err="1"/>
              <a:t>Jupyter</a:t>
            </a:r>
            <a:r>
              <a:rPr lang="en-US" dirty="0"/>
              <a:t> Notebook </a:t>
            </a:r>
          </a:p>
          <a:p>
            <a:r>
              <a:rPr lang="en-US" dirty="0"/>
              <a:t>Can discrepancies between infection rate and mortality rate—such as a country with a high infection rate but a low mortality rate—be explained based on the given statistics?</a:t>
            </a:r>
          </a:p>
          <a:p>
            <a:endParaRPr lang="en-US" dirty="0"/>
          </a:p>
        </p:txBody>
      </p:sp>
      <p:sp>
        <p:nvSpPr>
          <p:cNvPr id="5" name="Date Placeholder 4">
            <a:extLst>
              <a:ext uri="{FF2B5EF4-FFF2-40B4-BE49-F238E27FC236}">
                <a16:creationId xmlns:a16="http://schemas.microsoft.com/office/drawing/2014/main" id="{108DF1BC-1C40-5D4B-A154-9CB8EF287003}"/>
              </a:ext>
            </a:extLst>
          </p:cNvPr>
          <p:cNvSpPr>
            <a:spLocks noGrp="1"/>
          </p:cNvSpPr>
          <p:nvPr>
            <p:ph type="dt" sz="half" idx="10"/>
          </p:nvPr>
        </p:nvSpPr>
        <p:spPr/>
        <p:txBody>
          <a:bodyPr/>
          <a:lstStyle/>
          <a:p>
            <a:fld id="{0C5A02C5-D8B9-DC40-AE7F-070B899EF35C}" type="datetime1">
              <a:rPr lang="en-US" smtClean="0"/>
              <a:t>5/4/21</a:t>
            </a:fld>
            <a:endParaRPr lang="en-US"/>
          </a:p>
        </p:txBody>
      </p:sp>
    </p:spTree>
    <p:extLst>
      <p:ext uri="{BB962C8B-B14F-4D97-AF65-F5344CB8AC3E}">
        <p14:creationId xmlns:p14="http://schemas.microsoft.com/office/powerpoint/2010/main" val="2424631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4DD14-2607-3542-83C2-341C5E0AF3F1}"/>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ABE2B146-F3ED-2541-9E7C-00423746D70F}"/>
              </a:ext>
            </a:extLst>
          </p:cNvPr>
          <p:cNvSpPr>
            <a:spLocks noGrp="1"/>
          </p:cNvSpPr>
          <p:nvPr>
            <p:ph idx="1"/>
          </p:nvPr>
        </p:nvSpPr>
        <p:spPr/>
        <p:txBody>
          <a:bodyPr/>
          <a:lstStyle/>
          <a:p>
            <a:r>
              <a:rPr lang="en-US" dirty="0"/>
              <a:t>* Discuss your findings. Did you find what you expected to find? If not, why not? What inferences or general conclusions can you draw from your analysis? </a:t>
            </a:r>
          </a:p>
          <a:p>
            <a:endParaRPr lang="en-US" dirty="0"/>
          </a:p>
        </p:txBody>
      </p:sp>
      <p:sp>
        <p:nvSpPr>
          <p:cNvPr id="5" name="Date Placeholder 4">
            <a:extLst>
              <a:ext uri="{FF2B5EF4-FFF2-40B4-BE49-F238E27FC236}">
                <a16:creationId xmlns:a16="http://schemas.microsoft.com/office/drawing/2014/main" id="{08A2A5FB-0B98-164D-AE5F-09B8A41C4E67}"/>
              </a:ext>
            </a:extLst>
          </p:cNvPr>
          <p:cNvSpPr>
            <a:spLocks noGrp="1"/>
          </p:cNvSpPr>
          <p:nvPr>
            <p:ph type="dt" sz="half" idx="10"/>
          </p:nvPr>
        </p:nvSpPr>
        <p:spPr/>
        <p:txBody>
          <a:bodyPr/>
          <a:lstStyle/>
          <a:p>
            <a:fld id="{6CEC29A3-46B9-D849-806C-72872CA2C4DD}" type="datetime1">
              <a:rPr lang="en-US" smtClean="0"/>
              <a:t>5/4/21</a:t>
            </a:fld>
            <a:endParaRPr lang="en-US"/>
          </a:p>
        </p:txBody>
      </p:sp>
    </p:spTree>
    <p:extLst>
      <p:ext uri="{BB962C8B-B14F-4D97-AF65-F5344CB8AC3E}">
        <p14:creationId xmlns:p14="http://schemas.microsoft.com/office/powerpoint/2010/main" val="2770733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3B658-69C8-794E-B749-02FAA80AFE73}"/>
              </a:ext>
            </a:extLst>
          </p:cNvPr>
          <p:cNvSpPr>
            <a:spLocks noGrp="1"/>
          </p:cNvSpPr>
          <p:nvPr>
            <p:ph type="title"/>
          </p:nvPr>
        </p:nvSpPr>
        <p:spPr/>
        <p:txBody>
          <a:bodyPr/>
          <a:lstStyle/>
          <a:p>
            <a:r>
              <a:rPr lang="en-US" dirty="0"/>
              <a:t>Post-Mortem</a:t>
            </a:r>
          </a:p>
        </p:txBody>
      </p:sp>
      <p:sp>
        <p:nvSpPr>
          <p:cNvPr id="3" name="Content Placeholder 2">
            <a:extLst>
              <a:ext uri="{FF2B5EF4-FFF2-40B4-BE49-F238E27FC236}">
                <a16:creationId xmlns:a16="http://schemas.microsoft.com/office/drawing/2014/main" id="{A0AE2227-B8E4-D247-BF72-0B12CFC1E7D7}"/>
              </a:ext>
            </a:extLst>
          </p:cNvPr>
          <p:cNvSpPr>
            <a:spLocks noGrp="1"/>
          </p:cNvSpPr>
          <p:nvPr>
            <p:ph idx="1"/>
          </p:nvPr>
        </p:nvSpPr>
        <p:spPr/>
        <p:txBody>
          <a:bodyPr/>
          <a:lstStyle/>
          <a:p>
            <a:r>
              <a:rPr lang="en-US" dirty="0"/>
              <a:t>Discuss any difficulties that arose, and how you dealt with them</a:t>
            </a:r>
          </a:p>
          <a:p>
            <a:r>
              <a:rPr lang="en-US" dirty="0"/>
              <a:t>Mortality rates in non-covid years</a:t>
            </a:r>
          </a:p>
          <a:p>
            <a:r>
              <a:rPr lang="en-US" dirty="0"/>
              <a:t>Compare to 1918 pandemic </a:t>
            </a:r>
          </a:p>
          <a:p>
            <a:r>
              <a:rPr lang="en-US" dirty="0"/>
              <a:t>With two more weeks, two possible project extensions would be interesting to explore:</a:t>
            </a:r>
          </a:p>
          <a:p>
            <a:pPr lvl="1"/>
            <a:r>
              <a:rPr lang="en-US" dirty="0"/>
              <a:t>The M-Media-Group API had several other categories of data available—history and vaccines—which would be interesting to add to our existing data</a:t>
            </a:r>
          </a:p>
          <a:p>
            <a:pPr lvl="2"/>
            <a:r>
              <a:rPr lang="en-US" dirty="0"/>
              <a:t>History data would solve the problem of not being able to track infection and deaths over time, bringing this API’s utility closer to more established sources</a:t>
            </a:r>
          </a:p>
          <a:p>
            <a:pPr lvl="2"/>
            <a:r>
              <a:rPr lang="en-US" dirty="0"/>
              <a:t>Vaccine data would decrease one of the variables that is currently unchecked in our dataset, especially when combined with infection rates over time and additional sources on vaccine distribution dates by country</a:t>
            </a:r>
          </a:p>
          <a:p>
            <a:pPr lvl="1"/>
            <a:r>
              <a:rPr lang="en-US" dirty="0"/>
              <a:t>Comparing more established international healthcare data sources across the same geographies as were examined with the M-Media-Group API would give an interesting view of each source’s differences, as we could contrast their breadth and utility</a:t>
            </a:r>
          </a:p>
          <a:p>
            <a:pPr lvl="1"/>
            <a:endParaRPr lang="en-US" dirty="0"/>
          </a:p>
          <a:p>
            <a:endParaRPr lang="en-US" dirty="0"/>
          </a:p>
        </p:txBody>
      </p:sp>
      <p:sp>
        <p:nvSpPr>
          <p:cNvPr id="5" name="Date Placeholder 4">
            <a:extLst>
              <a:ext uri="{FF2B5EF4-FFF2-40B4-BE49-F238E27FC236}">
                <a16:creationId xmlns:a16="http://schemas.microsoft.com/office/drawing/2014/main" id="{8F4087F8-DE41-C24B-9426-96DCFE9B292F}"/>
              </a:ext>
            </a:extLst>
          </p:cNvPr>
          <p:cNvSpPr>
            <a:spLocks noGrp="1"/>
          </p:cNvSpPr>
          <p:nvPr>
            <p:ph type="dt" sz="half" idx="10"/>
          </p:nvPr>
        </p:nvSpPr>
        <p:spPr/>
        <p:txBody>
          <a:bodyPr/>
          <a:lstStyle/>
          <a:p>
            <a:fld id="{99495DA7-756C-CE46-9AFF-D902797D5119}" type="datetime1">
              <a:rPr lang="en-US" smtClean="0"/>
              <a:t>5/4/21</a:t>
            </a:fld>
            <a:endParaRPr lang="en-US"/>
          </a:p>
        </p:txBody>
      </p:sp>
    </p:spTree>
    <p:extLst>
      <p:ext uri="{BB962C8B-B14F-4D97-AF65-F5344CB8AC3E}">
        <p14:creationId xmlns:p14="http://schemas.microsoft.com/office/powerpoint/2010/main" val="2941233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79675-A1FC-B740-88F1-8539DC6CE494}"/>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1A0B7FBD-7D07-5F43-BB97-E4135189DC0B}"/>
              </a:ext>
            </a:extLst>
          </p:cNvPr>
          <p:cNvSpPr>
            <a:spLocks noGrp="1"/>
          </p:cNvSpPr>
          <p:nvPr>
            <p:ph idx="1"/>
          </p:nvPr>
        </p:nvSpPr>
        <p:spPr/>
        <p:txBody>
          <a:bodyPr/>
          <a:lstStyle/>
          <a:p>
            <a:r>
              <a:rPr lang="en-US" dirty="0"/>
              <a:t> Please ask questions if you have them. </a:t>
            </a:r>
          </a:p>
        </p:txBody>
      </p:sp>
      <p:sp>
        <p:nvSpPr>
          <p:cNvPr id="5" name="Date Placeholder 4">
            <a:extLst>
              <a:ext uri="{FF2B5EF4-FFF2-40B4-BE49-F238E27FC236}">
                <a16:creationId xmlns:a16="http://schemas.microsoft.com/office/drawing/2014/main" id="{5876E40D-496E-8442-9A53-14D4129922F3}"/>
              </a:ext>
            </a:extLst>
          </p:cNvPr>
          <p:cNvSpPr>
            <a:spLocks noGrp="1"/>
          </p:cNvSpPr>
          <p:nvPr>
            <p:ph type="dt" sz="half" idx="10"/>
          </p:nvPr>
        </p:nvSpPr>
        <p:spPr/>
        <p:txBody>
          <a:bodyPr/>
          <a:lstStyle/>
          <a:p>
            <a:fld id="{9C4FDC29-DB2B-6149-83F6-C4B94239BAD3}" type="datetime1">
              <a:rPr lang="en-US" smtClean="0"/>
              <a:t>5/3/21</a:t>
            </a:fld>
            <a:endParaRPr lang="en-US"/>
          </a:p>
        </p:txBody>
      </p:sp>
    </p:spTree>
    <p:extLst>
      <p:ext uri="{BB962C8B-B14F-4D97-AF65-F5344CB8AC3E}">
        <p14:creationId xmlns:p14="http://schemas.microsoft.com/office/powerpoint/2010/main" val="2814917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DE559-F5A7-1143-B4BB-52F85217B7B9}"/>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F227D8F1-8A00-CE40-BF3D-60831EF84100}"/>
              </a:ext>
            </a:extLst>
          </p:cNvPr>
          <p:cNvSpPr>
            <a:spLocks noGrp="1"/>
          </p:cNvSpPr>
          <p:nvPr>
            <p:ph idx="1"/>
          </p:nvPr>
        </p:nvSpPr>
        <p:spPr/>
        <p:txBody>
          <a:bodyPr/>
          <a:lstStyle/>
          <a:p>
            <a:r>
              <a:rPr lang="en-US" dirty="0"/>
              <a:t>API provided open-source by M-Media-Group, available at </a:t>
            </a:r>
            <a:r>
              <a:rPr lang="en-US" dirty="0">
                <a:hlinkClick r:id="rId2"/>
              </a:rPr>
              <a:t>https://github.com/M-Media-Group/Covid-19-API</a:t>
            </a:r>
            <a:endParaRPr lang="en-US" dirty="0"/>
          </a:p>
          <a:p>
            <a:r>
              <a:rPr lang="en-US" dirty="0"/>
              <a:t>COVID-19 stock image is public domain, provided by the CDC and available at </a:t>
            </a:r>
            <a:r>
              <a:rPr lang="en-US" dirty="0">
                <a:hlinkClick r:id="rId3"/>
              </a:rPr>
              <a:t>https://www.cdc.gov/media/subtopic/images.htm</a:t>
            </a:r>
            <a:endParaRPr lang="en-US" dirty="0"/>
          </a:p>
          <a:p>
            <a:r>
              <a:rPr lang="en-US" dirty="0"/>
              <a:t>Information on the WHO Coronavirus (COVID-19) Dashboard was pulled from </a:t>
            </a:r>
            <a:r>
              <a:rPr lang="en-US" dirty="0">
                <a:hlinkClick r:id="rId4"/>
              </a:rPr>
              <a:t>https://covid19.who.int/</a:t>
            </a:r>
            <a:endParaRPr lang="en-US" dirty="0"/>
          </a:p>
          <a:p>
            <a:pPr marL="0" indent="0">
              <a:buNone/>
            </a:pPr>
            <a:endParaRPr lang="en-US" dirty="0"/>
          </a:p>
          <a:p>
            <a:endParaRPr lang="en-US" dirty="0"/>
          </a:p>
        </p:txBody>
      </p:sp>
      <p:sp>
        <p:nvSpPr>
          <p:cNvPr id="4" name="Date Placeholder 3">
            <a:extLst>
              <a:ext uri="{FF2B5EF4-FFF2-40B4-BE49-F238E27FC236}">
                <a16:creationId xmlns:a16="http://schemas.microsoft.com/office/drawing/2014/main" id="{BC366F44-73D2-2C46-84F7-ACF0FF4040D0}"/>
              </a:ext>
            </a:extLst>
          </p:cNvPr>
          <p:cNvSpPr>
            <a:spLocks noGrp="1"/>
          </p:cNvSpPr>
          <p:nvPr>
            <p:ph type="dt" sz="half" idx="10"/>
          </p:nvPr>
        </p:nvSpPr>
        <p:spPr/>
        <p:txBody>
          <a:bodyPr/>
          <a:lstStyle/>
          <a:p>
            <a:fld id="{A409A287-AB84-2B48-8941-6388C7B9D3BC}" type="datetime1">
              <a:rPr lang="en-US" smtClean="0"/>
              <a:t>5/4/21</a:t>
            </a:fld>
            <a:endParaRPr lang="en-US"/>
          </a:p>
        </p:txBody>
      </p:sp>
    </p:spTree>
    <p:extLst>
      <p:ext uri="{BB962C8B-B14F-4D97-AF65-F5344CB8AC3E}">
        <p14:creationId xmlns:p14="http://schemas.microsoft.com/office/powerpoint/2010/main" val="3731275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07CBE-4ADE-4149-8A81-51CA41FA6B59}"/>
              </a:ext>
            </a:extLst>
          </p:cNvPr>
          <p:cNvSpPr>
            <a:spLocks noGrp="1"/>
          </p:cNvSpPr>
          <p:nvPr>
            <p:ph type="title"/>
          </p:nvPr>
        </p:nvSpPr>
        <p:spPr/>
        <p:txBody>
          <a:bodyPr/>
          <a:lstStyle/>
          <a:p>
            <a:r>
              <a:rPr lang="en-US" dirty="0"/>
              <a:t>Motivation, Summary, and Data</a:t>
            </a:r>
          </a:p>
        </p:txBody>
      </p:sp>
      <p:sp>
        <p:nvSpPr>
          <p:cNvPr id="3" name="Content Placeholder 2">
            <a:extLst>
              <a:ext uri="{FF2B5EF4-FFF2-40B4-BE49-F238E27FC236}">
                <a16:creationId xmlns:a16="http://schemas.microsoft.com/office/drawing/2014/main" id="{D37E5223-E309-974F-8120-B05EA0043D82}"/>
              </a:ext>
            </a:extLst>
          </p:cNvPr>
          <p:cNvSpPr>
            <a:spLocks noGrp="1"/>
          </p:cNvSpPr>
          <p:nvPr>
            <p:ph idx="1"/>
          </p:nvPr>
        </p:nvSpPr>
        <p:spPr>
          <a:xfrm>
            <a:off x="838200" y="1825625"/>
            <a:ext cx="4719638" cy="4351338"/>
          </a:xfrm>
        </p:spPr>
        <p:txBody>
          <a:bodyPr/>
          <a:lstStyle/>
          <a:p>
            <a:pPr marL="0" indent="0">
              <a:buNone/>
            </a:pPr>
            <a:r>
              <a:rPr lang="en-US" dirty="0"/>
              <a:t>Healthcare data in the US is notoriously difficult to find. There are currently a select few sources able to report accurate and timely statistics, at least in pa    rt due to HIPPA regulations and the availability of claims data. </a:t>
            </a:r>
          </a:p>
          <a:p>
            <a:pPr marL="0" indent="0">
              <a:buNone/>
            </a:pPr>
            <a:r>
              <a:rPr lang="en-US" dirty="0"/>
              <a:t>COVID-19 has seen a surge in the prevalence of data, with many APIs and downloadable sources offering statistics on the spread and mortality rates of the virus. While these APIs are sourced and visualized differently, most of them call on the same sources—they do not generate data, but rather increase awareness and utility. </a:t>
            </a:r>
          </a:p>
          <a:p>
            <a:pPr marL="0" indent="0">
              <a:buNone/>
            </a:pPr>
            <a:r>
              <a:rPr lang="en-US" dirty="0"/>
              <a:t>Our group examined one such API, pulling its available statistics for countries in North America. We hoped to look at international trends in COVID-19 infection and morbidity rates by country and check for correlations between these measures and included demographic factors. </a:t>
            </a:r>
          </a:p>
        </p:txBody>
      </p:sp>
      <p:sp>
        <p:nvSpPr>
          <p:cNvPr id="5" name="Date Placeholder 4">
            <a:extLst>
              <a:ext uri="{FF2B5EF4-FFF2-40B4-BE49-F238E27FC236}">
                <a16:creationId xmlns:a16="http://schemas.microsoft.com/office/drawing/2014/main" id="{A30094BE-7223-784B-A544-350C6D84253B}"/>
              </a:ext>
            </a:extLst>
          </p:cNvPr>
          <p:cNvSpPr>
            <a:spLocks noGrp="1"/>
          </p:cNvSpPr>
          <p:nvPr>
            <p:ph type="dt" sz="half" idx="10"/>
          </p:nvPr>
        </p:nvSpPr>
        <p:spPr/>
        <p:txBody>
          <a:bodyPr/>
          <a:lstStyle/>
          <a:p>
            <a:fld id="{B108201D-E81F-1247-9597-E88465257275}" type="datetime1">
              <a:rPr lang="en-US" smtClean="0"/>
              <a:t>5/4/21</a:t>
            </a:fld>
            <a:endParaRPr lang="en-US"/>
          </a:p>
        </p:txBody>
      </p:sp>
      <p:pic>
        <p:nvPicPr>
          <p:cNvPr id="2050" name="Picture 2" descr="Monitor the COVID-19 Outbreak with These APIs | Nordic APIs |">
            <a:extLst>
              <a:ext uri="{FF2B5EF4-FFF2-40B4-BE49-F238E27FC236}">
                <a16:creationId xmlns:a16="http://schemas.microsoft.com/office/drawing/2014/main" id="{A086E186-1650-7E46-875C-E1040236F2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0738" y="1399660"/>
            <a:ext cx="5450626" cy="2629927"/>
          </a:xfrm>
          <a:prstGeom prst="rect">
            <a:avLst/>
          </a:prstGeom>
          <a:noFill/>
          <a:ln>
            <a:solidFill>
              <a:schemeClr val="tx1"/>
            </a:solidFill>
            <a:prstDash val="sysDot"/>
          </a:ln>
          <a:extLst>
            <a:ext uri="{909E8E84-426E-40DD-AFC4-6F175D3DCCD1}">
              <a14:hiddenFill xmlns:a14="http://schemas.microsoft.com/office/drawing/2010/main">
                <a:solidFill>
                  <a:srgbClr val="FFFFFF"/>
                </a:solidFill>
              </a14:hiddenFill>
            </a:ext>
          </a:extLst>
        </p:spPr>
      </p:pic>
      <p:pic>
        <p:nvPicPr>
          <p:cNvPr id="13" name="Picture 12" descr="Map&#10;&#10;Description automatically generated">
            <a:extLst>
              <a:ext uri="{FF2B5EF4-FFF2-40B4-BE49-F238E27FC236}">
                <a16:creationId xmlns:a16="http://schemas.microsoft.com/office/drawing/2014/main" id="{A3DA094F-D3B6-AB4C-982D-5354FDB9CF9D}"/>
              </a:ext>
            </a:extLst>
          </p:cNvPr>
          <p:cNvPicPr>
            <a:picLocks noChangeAspect="1"/>
          </p:cNvPicPr>
          <p:nvPr/>
        </p:nvPicPr>
        <p:blipFill>
          <a:blip r:embed="rId3"/>
          <a:stretch>
            <a:fillRect/>
          </a:stretch>
        </p:blipFill>
        <p:spPr>
          <a:xfrm>
            <a:off x="5904439" y="4136763"/>
            <a:ext cx="3014335" cy="2283338"/>
          </a:xfrm>
          <a:prstGeom prst="rect">
            <a:avLst/>
          </a:prstGeom>
          <a:ln>
            <a:solidFill>
              <a:schemeClr val="tx1"/>
            </a:solidFill>
            <a:prstDash val="sysDot"/>
          </a:ln>
        </p:spPr>
      </p:pic>
      <p:pic>
        <p:nvPicPr>
          <p:cNvPr id="15" name="Picture 14" descr="A picture containing graphical user interface&#10;&#10;Description automatically generated">
            <a:extLst>
              <a:ext uri="{FF2B5EF4-FFF2-40B4-BE49-F238E27FC236}">
                <a16:creationId xmlns:a16="http://schemas.microsoft.com/office/drawing/2014/main" id="{F7A5F400-1AFF-4B4C-85C5-2421EBF314BA}"/>
              </a:ext>
            </a:extLst>
          </p:cNvPr>
          <p:cNvPicPr>
            <a:picLocks noChangeAspect="1"/>
          </p:cNvPicPr>
          <p:nvPr/>
        </p:nvPicPr>
        <p:blipFill>
          <a:blip r:embed="rId4"/>
          <a:stretch>
            <a:fillRect/>
          </a:stretch>
        </p:blipFill>
        <p:spPr>
          <a:xfrm>
            <a:off x="9060564" y="4146042"/>
            <a:ext cx="2293788" cy="2281747"/>
          </a:xfrm>
          <a:prstGeom prst="rect">
            <a:avLst/>
          </a:prstGeom>
          <a:ln>
            <a:solidFill>
              <a:schemeClr val="tx1"/>
            </a:solidFill>
            <a:prstDash val="sysDot"/>
          </a:ln>
        </p:spPr>
      </p:pic>
      <p:sp>
        <p:nvSpPr>
          <p:cNvPr id="16" name="TextBox 15">
            <a:extLst>
              <a:ext uri="{FF2B5EF4-FFF2-40B4-BE49-F238E27FC236}">
                <a16:creationId xmlns:a16="http://schemas.microsoft.com/office/drawing/2014/main" id="{A6E097AE-8E03-664A-BC17-C4E88EBDC96E}"/>
              </a:ext>
            </a:extLst>
          </p:cNvPr>
          <p:cNvSpPr txBox="1"/>
          <p:nvPr/>
        </p:nvSpPr>
        <p:spPr>
          <a:xfrm>
            <a:off x="5900738" y="6248403"/>
            <a:ext cx="1757362" cy="169277"/>
          </a:xfrm>
          <a:prstGeom prst="rect">
            <a:avLst/>
          </a:prstGeom>
          <a:noFill/>
        </p:spPr>
        <p:txBody>
          <a:bodyPr wrap="square" rtlCol="0">
            <a:spAutoFit/>
          </a:bodyPr>
          <a:lstStyle/>
          <a:p>
            <a:r>
              <a:rPr lang="en-US" sz="500" dirty="0"/>
              <a:t>Source: World Health Organization</a:t>
            </a:r>
          </a:p>
        </p:txBody>
      </p:sp>
      <p:sp>
        <p:nvSpPr>
          <p:cNvPr id="18" name="TextBox 17">
            <a:extLst>
              <a:ext uri="{FF2B5EF4-FFF2-40B4-BE49-F238E27FC236}">
                <a16:creationId xmlns:a16="http://schemas.microsoft.com/office/drawing/2014/main" id="{8036BA0F-DE0E-2345-869F-482F930B88E3}"/>
              </a:ext>
            </a:extLst>
          </p:cNvPr>
          <p:cNvSpPr txBox="1"/>
          <p:nvPr/>
        </p:nvSpPr>
        <p:spPr>
          <a:xfrm>
            <a:off x="9590294" y="3855302"/>
            <a:ext cx="1757362" cy="169277"/>
          </a:xfrm>
          <a:prstGeom prst="rect">
            <a:avLst/>
          </a:prstGeom>
          <a:noFill/>
        </p:spPr>
        <p:txBody>
          <a:bodyPr wrap="square" rtlCol="0">
            <a:spAutoFit/>
          </a:bodyPr>
          <a:lstStyle/>
          <a:p>
            <a:pPr algn="r"/>
            <a:r>
              <a:rPr lang="en-US" sz="500" dirty="0"/>
              <a:t>Source: Rapid API</a:t>
            </a:r>
          </a:p>
        </p:txBody>
      </p:sp>
    </p:spTree>
    <p:extLst>
      <p:ext uri="{BB962C8B-B14F-4D97-AF65-F5344CB8AC3E}">
        <p14:creationId xmlns:p14="http://schemas.microsoft.com/office/powerpoint/2010/main" val="126379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AA9A0-2525-FB41-B87A-2F9BE77484FE}"/>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694E156B-59FF-144A-9BD3-409FAB4BF922}"/>
              </a:ext>
            </a:extLst>
          </p:cNvPr>
          <p:cNvSpPr>
            <a:spLocks noGrp="1"/>
          </p:cNvSpPr>
          <p:nvPr>
            <p:ph idx="1"/>
          </p:nvPr>
        </p:nvSpPr>
        <p:spPr/>
        <p:txBody>
          <a:bodyPr/>
          <a:lstStyle/>
          <a:p>
            <a:pPr marL="0" indent="0">
              <a:buNone/>
            </a:pPr>
            <a:r>
              <a:rPr lang="en-US" dirty="0"/>
              <a:t>COVID-19 sources generally contain the same fundamental statistics surrounding infection and mortality counts, and are often combined with raw population descriptors such as pop density and life expectancy. Our group wanted to see how well we could profile trends in infection and mortality throughout North America based on these offered statistics, specifically:</a:t>
            </a:r>
          </a:p>
          <a:p>
            <a:r>
              <a:rPr lang="en-US" dirty="0"/>
              <a:t>Which countries in North America have the highest infection rates? Mortality rates?</a:t>
            </a:r>
          </a:p>
          <a:p>
            <a:r>
              <a:rPr lang="en-US" dirty="0"/>
              <a:t>Do any of the provided demographic statistics have strong correlations with infection or mortality rate?</a:t>
            </a:r>
          </a:p>
          <a:p>
            <a:r>
              <a:rPr lang="en-US" dirty="0"/>
              <a:t>Can discrepancies between infection rate and mortality rate—such as a country with a high infection rate but a low mortality rate—be explained based on the given statistics?</a:t>
            </a:r>
          </a:p>
          <a:p>
            <a:r>
              <a:rPr lang="en-US" dirty="0"/>
              <a:t>What are the limitations of this dataset? Could existing external sources help to fix these limitations, or is further surveying required?</a:t>
            </a:r>
          </a:p>
          <a:p>
            <a:pPr marL="0" indent="0">
              <a:buNone/>
            </a:pPr>
            <a:endParaRPr lang="en-US" dirty="0"/>
          </a:p>
        </p:txBody>
      </p:sp>
      <p:sp>
        <p:nvSpPr>
          <p:cNvPr id="5" name="Date Placeholder 4">
            <a:extLst>
              <a:ext uri="{FF2B5EF4-FFF2-40B4-BE49-F238E27FC236}">
                <a16:creationId xmlns:a16="http://schemas.microsoft.com/office/drawing/2014/main" id="{A74018B5-03A3-6C44-AC96-78C467274635}"/>
              </a:ext>
            </a:extLst>
          </p:cNvPr>
          <p:cNvSpPr>
            <a:spLocks noGrp="1"/>
          </p:cNvSpPr>
          <p:nvPr>
            <p:ph type="dt" sz="half" idx="10"/>
          </p:nvPr>
        </p:nvSpPr>
        <p:spPr/>
        <p:txBody>
          <a:bodyPr/>
          <a:lstStyle/>
          <a:p>
            <a:fld id="{71C5803E-A747-DA41-9746-99C617E89016}" type="datetime1">
              <a:rPr lang="en-US" smtClean="0"/>
              <a:t>5/4/21</a:t>
            </a:fld>
            <a:endParaRPr lang="en-US"/>
          </a:p>
        </p:txBody>
      </p:sp>
    </p:spTree>
    <p:extLst>
      <p:ext uri="{BB962C8B-B14F-4D97-AF65-F5344CB8AC3E}">
        <p14:creationId xmlns:p14="http://schemas.microsoft.com/office/powerpoint/2010/main" val="3119929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D0AF9-DDF7-EF44-96FB-69DD06852718}"/>
              </a:ext>
            </a:extLst>
          </p:cNvPr>
          <p:cNvSpPr>
            <a:spLocks noGrp="1"/>
          </p:cNvSpPr>
          <p:nvPr>
            <p:ph type="title"/>
          </p:nvPr>
        </p:nvSpPr>
        <p:spPr/>
        <p:txBody>
          <a:bodyPr/>
          <a:lstStyle/>
          <a:p>
            <a:r>
              <a:rPr lang="en-US" dirty="0"/>
              <a:t>Data Cleanup and Exploration</a:t>
            </a:r>
          </a:p>
        </p:txBody>
      </p:sp>
      <p:sp>
        <p:nvSpPr>
          <p:cNvPr id="3" name="Content Placeholder 2">
            <a:extLst>
              <a:ext uri="{FF2B5EF4-FFF2-40B4-BE49-F238E27FC236}">
                <a16:creationId xmlns:a16="http://schemas.microsoft.com/office/drawing/2014/main" id="{6264C08B-1553-B942-B934-4203DD03B8D8}"/>
              </a:ext>
            </a:extLst>
          </p:cNvPr>
          <p:cNvSpPr>
            <a:spLocks noGrp="1"/>
          </p:cNvSpPr>
          <p:nvPr>
            <p:ph idx="1"/>
          </p:nvPr>
        </p:nvSpPr>
        <p:spPr/>
        <p:txBody>
          <a:bodyPr/>
          <a:lstStyle/>
          <a:p>
            <a:r>
              <a:rPr lang="en-US" dirty="0"/>
              <a:t>One of the most interesting problems we encountered with this dataset was its structure—fields were grouped geographically rather than by summary value, so the json could not be directly loaded into a </a:t>
            </a:r>
            <a:r>
              <a:rPr lang="en-US" dirty="0" err="1"/>
              <a:t>dataframe</a:t>
            </a:r>
            <a:r>
              <a:rPr lang="en-US" dirty="0"/>
              <a:t> without the loss of target statistics. Instead, we ran a loop that pulled only those geographies with values for all available columns and appended each result to an initially empty list. </a:t>
            </a:r>
          </a:p>
          <a:p>
            <a:r>
              <a:rPr lang="en-US" dirty="0"/>
              <a:t>Our dataset contained a column that was depreciated, which would have skewed results had we included it in our analyses. The problem was easily solved by excluding said column from working </a:t>
            </a:r>
            <a:r>
              <a:rPr lang="en-US" dirty="0" err="1"/>
              <a:t>dataframes</a:t>
            </a:r>
            <a:r>
              <a:rPr lang="en-US" dirty="0"/>
              <a:t>, but the process of working through why its statistics looked suspect was valuable. </a:t>
            </a:r>
          </a:p>
          <a:p>
            <a:pPr lvl="1"/>
            <a:r>
              <a:rPr lang="en-US" dirty="0"/>
              <a:t>Add in the fact that smaller “nested” geographies did not contain all statistics, so filtering for regions with “all” both gave more fields to work with and narrowed down geography type to “country”</a:t>
            </a:r>
          </a:p>
          <a:p>
            <a:pPr lvl="1"/>
            <a:r>
              <a:rPr lang="en-US" dirty="0"/>
              <a:t>Add in that we created per capita and pop density columns based on given population columns</a:t>
            </a:r>
          </a:p>
        </p:txBody>
      </p:sp>
      <p:sp>
        <p:nvSpPr>
          <p:cNvPr id="5" name="Date Placeholder 4">
            <a:extLst>
              <a:ext uri="{FF2B5EF4-FFF2-40B4-BE49-F238E27FC236}">
                <a16:creationId xmlns:a16="http://schemas.microsoft.com/office/drawing/2014/main" id="{3B5C3C92-E177-3543-BD7E-FBC5CC1B3155}"/>
              </a:ext>
            </a:extLst>
          </p:cNvPr>
          <p:cNvSpPr>
            <a:spLocks noGrp="1"/>
          </p:cNvSpPr>
          <p:nvPr>
            <p:ph type="dt" sz="half" idx="10"/>
          </p:nvPr>
        </p:nvSpPr>
        <p:spPr/>
        <p:txBody>
          <a:bodyPr/>
          <a:lstStyle/>
          <a:p>
            <a:fld id="{E29D2986-13CA-7644-9A73-A3D19AF3B12B}" type="datetime1">
              <a:rPr lang="en-US" smtClean="0"/>
              <a:t>5/3/21</a:t>
            </a:fld>
            <a:endParaRPr lang="en-US"/>
          </a:p>
        </p:txBody>
      </p:sp>
      <p:pic>
        <p:nvPicPr>
          <p:cNvPr id="10" name="Picture 9">
            <a:extLst>
              <a:ext uri="{FF2B5EF4-FFF2-40B4-BE49-F238E27FC236}">
                <a16:creationId xmlns:a16="http://schemas.microsoft.com/office/drawing/2014/main" id="{3107D4D8-ECED-D448-AC7B-F4ABD738EBC7}"/>
              </a:ext>
            </a:extLst>
          </p:cNvPr>
          <p:cNvPicPr>
            <a:picLocks noChangeAspect="1"/>
          </p:cNvPicPr>
          <p:nvPr/>
        </p:nvPicPr>
        <p:blipFill>
          <a:blip r:embed="rId2"/>
          <a:stretch>
            <a:fillRect/>
          </a:stretch>
        </p:blipFill>
        <p:spPr>
          <a:xfrm>
            <a:off x="6620511" y="4327465"/>
            <a:ext cx="3904623" cy="2477444"/>
          </a:xfrm>
          <a:prstGeom prst="rect">
            <a:avLst/>
          </a:prstGeom>
          <a:ln>
            <a:solidFill>
              <a:schemeClr val="tx1"/>
            </a:solidFill>
            <a:prstDash val="sysDot"/>
          </a:ln>
        </p:spPr>
      </p:pic>
      <p:grpSp>
        <p:nvGrpSpPr>
          <p:cNvPr id="17" name="Group 16">
            <a:extLst>
              <a:ext uri="{FF2B5EF4-FFF2-40B4-BE49-F238E27FC236}">
                <a16:creationId xmlns:a16="http://schemas.microsoft.com/office/drawing/2014/main" id="{06169C42-3D44-BA40-8791-EC9EE1AF1B55}"/>
              </a:ext>
            </a:extLst>
          </p:cNvPr>
          <p:cNvGrpSpPr/>
          <p:nvPr/>
        </p:nvGrpSpPr>
        <p:grpSpPr>
          <a:xfrm>
            <a:off x="715090" y="3988004"/>
            <a:ext cx="5761918" cy="2869386"/>
            <a:chOff x="715090" y="3624750"/>
            <a:chExt cx="5761918" cy="2869386"/>
          </a:xfrm>
        </p:grpSpPr>
        <p:pic>
          <p:nvPicPr>
            <p:cNvPr id="12" name="Picture 11" descr="Table&#10;&#10;Description automatically generated">
              <a:extLst>
                <a:ext uri="{FF2B5EF4-FFF2-40B4-BE49-F238E27FC236}">
                  <a16:creationId xmlns:a16="http://schemas.microsoft.com/office/drawing/2014/main" id="{320DEB7B-71E0-7941-9490-2127D930268D}"/>
                </a:ext>
              </a:extLst>
            </p:cNvPr>
            <p:cNvPicPr>
              <a:picLocks noChangeAspect="1"/>
            </p:cNvPicPr>
            <p:nvPr/>
          </p:nvPicPr>
          <p:blipFill>
            <a:blip r:embed="rId3"/>
            <a:stretch>
              <a:fillRect/>
            </a:stretch>
          </p:blipFill>
          <p:spPr>
            <a:xfrm>
              <a:off x="1400183" y="3974975"/>
              <a:ext cx="5076825" cy="2517900"/>
            </a:xfrm>
            <a:prstGeom prst="rect">
              <a:avLst/>
            </a:prstGeom>
          </p:spPr>
        </p:pic>
        <p:sp>
          <p:nvSpPr>
            <p:cNvPr id="13" name="Right Brace 12">
              <a:extLst>
                <a:ext uri="{FF2B5EF4-FFF2-40B4-BE49-F238E27FC236}">
                  <a16:creationId xmlns:a16="http://schemas.microsoft.com/office/drawing/2014/main" id="{6F73292F-B98E-C848-A80A-D482F3B23166}"/>
                </a:ext>
              </a:extLst>
            </p:cNvPr>
            <p:cNvSpPr/>
            <p:nvPr/>
          </p:nvSpPr>
          <p:spPr>
            <a:xfrm rot="10800000">
              <a:off x="975986" y="4112761"/>
              <a:ext cx="247650" cy="2381375"/>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a:solidFill>
                    <a:sysClr val="windowText" lastClr="000000"/>
                  </a:solidFill>
                </a:ln>
              </a:endParaRPr>
            </a:p>
          </p:txBody>
        </p:sp>
        <p:sp>
          <p:nvSpPr>
            <p:cNvPr id="14" name="Right Brace 13">
              <a:extLst>
                <a:ext uri="{FF2B5EF4-FFF2-40B4-BE49-F238E27FC236}">
                  <a16:creationId xmlns:a16="http://schemas.microsoft.com/office/drawing/2014/main" id="{2BFECA64-9F06-F941-859D-E52C5AFFC6F8}"/>
                </a:ext>
              </a:extLst>
            </p:cNvPr>
            <p:cNvSpPr/>
            <p:nvPr/>
          </p:nvSpPr>
          <p:spPr>
            <a:xfrm rot="16200000">
              <a:off x="3804245" y="1385870"/>
              <a:ext cx="206071" cy="5114405"/>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a:solidFill>
                    <a:sysClr val="windowText" lastClr="000000"/>
                  </a:solidFill>
                </a:ln>
              </a:endParaRPr>
            </a:p>
          </p:txBody>
        </p:sp>
        <p:sp>
          <p:nvSpPr>
            <p:cNvPr id="15" name="TextBox 14">
              <a:extLst>
                <a:ext uri="{FF2B5EF4-FFF2-40B4-BE49-F238E27FC236}">
                  <a16:creationId xmlns:a16="http://schemas.microsoft.com/office/drawing/2014/main" id="{BAAAB50D-92A6-F94D-96EB-B0FEDD1A37B3}"/>
                </a:ext>
              </a:extLst>
            </p:cNvPr>
            <p:cNvSpPr txBox="1"/>
            <p:nvPr/>
          </p:nvSpPr>
          <p:spPr>
            <a:xfrm>
              <a:off x="2780779" y="3624750"/>
              <a:ext cx="2242158" cy="246221"/>
            </a:xfrm>
            <a:prstGeom prst="rect">
              <a:avLst/>
            </a:prstGeom>
            <a:noFill/>
          </p:spPr>
          <p:txBody>
            <a:bodyPr wrap="square" rtlCol="0">
              <a:spAutoFit/>
            </a:bodyPr>
            <a:lstStyle/>
            <a:p>
              <a:pPr algn="ctr"/>
              <a:r>
                <a:rPr lang="en-US" sz="1000" dirty="0"/>
                <a:t>Geographies</a:t>
              </a:r>
            </a:p>
          </p:txBody>
        </p:sp>
        <p:sp>
          <p:nvSpPr>
            <p:cNvPr id="16" name="TextBox 15">
              <a:extLst>
                <a:ext uri="{FF2B5EF4-FFF2-40B4-BE49-F238E27FC236}">
                  <a16:creationId xmlns:a16="http://schemas.microsoft.com/office/drawing/2014/main" id="{3CC94DF3-5E33-BA4F-8ACD-3994438F3031}"/>
                </a:ext>
              </a:extLst>
            </p:cNvPr>
            <p:cNvSpPr txBox="1"/>
            <p:nvPr/>
          </p:nvSpPr>
          <p:spPr>
            <a:xfrm rot="16200000">
              <a:off x="-282878" y="5180338"/>
              <a:ext cx="2242158" cy="246221"/>
            </a:xfrm>
            <a:prstGeom prst="rect">
              <a:avLst/>
            </a:prstGeom>
            <a:noFill/>
          </p:spPr>
          <p:txBody>
            <a:bodyPr wrap="square" rtlCol="0">
              <a:spAutoFit/>
            </a:bodyPr>
            <a:lstStyle/>
            <a:p>
              <a:pPr algn="ctr"/>
              <a:r>
                <a:rPr lang="en-US" sz="1000" dirty="0"/>
                <a:t>Geographies</a:t>
              </a:r>
            </a:p>
          </p:txBody>
        </p:sp>
      </p:grpSp>
    </p:spTree>
    <p:extLst>
      <p:ext uri="{BB962C8B-B14F-4D97-AF65-F5344CB8AC3E}">
        <p14:creationId xmlns:p14="http://schemas.microsoft.com/office/powerpoint/2010/main" val="2202622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80C5F-6550-D447-AF8D-5C9818EB6D6F}"/>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5EE18536-EB70-7542-B2D5-74FE9ADEE509}"/>
              </a:ext>
            </a:extLst>
          </p:cNvPr>
          <p:cNvSpPr>
            <a:spLocks noGrp="1"/>
          </p:cNvSpPr>
          <p:nvPr>
            <p:ph idx="1"/>
          </p:nvPr>
        </p:nvSpPr>
        <p:spPr/>
        <p:txBody>
          <a:bodyPr/>
          <a:lstStyle/>
          <a:p>
            <a:r>
              <a:rPr lang="en-US" dirty="0"/>
              <a:t>* Discuss the steps you took to analyze the data and answer each question you asked in your proposal</a:t>
            </a:r>
          </a:p>
        </p:txBody>
      </p:sp>
      <p:sp>
        <p:nvSpPr>
          <p:cNvPr id="5" name="Date Placeholder 4">
            <a:extLst>
              <a:ext uri="{FF2B5EF4-FFF2-40B4-BE49-F238E27FC236}">
                <a16:creationId xmlns:a16="http://schemas.microsoft.com/office/drawing/2014/main" id="{108DF1BC-1C40-5D4B-A154-9CB8EF287003}"/>
              </a:ext>
            </a:extLst>
          </p:cNvPr>
          <p:cNvSpPr>
            <a:spLocks noGrp="1"/>
          </p:cNvSpPr>
          <p:nvPr>
            <p:ph type="dt" sz="half" idx="10"/>
          </p:nvPr>
        </p:nvSpPr>
        <p:spPr/>
        <p:txBody>
          <a:bodyPr/>
          <a:lstStyle/>
          <a:p>
            <a:fld id="{0C5A02C5-D8B9-DC40-AE7F-070B899EF35C}" type="datetime1">
              <a:rPr lang="en-US" smtClean="0"/>
              <a:t>5/4/21</a:t>
            </a:fld>
            <a:endParaRPr lang="en-US"/>
          </a:p>
        </p:txBody>
      </p:sp>
      <p:pic>
        <p:nvPicPr>
          <p:cNvPr id="9" name="Picture 8" descr="A picture containing calendar&#10;&#10;Description automatically generated">
            <a:extLst>
              <a:ext uri="{FF2B5EF4-FFF2-40B4-BE49-F238E27FC236}">
                <a16:creationId xmlns:a16="http://schemas.microsoft.com/office/drawing/2014/main" id="{B7CDBDF2-C1A2-4E40-B4C0-E32E30F3629D}"/>
              </a:ext>
            </a:extLst>
          </p:cNvPr>
          <p:cNvPicPr>
            <a:picLocks noChangeAspect="1"/>
          </p:cNvPicPr>
          <p:nvPr/>
        </p:nvPicPr>
        <p:blipFill>
          <a:blip r:embed="rId2"/>
          <a:stretch>
            <a:fillRect/>
          </a:stretch>
        </p:blipFill>
        <p:spPr>
          <a:xfrm rot="10800000">
            <a:off x="9333373" y="207965"/>
            <a:ext cx="2637227" cy="2637227"/>
          </a:xfrm>
          <a:prstGeom prst="rect">
            <a:avLst/>
          </a:prstGeom>
        </p:spPr>
      </p:pic>
      <p:graphicFrame>
        <p:nvGraphicFramePr>
          <p:cNvPr id="10" name="Table 10">
            <a:extLst>
              <a:ext uri="{FF2B5EF4-FFF2-40B4-BE49-F238E27FC236}">
                <a16:creationId xmlns:a16="http://schemas.microsoft.com/office/drawing/2014/main" id="{9C4FD1EB-0B2A-B84B-BEDE-EB2D9EE15667}"/>
              </a:ext>
            </a:extLst>
          </p:cNvPr>
          <p:cNvGraphicFramePr>
            <a:graphicFrameLocks noGrp="1"/>
          </p:cNvGraphicFramePr>
          <p:nvPr>
            <p:extLst>
              <p:ext uri="{D42A27DB-BD31-4B8C-83A1-F6EECF244321}">
                <p14:modId xmlns:p14="http://schemas.microsoft.com/office/powerpoint/2010/main" val="219042370"/>
              </p:ext>
            </p:extLst>
          </p:nvPr>
        </p:nvGraphicFramePr>
        <p:xfrm>
          <a:off x="1621630" y="2357438"/>
          <a:ext cx="8948740" cy="3539490"/>
        </p:xfrm>
        <a:graphic>
          <a:graphicData uri="http://schemas.openxmlformats.org/drawingml/2006/table">
            <a:tbl>
              <a:tblPr firstRow="1" bandRow="1">
                <a:tableStyleId>{5A111915-BE36-4E01-A7E5-04B1672EAD32}</a:tableStyleId>
              </a:tblPr>
              <a:tblGrid>
                <a:gridCol w="2237185">
                  <a:extLst>
                    <a:ext uri="{9D8B030D-6E8A-4147-A177-3AD203B41FA5}">
                      <a16:colId xmlns:a16="http://schemas.microsoft.com/office/drawing/2014/main" val="2203290296"/>
                    </a:ext>
                  </a:extLst>
                </a:gridCol>
                <a:gridCol w="2237185">
                  <a:extLst>
                    <a:ext uri="{9D8B030D-6E8A-4147-A177-3AD203B41FA5}">
                      <a16:colId xmlns:a16="http://schemas.microsoft.com/office/drawing/2014/main" val="1579560213"/>
                    </a:ext>
                  </a:extLst>
                </a:gridCol>
                <a:gridCol w="2237185">
                  <a:extLst>
                    <a:ext uri="{9D8B030D-6E8A-4147-A177-3AD203B41FA5}">
                      <a16:colId xmlns:a16="http://schemas.microsoft.com/office/drawing/2014/main" val="1752591767"/>
                    </a:ext>
                  </a:extLst>
                </a:gridCol>
                <a:gridCol w="2237185">
                  <a:extLst>
                    <a:ext uri="{9D8B030D-6E8A-4147-A177-3AD203B41FA5}">
                      <a16:colId xmlns:a16="http://schemas.microsoft.com/office/drawing/2014/main" val="1880997321"/>
                    </a:ext>
                  </a:extLst>
                </a:gridCol>
              </a:tblGrid>
              <a:tr h="763905">
                <a:tc>
                  <a:txBody>
                    <a:bodyPr/>
                    <a:lstStyle/>
                    <a:p>
                      <a:pPr algn="ctr"/>
                      <a:r>
                        <a:rPr lang="en-US" sz="1400" dirty="0"/>
                        <a:t>Question</a:t>
                      </a:r>
                    </a:p>
                  </a:txBody>
                  <a:tcPr anchor="ctr"/>
                </a:tc>
                <a:tc>
                  <a:txBody>
                    <a:bodyPr/>
                    <a:lstStyle/>
                    <a:p>
                      <a:pPr algn="ctr"/>
                      <a:r>
                        <a:rPr lang="en-US" sz="1400" dirty="0"/>
                        <a:t>Available Data</a:t>
                      </a:r>
                    </a:p>
                  </a:txBody>
                  <a:tcPr anchor="ctr"/>
                </a:tc>
                <a:tc>
                  <a:txBody>
                    <a:bodyPr/>
                    <a:lstStyle/>
                    <a:p>
                      <a:pPr algn="ctr"/>
                      <a:r>
                        <a:rPr lang="en-US" sz="1400" dirty="0"/>
                        <a:t>Visualization</a:t>
                      </a:r>
                    </a:p>
                  </a:txBody>
                  <a:tcPr anchor="ctr"/>
                </a:tc>
                <a:tc>
                  <a:txBody>
                    <a:bodyPr/>
                    <a:lstStyle/>
                    <a:p>
                      <a:pPr algn="ctr"/>
                      <a:r>
                        <a:rPr lang="en-US" sz="1400" dirty="0"/>
                        <a:t>Interpretation</a:t>
                      </a:r>
                    </a:p>
                  </a:txBody>
                  <a:tcPr anchor="ctr"/>
                </a:tc>
                <a:extLst>
                  <a:ext uri="{0D108BD9-81ED-4DB2-BD59-A6C34878D82A}">
                    <a16:rowId xmlns:a16="http://schemas.microsoft.com/office/drawing/2014/main" val="3815848032"/>
                  </a:ext>
                </a:extLst>
              </a:tr>
              <a:tr h="7639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Which countries in North America have the highest infection rates? Mortality rates?</a:t>
                      </a:r>
                    </a:p>
                  </a:txBody>
                  <a:tcPr/>
                </a:tc>
                <a:tc>
                  <a:txBody>
                    <a:bodyPr/>
                    <a:lstStyle/>
                    <a:p>
                      <a:r>
                        <a:rPr lang="en-US" sz="1200" dirty="0"/>
                        <a:t>Columns on infection and morbidity</a:t>
                      </a:r>
                    </a:p>
                  </a:txBody>
                  <a:tcPr/>
                </a:tc>
                <a:tc>
                  <a:txBody>
                    <a:bodyPr/>
                    <a:lstStyle/>
                    <a:p>
                      <a:r>
                        <a:rPr lang="en-US" sz="1200" dirty="0"/>
                        <a:t>Bar charts displaying infection and morbidity rates by country</a:t>
                      </a:r>
                    </a:p>
                  </a:txBody>
                  <a:tcPr/>
                </a:tc>
                <a:tc>
                  <a:txBody>
                    <a:bodyPr/>
                    <a:lstStyle/>
                    <a:p>
                      <a:endParaRPr lang="en-US" sz="1200" dirty="0"/>
                    </a:p>
                  </a:txBody>
                  <a:tcPr/>
                </a:tc>
                <a:extLst>
                  <a:ext uri="{0D108BD9-81ED-4DB2-BD59-A6C34878D82A}">
                    <a16:rowId xmlns:a16="http://schemas.microsoft.com/office/drawing/2014/main" val="2350118511"/>
                  </a:ext>
                </a:extLst>
              </a:tr>
              <a:tr h="7639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 any of the provided demographic statistics have strong correlations with infection or mortality rate?</a:t>
                      </a:r>
                    </a:p>
                  </a:txBody>
                  <a:tcPr/>
                </a:tc>
                <a:tc>
                  <a:txBody>
                    <a:bodyPr/>
                    <a:lstStyle/>
                    <a:p>
                      <a:r>
                        <a:rPr lang="en-US" sz="1200" dirty="0"/>
                        <a:t>Columns on infection and morbidity combined with population, population density, and life expectancy</a:t>
                      </a:r>
                    </a:p>
                  </a:txBody>
                  <a:tcPr/>
                </a:tc>
                <a:tc>
                  <a:txBody>
                    <a:bodyPr/>
                    <a:lstStyle/>
                    <a:p>
                      <a:r>
                        <a:rPr lang="en-US" sz="1200" dirty="0"/>
                        <a:t>Scatter plots with demographic variables as x-axis values and COVID-19 statistics as y-axis values, with trendline included</a:t>
                      </a:r>
                    </a:p>
                  </a:txBody>
                  <a:tcPr/>
                </a:tc>
                <a:tc>
                  <a:txBody>
                    <a:bodyPr/>
                    <a:lstStyle/>
                    <a:p>
                      <a:endParaRPr lang="en-US" sz="1200" dirty="0"/>
                    </a:p>
                  </a:txBody>
                  <a:tcPr/>
                </a:tc>
                <a:extLst>
                  <a:ext uri="{0D108BD9-81ED-4DB2-BD59-A6C34878D82A}">
                    <a16:rowId xmlns:a16="http://schemas.microsoft.com/office/drawing/2014/main" val="1995979552"/>
                  </a:ext>
                </a:extLst>
              </a:tr>
              <a:tr h="7639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Can discrepancies between infection rate and mortality rate—such as a country with a high infection rate but a low mortality rate—be explained based on the given statistics?</a:t>
                      </a:r>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367733799"/>
                  </a:ext>
                </a:extLst>
              </a:tr>
            </a:tbl>
          </a:graphicData>
        </a:graphic>
      </p:graphicFrame>
      <p:pic>
        <p:nvPicPr>
          <p:cNvPr id="11" name="Picture 10" descr="A picture containing calendar&#10;&#10;Description automatically generated">
            <a:extLst>
              <a:ext uri="{FF2B5EF4-FFF2-40B4-BE49-F238E27FC236}">
                <a16:creationId xmlns:a16="http://schemas.microsoft.com/office/drawing/2014/main" id="{B61D668A-F382-9243-9CA3-D8D607E86287}"/>
              </a:ext>
            </a:extLst>
          </p:cNvPr>
          <p:cNvPicPr>
            <a:picLocks noChangeAspect="1"/>
          </p:cNvPicPr>
          <p:nvPr/>
        </p:nvPicPr>
        <p:blipFill>
          <a:blip r:embed="rId2"/>
          <a:stretch>
            <a:fillRect/>
          </a:stretch>
        </p:blipFill>
        <p:spPr>
          <a:xfrm>
            <a:off x="264264" y="5337722"/>
            <a:ext cx="1325563" cy="1325563"/>
          </a:xfrm>
          <a:prstGeom prst="rect">
            <a:avLst/>
          </a:prstGeom>
        </p:spPr>
      </p:pic>
    </p:spTree>
    <p:extLst>
      <p:ext uri="{BB962C8B-B14F-4D97-AF65-F5344CB8AC3E}">
        <p14:creationId xmlns:p14="http://schemas.microsoft.com/office/powerpoint/2010/main" val="559882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4DD14-2607-3542-83C2-341C5E0AF3F1}"/>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ABE2B146-F3ED-2541-9E7C-00423746D70F}"/>
              </a:ext>
            </a:extLst>
          </p:cNvPr>
          <p:cNvSpPr>
            <a:spLocks noGrp="1"/>
          </p:cNvSpPr>
          <p:nvPr>
            <p:ph idx="1"/>
          </p:nvPr>
        </p:nvSpPr>
        <p:spPr/>
        <p:txBody>
          <a:bodyPr/>
          <a:lstStyle/>
          <a:p>
            <a:r>
              <a:rPr lang="en-US" dirty="0"/>
              <a:t>* Present and discuss interesting figures developed during analysis, ideally with the help of </a:t>
            </a:r>
            <a:r>
              <a:rPr lang="en-US" dirty="0" err="1"/>
              <a:t>Jupyter</a:t>
            </a:r>
            <a:r>
              <a:rPr lang="en-US" dirty="0"/>
              <a:t> Notebook  Which countries in North America have the highest infection rates? Mortality rates?</a:t>
            </a:r>
          </a:p>
          <a:p>
            <a:endParaRPr lang="en-US" dirty="0"/>
          </a:p>
          <a:p>
            <a:endParaRPr lang="en-US" dirty="0"/>
          </a:p>
        </p:txBody>
      </p:sp>
      <p:sp>
        <p:nvSpPr>
          <p:cNvPr id="5" name="Date Placeholder 4">
            <a:extLst>
              <a:ext uri="{FF2B5EF4-FFF2-40B4-BE49-F238E27FC236}">
                <a16:creationId xmlns:a16="http://schemas.microsoft.com/office/drawing/2014/main" id="{08A2A5FB-0B98-164D-AE5F-09B8A41C4E67}"/>
              </a:ext>
            </a:extLst>
          </p:cNvPr>
          <p:cNvSpPr>
            <a:spLocks noGrp="1"/>
          </p:cNvSpPr>
          <p:nvPr>
            <p:ph type="dt" sz="half" idx="10"/>
          </p:nvPr>
        </p:nvSpPr>
        <p:spPr/>
        <p:txBody>
          <a:bodyPr/>
          <a:lstStyle/>
          <a:p>
            <a:fld id="{6CEC29A3-46B9-D849-806C-72872CA2C4DD}" type="datetime1">
              <a:rPr lang="en-US" smtClean="0"/>
              <a:t>5/4/21</a:t>
            </a:fld>
            <a:endParaRPr lang="en-US"/>
          </a:p>
        </p:txBody>
      </p:sp>
      <p:grpSp>
        <p:nvGrpSpPr>
          <p:cNvPr id="15" name="Group 14">
            <a:extLst>
              <a:ext uri="{FF2B5EF4-FFF2-40B4-BE49-F238E27FC236}">
                <a16:creationId xmlns:a16="http://schemas.microsoft.com/office/drawing/2014/main" id="{F0632428-5080-8247-8373-813C52A072DB}"/>
              </a:ext>
            </a:extLst>
          </p:cNvPr>
          <p:cNvGrpSpPr/>
          <p:nvPr/>
        </p:nvGrpSpPr>
        <p:grpSpPr>
          <a:xfrm>
            <a:off x="-152412" y="2342357"/>
            <a:ext cx="6858000" cy="3429000"/>
            <a:chOff x="-152412" y="2342357"/>
            <a:chExt cx="6858000" cy="3429000"/>
          </a:xfrm>
        </p:grpSpPr>
        <p:pic>
          <p:nvPicPr>
            <p:cNvPr id="13" name="Picture 12" descr="Chart, histogram&#10;&#10;Description automatically generated">
              <a:extLst>
                <a:ext uri="{FF2B5EF4-FFF2-40B4-BE49-F238E27FC236}">
                  <a16:creationId xmlns:a16="http://schemas.microsoft.com/office/drawing/2014/main" id="{EEE2160E-65EA-074C-87CC-DB6C7368A309}"/>
                </a:ext>
              </a:extLst>
            </p:cNvPr>
            <p:cNvPicPr>
              <a:picLocks noChangeAspect="1"/>
            </p:cNvPicPr>
            <p:nvPr/>
          </p:nvPicPr>
          <p:blipFill>
            <a:blip r:embed="rId2"/>
            <a:stretch>
              <a:fillRect/>
            </a:stretch>
          </p:blipFill>
          <p:spPr>
            <a:xfrm>
              <a:off x="-152412" y="2342357"/>
              <a:ext cx="6858000" cy="3429000"/>
            </a:xfrm>
            <a:prstGeom prst="rect">
              <a:avLst/>
            </a:prstGeom>
          </p:spPr>
        </p:pic>
        <p:sp>
          <p:nvSpPr>
            <p:cNvPr id="14" name="TextBox 13">
              <a:extLst>
                <a:ext uri="{FF2B5EF4-FFF2-40B4-BE49-F238E27FC236}">
                  <a16:creationId xmlns:a16="http://schemas.microsoft.com/office/drawing/2014/main" id="{13DCDE06-4D76-404F-AECD-F22A43DB1636}"/>
                </a:ext>
              </a:extLst>
            </p:cNvPr>
            <p:cNvSpPr txBox="1"/>
            <p:nvPr/>
          </p:nvSpPr>
          <p:spPr>
            <a:xfrm>
              <a:off x="1664483" y="2471737"/>
              <a:ext cx="3224211" cy="276999"/>
            </a:xfrm>
            <a:prstGeom prst="rect">
              <a:avLst/>
            </a:prstGeom>
            <a:solidFill>
              <a:schemeClr val="bg1"/>
            </a:solidFill>
          </p:spPr>
          <p:txBody>
            <a:bodyPr wrap="square" rtlCol="0">
              <a:spAutoFit/>
            </a:bodyPr>
            <a:lstStyle/>
            <a:p>
              <a:pPr algn="ctr"/>
              <a:r>
                <a:rPr lang="en-US" sz="1200" dirty="0"/>
                <a:t>North American Confirmed Cases per Capita</a:t>
              </a:r>
            </a:p>
          </p:txBody>
        </p:sp>
      </p:grpSp>
    </p:spTree>
    <p:extLst>
      <p:ext uri="{BB962C8B-B14F-4D97-AF65-F5344CB8AC3E}">
        <p14:creationId xmlns:p14="http://schemas.microsoft.com/office/powerpoint/2010/main" val="1024197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74897-336D-B142-B77E-C196E2C9320A}"/>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56044EF0-078B-4048-A24D-4E096B9BD7C6}"/>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29F51645-EE2A-D742-93E0-D72280302690}"/>
              </a:ext>
            </a:extLst>
          </p:cNvPr>
          <p:cNvSpPr>
            <a:spLocks noGrp="1"/>
          </p:cNvSpPr>
          <p:nvPr>
            <p:ph type="dt" sz="half" idx="10"/>
          </p:nvPr>
        </p:nvSpPr>
        <p:spPr/>
        <p:txBody>
          <a:bodyPr/>
          <a:lstStyle/>
          <a:p>
            <a:fld id="{A409A287-AB84-2B48-8941-6388C7B9D3BC}" type="datetime1">
              <a:rPr lang="en-US" smtClean="0"/>
              <a:t>5/4/21</a:t>
            </a:fld>
            <a:endParaRPr lang="en-US"/>
          </a:p>
        </p:txBody>
      </p:sp>
      <p:grpSp>
        <p:nvGrpSpPr>
          <p:cNvPr id="5" name="Group 4">
            <a:extLst>
              <a:ext uri="{FF2B5EF4-FFF2-40B4-BE49-F238E27FC236}">
                <a16:creationId xmlns:a16="http://schemas.microsoft.com/office/drawing/2014/main" id="{736A11CF-B1EF-DA46-A1BD-80A2CF720114}"/>
              </a:ext>
            </a:extLst>
          </p:cNvPr>
          <p:cNvGrpSpPr/>
          <p:nvPr/>
        </p:nvGrpSpPr>
        <p:grpSpPr>
          <a:xfrm>
            <a:off x="5486421" y="2342357"/>
            <a:ext cx="6858000" cy="3429000"/>
            <a:chOff x="5486421" y="2342357"/>
            <a:chExt cx="6858000" cy="3429000"/>
          </a:xfrm>
        </p:grpSpPr>
        <p:pic>
          <p:nvPicPr>
            <p:cNvPr id="6" name="Picture 5" descr="Chart, histogram&#10;&#10;Description automatically generated">
              <a:extLst>
                <a:ext uri="{FF2B5EF4-FFF2-40B4-BE49-F238E27FC236}">
                  <a16:creationId xmlns:a16="http://schemas.microsoft.com/office/drawing/2014/main" id="{62BA621C-9AC0-414A-8D05-63ED2DE6C6C8}"/>
                </a:ext>
              </a:extLst>
            </p:cNvPr>
            <p:cNvPicPr>
              <a:picLocks noChangeAspect="1"/>
            </p:cNvPicPr>
            <p:nvPr/>
          </p:nvPicPr>
          <p:blipFill>
            <a:blip r:embed="rId2"/>
            <a:stretch>
              <a:fillRect/>
            </a:stretch>
          </p:blipFill>
          <p:spPr>
            <a:xfrm>
              <a:off x="5486421" y="2342357"/>
              <a:ext cx="6858000" cy="3429000"/>
            </a:xfrm>
            <a:prstGeom prst="rect">
              <a:avLst/>
            </a:prstGeom>
          </p:spPr>
        </p:pic>
        <p:sp>
          <p:nvSpPr>
            <p:cNvPr id="7" name="TextBox 6">
              <a:extLst>
                <a:ext uri="{FF2B5EF4-FFF2-40B4-BE49-F238E27FC236}">
                  <a16:creationId xmlns:a16="http://schemas.microsoft.com/office/drawing/2014/main" id="{071A899D-0EC4-C848-845F-20B684726C5B}"/>
                </a:ext>
              </a:extLst>
            </p:cNvPr>
            <p:cNvSpPr txBox="1"/>
            <p:nvPr/>
          </p:nvSpPr>
          <p:spPr>
            <a:xfrm>
              <a:off x="7729559" y="2471737"/>
              <a:ext cx="2371725" cy="276999"/>
            </a:xfrm>
            <a:prstGeom prst="rect">
              <a:avLst/>
            </a:prstGeom>
            <a:solidFill>
              <a:schemeClr val="bg1"/>
            </a:solidFill>
          </p:spPr>
          <p:txBody>
            <a:bodyPr wrap="square" rtlCol="0">
              <a:spAutoFit/>
            </a:bodyPr>
            <a:lstStyle/>
            <a:p>
              <a:pPr algn="ctr"/>
              <a:r>
                <a:rPr lang="en-US" sz="1200" dirty="0"/>
                <a:t>North American Mortality Rates</a:t>
              </a:r>
            </a:p>
          </p:txBody>
        </p:sp>
      </p:grpSp>
    </p:spTree>
    <p:extLst>
      <p:ext uri="{BB962C8B-B14F-4D97-AF65-F5344CB8AC3E}">
        <p14:creationId xmlns:p14="http://schemas.microsoft.com/office/powerpoint/2010/main" val="4048860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80C5F-6550-D447-AF8D-5C9818EB6D6F}"/>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5EE18536-EB70-7542-B2D5-74FE9ADEE509}"/>
              </a:ext>
            </a:extLst>
          </p:cNvPr>
          <p:cNvSpPr>
            <a:spLocks noGrp="1"/>
          </p:cNvSpPr>
          <p:nvPr>
            <p:ph idx="1"/>
          </p:nvPr>
        </p:nvSpPr>
        <p:spPr/>
        <p:txBody>
          <a:bodyPr/>
          <a:lstStyle/>
          <a:p>
            <a:r>
              <a:rPr lang="en-US" dirty="0"/>
              <a:t>* Present and discuss interesting figures developed during analysis, ideally with the help of </a:t>
            </a:r>
            <a:r>
              <a:rPr lang="en-US" dirty="0" err="1"/>
              <a:t>Jupyter</a:t>
            </a:r>
            <a:r>
              <a:rPr lang="en-US" dirty="0"/>
              <a:t> Notebook Do any of the provided demographic statistics have strong correlations with infection or mortality rate?</a:t>
            </a:r>
          </a:p>
          <a:p>
            <a:endParaRPr lang="en-US" dirty="0"/>
          </a:p>
        </p:txBody>
      </p:sp>
      <p:sp>
        <p:nvSpPr>
          <p:cNvPr id="5" name="Date Placeholder 4">
            <a:extLst>
              <a:ext uri="{FF2B5EF4-FFF2-40B4-BE49-F238E27FC236}">
                <a16:creationId xmlns:a16="http://schemas.microsoft.com/office/drawing/2014/main" id="{108DF1BC-1C40-5D4B-A154-9CB8EF287003}"/>
              </a:ext>
            </a:extLst>
          </p:cNvPr>
          <p:cNvSpPr>
            <a:spLocks noGrp="1"/>
          </p:cNvSpPr>
          <p:nvPr>
            <p:ph type="dt" sz="half" idx="10"/>
          </p:nvPr>
        </p:nvSpPr>
        <p:spPr/>
        <p:txBody>
          <a:bodyPr/>
          <a:lstStyle/>
          <a:p>
            <a:fld id="{0C5A02C5-D8B9-DC40-AE7F-070B899EF35C}" type="datetime1">
              <a:rPr lang="en-US" smtClean="0"/>
              <a:t>5/4/21</a:t>
            </a:fld>
            <a:endParaRPr lang="en-US"/>
          </a:p>
        </p:txBody>
      </p:sp>
      <p:grpSp>
        <p:nvGrpSpPr>
          <p:cNvPr id="4" name="Group 3">
            <a:extLst>
              <a:ext uri="{FF2B5EF4-FFF2-40B4-BE49-F238E27FC236}">
                <a16:creationId xmlns:a16="http://schemas.microsoft.com/office/drawing/2014/main" id="{83A54B5B-3BAB-A04E-9F09-3AF3FD115BE9}"/>
              </a:ext>
            </a:extLst>
          </p:cNvPr>
          <p:cNvGrpSpPr/>
          <p:nvPr/>
        </p:nvGrpSpPr>
        <p:grpSpPr>
          <a:xfrm>
            <a:off x="-221495" y="4600585"/>
            <a:ext cx="4773168" cy="2386585"/>
            <a:chOff x="-221495" y="4600585"/>
            <a:chExt cx="4773168" cy="2386585"/>
          </a:xfrm>
        </p:grpSpPr>
        <p:pic>
          <p:nvPicPr>
            <p:cNvPr id="6" name="Picture 5" descr="Chart, scatter chart&#10;&#10;Description automatically generated">
              <a:extLst>
                <a:ext uri="{FF2B5EF4-FFF2-40B4-BE49-F238E27FC236}">
                  <a16:creationId xmlns:a16="http://schemas.microsoft.com/office/drawing/2014/main" id="{AF6DA6C1-5E67-8743-A62C-44A8E95700B0}"/>
                </a:ext>
              </a:extLst>
            </p:cNvPr>
            <p:cNvPicPr>
              <a:picLocks noChangeAspect="1"/>
            </p:cNvPicPr>
            <p:nvPr/>
          </p:nvPicPr>
          <p:blipFill>
            <a:blip r:embed="rId2"/>
            <a:stretch>
              <a:fillRect/>
            </a:stretch>
          </p:blipFill>
          <p:spPr>
            <a:xfrm>
              <a:off x="-221495" y="4600585"/>
              <a:ext cx="4773168" cy="2386585"/>
            </a:xfrm>
            <a:prstGeom prst="rect">
              <a:avLst/>
            </a:prstGeom>
          </p:spPr>
        </p:pic>
        <p:sp>
          <p:nvSpPr>
            <p:cNvPr id="15" name="TextBox 14">
              <a:extLst>
                <a:ext uri="{FF2B5EF4-FFF2-40B4-BE49-F238E27FC236}">
                  <a16:creationId xmlns:a16="http://schemas.microsoft.com/office/drawing/2014/main" id="{AA6F72D1-D932-6E43-B9F4-F42FE63B8176}"/>
                </a:ext>
              </a:extLst>
            </p:cNvPr>
            <p:cNvSpPr txBox="1"/>
            <p:nvPr/>
          </p:nvSpPr>
          <p:spPr>
            <a:xfrm>
              <a:off x="514649" y="4600585"/>
              <a:ext cx="3286104" cy="276999"/>
            </a:xfrm>
            <a:prstGeom prst="rect">
              <a:avLst/>
            </a:prstGeom>
            <a:solidFill>
              <a:schemeClr val="bg1"/>
            </a:solidFill>
          </p:spPr>
          <p:txBody>
            <a:bodyPr wrap="square" rtlCol="0">
              <a:spAutoFit/>
            </a:bodyPr>
            <a:lstStyle/>
            <a:p>
              <a:pPr algn="ctr"/>
              <a:r>
                <a:rPr lang="en-US" sz="1200" dirty="0"/>
                <a:t>Life Expectancy vs. Mortality Rate</a:t>
              </a:r>
            </a:p>
          </p:txBody>
        </p:sp>
      </p:grpSp>
    </p:spTree>
    <p:extLst>
      <p:ext uri="{BB962C8B-B14F-4D97-AF65-F5344CB8AC3E}">
        <p14:creationId xmlns:p14="http://schemas.microsoft.com/office/powerpoint/2010/main" val="391112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80C5F-6550-D447-AF8D-5C9818EB6D6F}"/>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5EE18536-EB70-7542-B2D5-74FE9ADEE509}"/>
              </a:ext>
            </a:extLst>
          </p:cNvPr>
          <p:cNvSpPr>
            <a:spLocks noGrp="1"/>
          </p:cNvSpPr>
          <p:nvPr>
            <p:ph idx="1"/>
          </p:nvPr>
        </p:nvSpPr>
        <p:spPr/>
        <p:txBody>
          <a:bodyPr/>
          <a:lstStyle/>
          <a:p>
            <a:r>
              <a:rPr lang="en-US" dirty="0"/>
              <a:t>* Present and discuss interesting figures developed during analysis, ideally with the help of </a:t>
            </a:r>
            <a:r>
              <a:rPr lang="en-US" dirty="0" err="1"/>
              <a:t>Jupyter</a:t>
            </a:r>
            <a:r>
              <a:rPr lang="en-US" dirty="0"/>
              <a:t> Notebook Do any of the provided demographic statistics have strong correlations with infection or mortality rate?</a:t>
            </a:r>
          </a:p>
          <a:p>
            <a:endParaRPr lang="en-US" dirty="0"/>
          </a:p>
        </p:txBody>
      </p:sp>
      <p:sp>
        <p:nvSpPr>
          <p:cNvPr id="5" name="Date Placeholder 4">
            <a:extLst>
              <a:ext uri="{FF2B5EF4-FFF2-40B4-BE49-F238E27FC236}">
                <a16:creationId xmlns:a16="http://schemas.microsoft.com/office/drawing/2014/main" id="{108DF1BC-1C40-5D4B-A154-9CB8EF287003}"/>
              </a:ext>
            </a:extLst>
          </p:cNvPr>
          <p:cNvSpPr>
            <a:spLocks noGrp="1"/>
          </p:cNvSpPr>
          <p:nvPr>
            <p:ph type="dt" sz="half" idx="10"/>
          </p:nvPr>
        </p:nvSpPr>
        <p:spPr/>
        <p:txBody>
          <a:bodyPr/>
          <a:lstStyle/>
          <a:p>
            <a:fld id="{0C5A02C5-D8B9-DC40-AE7F-070B899EF35C}" type="datetime1">
              <a:rPr lang="en-US" smtClean="0"/>
              <a:t>5/4/21</a:t>
            </a:fld>
            <a:endParaRPr lang="en-US"/>
          </a:p>
        </p:txBody>
      </p:sp>
      <p:grpSp>
        <p:nvGrpSpPr>
          <p:cNvPr id="7" name="Group 6">
            <a:extLst>
              <a:ext uri="{FF2B5EF4-FFF2-40B4-BE49-F238E27FC236}">
                <a16:creationId xmlns:a16="http://schemas.microsoft.com/office/drawing/2014/main" id="{E355A39C-4FB1-7D40-BC7D-792AFE25A0D7}"/>
              </a:ext>
            </a:extLst>
          </p:cNvPr>
          <p:cNvGrpSpPr/>
          <p:nvPr/>
        </p:nvGrpSpPr>
        <p:grpSpPr>
          <a:xfrm>
            <a:off x="3752562" y="3398657"/>
            <a:ext cx="4777085" cy="2392919"/>
            <a:chOff x="3752562" y="3398657"/>
            <a:chExt cx="4777085" cy="2392919"/>
          </a:xfrm>
        </p:grpSpPr>
        <p:pic>
          <p:nvPicPr>
            <p:cNvPr id="17" name="Picture 16" descr="Chart, scatter chart&#10;&#10;Description automatically generated">
              <a:extLst>
                <a:ext uri="{FF2B5EF4-FFF2-40B4-BE49-F238E27FC236}">
                  <a16:creationId xmlns:a16="http://schemas.microsoft.com/office/drawing/2014/main" id="{D69129E6-821A-B049-8B3D-59B3F0E74B8A}"/>
                </a:ext>
              </a:extLst>
            </p:cNvPr>
            <p:cNvPicPr>
              <a:picLocks noChangeAspect="1"/>
            </p:cNvPicPr>
            <p:nvPr/>
          </p:nvPicPr>
          <p:blipFill>
            <a:blip r:embed="rId2"/>
            <a:stretch>
              <a:fillRect/>
            </a:stretch>
          </p:blipFill>
          <p:spPr>
            <a:xfrm>
              <a:off x="3752562" y="3403033"/>
              <a:ext cx="4777085" cy="2388543"/>
            </a:xfrm>
            <a:prstGeom prst="rect">
              <a:avLst/>
            </a:prstGeom>
          </p:spPr>
        </p:pic>
        <p:sp>
          <p:nvSpPr>
            <p:cNvPr id="18" name="TextBox 17">
              <a:extLst>
                <a:ext uri="{FF2B5EF4-FFF2-40B4-BE49-F238E27FC236}">
                  <a16:creationId xmlns:a16="http://schemas.microsoft.com/office/drawing/2014/main" id="{C14CF39E-EA1E-AD49-A9FC-30A80D212B4F}"/>
                </a:ext>
              </a:extLst>
            </p:cNvPr>
            <p:cNvSpPr txBox="1"/>
            <p:nvPr/>
          </p:nvSpPr>
          <p:spPr>
            <a:xfrm>
              <a:off x="4498052" y="3398657"/>
              <a:ext cx="3286104" cy="276999"/>
            </a:xfrm>
            <a:prstGeom prst="rect">
              <a:avLst/>
            </a:prstGeom>
            <a:solidFill>
              <a:schemeClr val="bg1"/>
            </a:solidFill>
          </p:spPr>
          <p:txBody>
            <a:bodyPr wrap="square" rtlCol="0">
              <a:spAutoFit/>
            </a:bodyPr>
            <a:lstStyle/>
            <a:p>
              <a:pPr algn="ctr"/>
              <a:r>
                <a:rPr lang="en-US" sz="1200" dirty="0"/>
                <a:t>Population vs. Confirmed Cases per Capita</a:t>
              </a:r>
            </a:p>
          </p:txBody>
        </p:sp>
      </p:grpSp>
    </p:spTree>
    <p:extLst>
      <p:ext uri="{BB962C8B-B14F-4D97-AF65-F5344CB8AC3E}">
        <p14:creationId xmlns:p14="http://schemas.microsoft.com/office/powerpoint/2010/main" val="1837102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1380</TotalTime>
  <Words>1140</Words>
  <Application>Microsoft Macintosh PowerPoint</Application>
  <PresentationFormat>Widescreen</PresentationFormat>
  <Paragraphs>86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North American Infection and Mortality Rates for COVID-19 </vt:lpstr>
      <vt:lpstr>Motivation, Summary, and Data</vt:lpstr>
      <vt:lpstr>Questions</vt:lpstr>
      <vt:lpstr>Data Cleanup and Exploration</vt:lpstr>
      <vt:lpstr>Data Analysis</vt:lpstr>
      <vt:lpstr>Data Analysis</vt:lpstr>
      <vt:lpstr>Data Analysis</vt:lpstr>
      <vt:lpstr>Data Analysis</vt:lpstr>
      <vt:lpstr>Data Analysis</vt:lpstr>
      <vt:lpstr>Data Analysis</vt:lpstr>
      <vt:lpstr>Data Analysis</vt:lpstr>
      <vt:lpstr>Discussion</vt:lpstr>
      <vt:lpstr>Post-Mortem</vt:lpstr>
      <vt:lpstr>Questions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Samantha Harding</dc:creator>
  <cp:lastModifiedBy>Samantha Harding</cp:lastModifiedBy>
  <cp:revision>39</cp:revision>
  <dcterms:created xsi:type="dcterms:W3CDTF">2021-05-04T01:03:03Z</dcterms:created>
  <dcterms:modified xsi:type="dcterms:W3CDTF">2021-05-05T00:04:00Z</dcterms:modified>
</cp:coreProperties>
</file>