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386" r:id="rId2"/>
    <p:sldId id="313" r:id="rId3"/>
    <p:sldId id="387" r:id="rId4"/>
    <p:sldId id="314" r:id="rId5"/>
    <p:sldId id="315" r:id="rId6"/>
    <p:sldId id="317" r:id="rId7"/>
    <p:sldId id="388" r:id="rId8"/>
    <p:sldId id="318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 Holcomb" initials="" lastIdx="3" clrIdx="0"/>
  <p:cmAuthor id="1" name="Ruchi Sachdev" initials="" lastIdx="8" clrIdx="1"/>
  <p:cmAuthor id="2" name="Sarah Reusché" initials="" lastIdx="13" clrIdx="2"/>
  <p:cmAuthor id="3" name="Nitin Shankar" initials="" lastIdx="6" clrIdx="3"/>
  <p:cmAuthor id="4" name="Kristen Flathman" initials="" lastIdx="1" clrIdx="4"/>
  <p:cmAuthor id="5" name="Ben Schroeter" initials="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96" autoAdjust="0"/>
  </p:normalViewPr>
  <p:slideViewPr>
    <p:cSldViewPr snapToGrid="0">
      <p:cViewPr varScale="1">
        <p:scale>
          <a:sx n="61" d="100"/>
          <a:sy n="61" d="100"/>
        </p:scale>
        <p:origin x="144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CB01-6679-D646-ACB3-8B04B786C15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C0F4D-8A6F-1C4A-B6BF-1558431E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3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1027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1)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MathType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Plugin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2) Math Player (free versions available)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3) NVDA Reader (free versions available)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6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6"/>
          <p:cNvSpPr txBox="1"/>
          <p:nvPr userDrawn="1"/>
        </p:nvSpPr>
        <p:spPr>
          <a:xfrm>
            <a:off x="1600200" y="6429344"/>
            <a:ext cx="71627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2016, 2011, 2006 Pearson Education, Inc. All Rights Reserved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Learning Objectives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027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6"/>
          <p:cNvSpPr txBox="1"/>
          <p:nvPr userDrawn="1"/>
        </p:nvSpPr>
        <p:spPr>
          <a:xfrm>
            <a:off x="1600200" y="6429344"/>
            <a:ext cx="71627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2016, 2011, 2006 Pearson Education, Inc. All Rights Reserved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16"/>
          <p:cNvSpPr txBox="1"/>
          <p:nvPr userDrawn="1"/>
        </p:nvSpPr>
        <p:spPr>
          <a:xfrm>
            <a:off x="1600200" y="6429344"/>
            <a:ext cx="71627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2016, 2011, 2006 Pearson Education, Inc. All Rights Reserved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6"/>
          <p:cNvSpPr txBox="1"/>
          <p:nvPr userDrawn="1"/>
        </p:nvSpPr>
        <p:spPr>
          <a:xfrm>
            <a:off x="1600200" y="6429344"/>
            <a:ext cx="71627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2016, 2011, 2006 Pearson Education, Inc. All Rights Reserved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6"/>
          <p:cNvSpPr txBox="1"/>
          <p:nvPr userDrawn="1"/>
        </p:nvSpPr>
        <p:spPr>
          <a:xfrm>
            <a:off x="1600200" y="6429344"/>
            <a:ext cx="71627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2016, 2011, 2006 Pearson Education, Inc. All Rights Reserved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6"/>
          <p:cNvSpPr txBox="1"/>
          <p:nvPr userDrawn="1"/>
        </p:nvSpPr>
        <p:spPr>
          <a:xfrm>
            <a:off x="1600200" y="6429344"/>
            <a:ext cx="71627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2016, 2011, 2006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2886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9862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26"/>
          <p:cNvSpPr txBox="1">
            <a:spLocks noGrp="1"/>
          </p:cNvSpPr>
          <p:nvPr>
            <p:ph type="body" idx="13"/>
          </p:nvPr>
        </p:nvSpPr>
        <p:spPr>
          <a:xfrm>
            <a:off x="457200" y="2884751"/>
            <a:ext cx="8229600" cy="9862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2" name="Shape 16"/>
          <p:cNvSpPr txBox="1"/>
          <p:nvPr userDrawn="1"/>
        </p:nvSpPr>
        <p:spPr>
          <a:xfrm>
            <a:off x="1600200" y="6429344"/>
            <a:ext cx="71627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2016, 2011, 2006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768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1600200" y="6400800"/>
            <a:ext cx="7089775" cy="3524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Copyright © 2016, 2011, 2006 Pearson Education, Inc. All Rights Reserved</a:t>
            </a:r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84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Pearson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62" r:id="rId6"/>
    <p:sldLayoutId id="2147483666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Front Cover: Software Engineering Tenth Edition By Sommerville.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Software Engineering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917132"/>
            <a:ext cx="8229600" cy="478970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Tenth Edition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Chapter 23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29200" y="3261298"/>
            <a:ext cx="3657600" cy="2925763"/>
          </a:xfrm>
        </p:spPr>
        <p:txBody>
          <a:bodyPr/>
          <a:lstStyle/>
          <a:p>
            <a:pPr lvl="0" algn="ctr"/>
            <a:r>
              <a:rPr lang="en-US" dirty="0">
                <a:latin typeface="+mn-lt"/>
              </a:rPr>
              <a:t>Project planning</a:t>
            </a:r>
          </a:p>
        </p:txBody>
      </p:sp>
      <p:pic>
        <p:nvPicPr>
          <p:cNvPr id="6" name="Picture 5" descr="Front Cover:Software Enginneering Tenth Edition By Sommervill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68680"/>
            <a:ext cx="3408868" cy="4422864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2645905" y="6381221"/>
            <a:ext cx="6120680" cy="352425"/>
          </a:xfrm>
        </p:spPr>
        <p:txBody>
          <a:bodyPr/>
          <a:lstStyle/>
          <a:p>
            <a:r>
              <a:rPr lang="en-US" altLang="en-US" sz="1200">
                <a:latin typeface="Verdana"/>
                <a:ea typeface="Verdana" panose="020B0604030504040204" pitchFamily="34" charset="0"/>
                <a:cs typeface="Verdana"/>
              </a:rPr>
              <a:t>Copyright © 2016, 2011, 2006 Pearson Education, Inc. All Rights Reserved</a:t>
            </a:r>
            <a:endParaRPr lang="en-US" altLang="en-US" sz="1200" dirty="0">
              <a:latin typeface="Verdana"/>
              <a:ea typeface="Verdana" panose="020B0604030504040204" pitchFamily="34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2248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283527" cy="4525963"/>
          </a:xfrm>
        </p:spPr>
        <p:txBody>
          <a:bodyPr/>
          <a:lstStyle/>
          <a:p>
            <a:r>
              <a:rPr lang="en-US" b="1" dirty="0"/>
              <a:t>Project Planning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Project scheduling</a:t>
            </a:r>
          </a:p>
          <a:p>
            <a:endParaRPr lang="en-GB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GB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Agile planning</a:t>
            </a:r>
            <a:endParaRPr lang="en-GB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12650"/>
            <a:ext cx="2685761" cy="17780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1026" name="Picture 2" descr="Image result for project schedu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2593166"/>
            <a:ext cx="2685762" cy="17780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3967133"/>
            <a:ext cx="2685762" cy="17780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4809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Planning</a:t>
            </a:r>
          </a:p>
        </p:txBody>
      </p:sp>
      <p:pic>
        <p:nvPicPr>
          <p:cNvPr id="1036" name="Picture 12" descr="Image result for project plan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24" y="1437177"/>
            <a:ext cx="5960444" cy="447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38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Planning(What)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b="1" i="1" dirty="0"/>
              <a:t>Project planning</a:t>
            </a:r>
            <a:r>
              <a:rPr lang="en-US" dirty="0"/>
              <a:t> involves ______________the </a:t>
            </a:r>
            <a:r>
              <a:rPr lang="en-US" b="1" i="1" dirty="0"/>
              <a:t>work</a:t>
            </a:r>
            <a:r>
              <a:rPr lang="en-US" dirty="0"/>
              <a:t> into parts and assign these to _____________________, anticipate problems that might arise and prepare tentative __________ to those </a:t>
            </a:r>
            <a:r>
              <a:rPr lang="en-US" b="1" i="1" dirty="0"/>
              <a:t>problems</a:t>
            </a:r>
            <a:r>
              <a:rPr lang="en-US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7247" y="1599889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breaking down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7538" y="1955581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project team members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0991" y="2727748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solutions</a:t>
            </a:r>
          </a:p>
        </p:txBody>
      </p:sp>
      <p:pic>
        <p:nvPicPr>
          <p:cNvPr id="2050" name="Picture 2" descr="Image result for project plan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902" y="3189413"/>
            <a:ext cx="5458690" cy="32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94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the project startup phase, when you have to plan</a:t>
            </a:r>
          </a:p>
          <a:p>
            <a:pPr marL="916686" lvl="1" indent="-457200">
              <a:buFont typeface="+mj-lt"/>
              <a:buAutoNum type="arabicPeriod"/>
            </a:pPr>
            <a:r>
              <a:rPr lang="en-US" b="1" dirty="0"/>
              <a:t>Staff:</a:t>
            </a:r>
            <a:r>
              <a:rPr lang="en-US" dirty="0"/>
              <a:t> who will work on the project, </a:t>
            </a:r>
          </a:p>
          <a:p>
            <a:pPr lvl="2"/>
            <a:endParaRPr lang="en-US" dirty="0"/>
          </a:p>
          <a:p>
            <a:pPr marL="916686" lvl="1" indent="-457200">
              <a:buFont typeface="+mj-lt"/>
              <a:buAutoNum type="arabicPeriod"/>
            </a:pPr>
            <a:r>
              <a:rPr lang="en-US" b="1" dirty="0"/>
              <a:t>Tasks:</a:t>
            </a:r>
            <a:r>
              <a:rPr lang="en-US" dirty="0"/>
              <a:t> how the project will be broken down into increments,</a:t>
            </a:r>
          </a:p>
          <a:p>
            <a:pPr lvl="2"/>
            <a:endParaRPr lang="en-US" dirty="0"/>
          </a:p>
          <a:p>
            <a:pPr marL="916686" lvl="1" indent="-457200">
              <a:buFont typeface="+mj-lt"/>
              <a:buAutoNum type="arabicPeriod"/>
            </a:pPr>
            <a:r>
              <a:rPr lang="en-US" b="1" dirty="0"/>
              <a:t>Resources</a:t>
            </a:r>
            <a:r>
              <a:rPr lang="en-US" dirty="0"/>
              <a:t>: how resources will be allocated across your company,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0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Startup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657600" y="1600200"/>
            <a:ext cx="5029200" cy="4525963"/>
          </a:xfrm>
        </p:spPr>
        <p:txBody>
          <a:bodyPr/>
          <a:lstStyle/>
          <a:p>
            <a:r>
              <a:rPr lang="en-US" dirty="0"/>
              <a:t>At this stage, you know more about the system requirements but do not have design or implementation information</a:t>
            </a:r>
          </a:p>
          <a:p>
            <a:endParaRPr lang="en-US" dirty="0"/>
          </a:p>
          <a:p>
            <a:r>
              <a:rPr lang="en-US" dirty="0"/>
              <a:t>Create a plan with enough detail to make decisions about the project budget and staffing. </a:t>
            </a:r>
          </a:p>
          <a:p>
            <a:pPr lvl="1"/>
            <a:r>
              <a:rPr lang="en-US" dirty="0"/>
              <a:t>This plan is the basis for project resource allocation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307" y="1722385"/>
            <a:ext cx="2286000" cy="8309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400" b="1"/>
            </a:lvl1pPr>
          </a:lstStyle>
          <a:p>
            <a:r>
              <a:rPr lang="en-US" dirty="0"/>
              <a:t>1 System requirements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4307" y="4024349"/>
            <a:ext cx="2286000" cy="8309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400" b="1"/>
            </a:lvl1pPr>
          </a:lstStyle>
          <a:p>
            <a:r>
              <a:rPr lang="en-US" dirty="0"/>
              <a:t>2 Budget and staffing</a:t>
            </a:r>
          </a:p>
        </p:txBody>
      </p:sp>
    </p:spTree>
    <p:extLst>
      <p:ext uri="{BB962C8B-B14F-4D97-AF65-F5344CB8AC3E}">
        <p14:creationId xmlns:p14="http://schemas.microsoft.com/office/powerpoint/2010/main" val="16562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Startup Planning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852809" y="1600200"/>
            <a:ext cx="4833991" cy="4525963"/>
          </a:xfrm>
        </p:spPr>
        <p:txBody>
          <a:bodyPr/>
          <a:lstStyle/>
          <a:p>
            <a:r>
              <a:rPr lang="en-US" dirty="0"/>
              <a:t>The startup plan should also define project monitoring mechanisms</a:t>
            </a:r>
          </a:p>
          <a:p>
            <a:r>
              <a:rPr lang="en-US" dirty="0"/>
              <a:t>A startup plan is still needed for agile development to allow resources to be allocated to the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981" y="1707840"/>
            <a:ext cx="2286000" cy="8309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400" b="1"/>
            </a:lvl1pPr>
          </a:lstStyle>
          <a:p>
            <a:r>
              <a:rPr lang="en-US" dirty="0"/>
              <a:t>3 Project monitoring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981" y="3190276"/>
            <a:ext cx="2286000" cy="8309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400" b="1"/>
            </a:lvl1pPr>
          </a:lstStyle>
          <a:p>
            <a:r>
              <a:rPr lang="en-US" dirty="0"/>
              <a:t>4 Needed for agile</a:t>
            </a:r>
          </a:p>
        </p:txBody>
      </p:sp>
    </p:spTree>
    <p:extLst>
      <p:ext uri="{BB962C8B-B14F-4D97-AF65-F5344CB8AC3E}">
        <p14:creationId xmlns:p14="http://schemas.microsoft.com/office/powerpoint/2010/main" val="5705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Work/Development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293307" y="1512183"/>
            <a:ext cx="5488845" cy="4525963"/>
          </a:xfrm>
        </p:spPr>
        <p:txBody>
          <a:bodyPr/>
          <a:lstStyle/>
          <a:p>
            <a:r>
              <a:rPr lang="en-US" dirty="0"/>
              <a:t>The project plan should be regularly </a:t>
            </a:r>
            <a:r>
              <a:rPr lang="en-US" b="1" dirty="0"/>
              <a:t>amended</a:t>
            </a:r>
            <a:r>
              <a:rPr lang="en-US" dirty="0"/>
              <a:t> as the project progresses and you know more about the software and its development</a:t>
            </a:r>
          </a:p>
          <a:p>
            <a:endParaRPr lang="en-US" dirty="0"/>
          </a:p>
          <a:p>
            <a:r>
              <a:rPr lang="en-US" dirty="0"/>
              <a:t>The project schedule, cost-estimate and </a:t>
            </a:r>
            <a:r>
              <a:rPr lang="en-US" b="1" dirty="0">
                <a:solidFill>
                  <a:srgbClr val="FF0000"/>
                </a:solidFill>
              </a:rPr>
              <a:t>risks</a:t>
            </a:r>
            <a:r>
              <a:rPr lang="en-US" dirty="0"/>
              <a:t> have to be regularly </a:t>
            </a:r>
            <a:r>
              <a:rPr lang="en-US" b="1" dirty="0"/>
              <a:t>revised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307" y="1722383"/>
            <a:ext cx="2286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400" b="1"/>
            </a:lvl1pPr>
          </a:lstStyle>
          <a:p>
            <a:pPr>
              <a:spcBef>
                <a:spcPts val="600"/>
              </a:spcBef>
            </a:pPr>
            <a:r>
              <a:rPr lang="en-US" dirty="0"/>
              <a:t>1 Project </a:t>
            </a:r>
          </a:p>
          <a:p>
            <a:pPr>
              <a:spcBef>
                <a:spcPts val="600"/>
              </a:spcBef>
            </a:pPr>
            <a:r>
              <a:rPr lang="en-US" dirty="0"/>
              <a:t>plan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4307" y="4024348"/>
            <a:ext cx="2286000" cy="8309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400" b="1"/>
            </a:lvl1pPr>
          </a:lstStyle>
          <a:p>
            <a:r>
              <a:rPr lang="en-US" dirty="0"/>
              <a:t>2 Project schedule</a:t>
            </a:r>
          </a:p>
        </p:txBody>
      </p:sp>
    </p:spTree>
    <p:extLst>
      <p:ext uri="{BB962C8B-B14F-4D97-AF65-F5344CB8AC3E}">
        <p14:creationId xmlns:p14="http://schemas.microsoft.com/office/powerpoint/2010/main" val="13628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297</Words>
  <Application>Microsoft Office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Noto Sans Symbols</vt:lpstr>
      <vt:lpstr>Arial</vt:lpstr>
      <vt:lpstr>Times New Roman</vt:lpstr>
      <vt:lpstr>Verdana</vt:lpstr>
      <vt:lpstr>508 Lecture</vt:lpstr>
      <vt:lpstr>Software Engineering</vt:lpstr>
      <vt:lpstr>Learning Objectives</vt:lpstr>
      <vt:lpstr>Project Planning</vt:lpstr>
      <vt:lpstr>Project Planning(What)</vt:lpstr>
      <vt:lpstr>Planning Stages</vt:lpstr>
      <vt:lpstr>Project Startup Planning</vt:lpstr>
      <vt:lpstr>Project Startup Planning Cont..</vt:lpstr>
      <vt:lpstr>Work/Development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Zhou, Yi</dc:creator>
  <cp:lastModifiedBy>Zhou, Yi</cp:lastModifiedBy>
  <cp:revision>36</cp:revision>
  <dcterms:modified xsi:type="dcterms:W3CDTF">2022-10-10T18:23:49Z</dcterms:modified>
</cp:coreProperties>
</file>