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handoutMasterIdLst>
    <p:handoutMasterId r:id="rId30"/>
  </p:handoutMasterIdLst>
  <p:sldIdLst>
    <p:sldId id="386" r:id="rId2"/>
    <p:sldId id="403" r:id="rId3"/>
    <p:sldId id="334" r:id="rId4"/>
    <p:sldId id="388" r:id="rId5"/>
    <p:sldId id="389" r:id="rId6"/>
    <p:sldId id="396" r:id="rId7"/>
    <p:sldId id="391" r:id="rId8"/>
    <p:sldId id="392" r:id="rId9"/>
    <p:sldId id="393" r:id="rId10"/>
    <p:sldId id="394" r:id="rId11"/>
    <p:sldId id="395" r:id="rId12"/>
    <p:sldId id="342" r:id="rId13"/>
    <p:sldId id="343" r:id="rId14"/>
    <p:sldId id="344" r:id="rId15"/>
    <p:sldId id="345" r:id="rId16"/>
    <p:sldId id="397" r:id="rId17"/>
    <p:sldId id="398" r:id="rId18"/>
    <p:sldId id="399" r:id="rId19"/>
    <p:sldId id="400" r:id="rId20"/>
    <p:sldId id="349" r:id="rId21"/>
    <p:sldId id="401" r:id="rId22"/>
    <p:sldId id="350" r:id="rId23"/>
    <p:sldId id="352" r:id="rId24"/>
    <p:sldId id="353" r:id="rId25"/>
    <p:sldId id="354" r:id="rId26"/>
    <p:sldId id="404" r:id="rId27"/>
    <p:sldId id="402"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94" autoAdjust="0"/>
    <p:restoredTop sz="86512" autoAdjust="0"/>
  </p:normalViewPr>
  <p:slideViewPr>
    <p:cSldViewPr snapToGrid="0" snapToObjects="1">
      <p:cViewPr varScale="1">
        <p:scale>
          <a:sx n="58" d="100"/>
          <a:sy n="58" d="100"/>
        </p:scale>
        <p:origin x="1300" y="56"/>
      </p:cViewPr>
      <p:guideLst>
        <p:guide orient="horz" pos="2160"/>
        <p:guide pos="2880"/>
      </p:guideLst>
    </p:cSldViewPr>
  </p:slideViewPr>
  <p:outlineViewPr>
    <p:cViewPr>
      <p:scale>
        <a:sx n="33" d="100"/>
        <a:sy n="33" d="100"/>
      </p:scale>
      <p:origin x="0" y="-47238"/>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49466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87975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37278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14432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2899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2011, 2006 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Content Placeholder 4"/>
          <p:cNvSpPr>
            <a:spLocks noGrp="1"/>
          </p:cNvSpPr>
          <p:nvPr>
            <p:ph sz="quarter" idx="16" hasCustomPrompt="1"/>
          </p:nvPr>
        </p:nvSpPr>
        <p:spPr>
          <a:xfrm>
            <a:off x="1600200" y="6400800"/>
            <a:ext cx="7089775" cy="352425"/>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Arial"/>
              </a:rPr>
              <a:t>Copyright © 2016, 2011, 2006 Pearson Education, Inc. All Rights Reserved</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93484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2011, 2006 Pearson Education, Inc.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2011, 2006 Pearson Education, Inc.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2011, 2006 Pearson Education, Inc.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5"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2011, 2006 Pearson Education, Inc.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a:p>
            <a:pPr lvl="3"/>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2011, 2006 Pearson Education, Inc. All Rights Reserved</a:t>
            </a:r>
          </a:p>
        </p:txBody>
      </p:sp>
    </p:spTree>
    <p:extLst>
      <p:ext uri="{BB962C8B-B14F-4D97-AF65-F5344CB8AC3E}">
        <p14:creationId xmlns:p14="http://schemas.microsoft.com/office/powerpoint/2010/main" val="252886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1"/>
            <a:ext cx="8229600" cy="98624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a:p>
            <a:pPr lvl="3"/>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1" name="Shape 26"/>
          <p:cNvSpPr txBox="1">
            <a:spLocks noGrp="1"/>
          </p:cNvSpPr>
          <p:nvPr>
            <p:ph type="body" idx="13"/>
          </p:nvPr>
        </p:nvSpPr>
        <p:spPr>
          <a:xfrm>
            <a:off x="457200" y="2884751"/>
            <a:ext cx="8229600" cy="98624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a:p>
            <a:pPr lvl="3"/>
            <a:endParaRPr lang="en-US" dirty="0"/>
          </a:p>
        </p:txBody>
      </p:sp>
      <p:sp>
        <p:nvSpPr>
          <p:cNvPr id="12"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2011, 2006 Pearson Education, Inc. All Rights Reserved</a:t>
            </a:r>
          </a:p>
        </p:txBody>
      </p:sp>
    </p:spTree>
    <p:extLst>
      <p:ext uri="{BB962C8B-B14F-4D97-AF65-F5344CB8AC3E}">
        <p14:creationId xmlns:p14="http://schemas.microsoft.com/office/powerpoint/2010/main" val="27768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2011, 2006 Pearson Education, Inc. All Rights Reserved</a:t>
            </a:r>
          </a:p>
        </p:txBody>
      </p:sp>
    </p:spTree>
    <p:extLst>
      <p:ext uri="{BB962C8B-B14F-4D97-AF65-F5344CB8AC3E}">
        <p14:creationId xmlns:p14="http://schemas.microsoft.com/office/powerpoint/2010/main" val="4274180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2011, 2006 Pearson Education, Inc. All Rights Reserved</a:t>
            </a:r>
          </a:p>
        </p:txBody>
      </p:sp>
    </p:spTree>
    <p:extLst>
      <p:ext uri="{BB962C8B-B14F-4D97-AF65-F5344CB8AC3E}">
        <p14:creationId xmlns:p14="http://schemas.microsoft.com/office/powerpoint/2010/main" val="74210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62" r:id="rId6"/>
    <p:sldLayoutId id="2147483666" r:id="rId7"/>
    <p:sldLayoutId id="2147483664" r:id="rId8"/>
    <p:sldLayoutId id="2147483665"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taiga.io/" TargetMode="External"/><Relationship Id="rId2" Type="http://schemas.openxmlformats.org/officeDocument/2006/relationships/hyperlink" Target="https://trello.com/"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hackernoon.com/agile-management-scrum-kanban-or-both-d24fe3c9085c"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ront Cover: Software Engineering Tenth Edition By Sommerville."/>
          <p:cNvSpPr>
            <a:spLocks noGrp="1"/>
          </p:cNvSpPr>
          <p:nvPr>
            <p:ph type="title"/>
          </p:nvPr>
        </p:nvSpPr>
        <p:spPr/>
        <p:txBody>
          <a:bodyPr/>
          <a:lstStyle/>
          <a:p>
            <a:r>
              <a:rPr lang="en-US" sz="3600" dirty="0"/>
              <a:t>Software Engineering</a:t>
            </a:r>
          </a:p>
        </p:txBody>
      </p:sp>
      <p:sp>
        <p:nvSpPr>
          <p:cNvPr id="4" name="Text Placeholder 2"/>
          <p:cNvSpPr>
            <a:spLocks noGrp="1"/>
          </p:cNvSpPr>
          <p:nvPr>
            <p:ph type="body" sz="quarter" idx="13"/>
          </p:nvPr>
        </p:nvSpPr>
        <p:spPr>
          <a:xfrm>
            <a:off x="457200" y="917132"/>
            <a:ext cx="8229600" cy="478970"/>
          </a:xfrm>
        </p:spPr>
        <p:txBody>
          <a:bodyPr/>
          <a:lstStyle/>
          <a:p>
            <a:r>
              <a:rPr lang="en-US" sz="2000" dirty="0">
                <a:latin typeface="+mn-lt"/>
              </a:rPr>
              <a:t>Tenth Edition</a:t>
            </a:r>
          </a:p>
        </p:txBody>
      </p:sp>
      <p:sp>
        <p:nvSpPr>
          <p:cNvPr id="5" name="Text Placeholder 3"/>
          <p:cNvSpPr>
            <a:spLocks noGrp="1"/>
          </p:cNvSpPr>
          <p:nvPr>
            <p:ph type="body" sz="quarter" idx="14"/>
          </p:nvPr>
        </p:nvSpPr>
        <p:spPr/>
        <p:txBody>
          <a:bodyPr/>
          <a:lstStyle/>
          <a:p>
            <a:pPr algn="ctr"/>
            <a:r>
              <a:rPr lang="en-US" b="1" dirty="0">
                <a:latin typeface="+mn-lt"/>
              </a:rPr>
              <a:t>Chapter 23</a:t>
            </a:r>
          </a:p>
        </p:txBody>
      </p:sp>
      <p:sp>
        <p:nvSpPr>
          <p:cNvPr id="3" name="Text Placeholder 4"/>
          <p:cNvSpPr>
            <a:spLocks noGrp="1"/>
          </p:cNvSpPr>
          <p:nvPr>
            <p:ph type="body" sz="quarter" idx="15"/>
          </p:nvPr>
        </p:nvSpPr>
        <p:spPr>
          <a:xfrm>
            <a:off x="5029200" y="3261298"/>
            <a:ext cx="3657600" cy="2925763"/>
          </a:xfrm>
        </p:spPr>
        <p:txBody>
          <a:bodyPr/>
          <a:lstStyle/>
          <a:p>
            <a:pPr lvl="0" algn="ctr"/>
            <a:r>
              <a:rPr lang="en-US" dirty="0">
                <a:latin typeface="+mn-lt"/>
              </a:rPr>
              <a:t>Project planning</a:t>
            </a:r>
          </a:p>
        </p:txBody>
      </p:sp>
      <p:pic>
        <p:nvPicPr>
          <p:cNvPr id="6" name="Picture 5" descr="Front Cover:Software Enginneering Tenth Edition By Sommervil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668680"/>
            <a:ext cx="3408868" cy="4422864"/>
          </a:xfrm>
          <a:prstGeom prst="rect">
            <a:avLst/>
          </a:prstGeom>
        </p:spPr>
      </p:pic>
      <p:sp>
        <p:nvSpPr>
          <p:cNvPr id="9" name="Text Placeholder 6"/>
          <p:cNvSpPr>
            <a:spLocks noGrp="1"/>
          </p:cNvSpPr>
          <p:nvPr>
            <p:ph type="body" sz="quarter" idx="16"/>
          </p:nvPr>
        </p:nvSpPr>
        <p:spPr>
          <a:xfrm>
            <a:off x="2645905" y="6381221"/>
            <a:ext cx="6120680" cy="352425"/>
          </a:xfrm>
        </p:spPr>
        <p:txBody>
          <a:bodyPr/>
          <a:lstStyle/>
          <a:p>
            <a:r>
              <a:rPr lang="en-US" altLang="en-US" sz="1200">
                <a:latin typeface="Verdana"/>
                <a:ea typeface="Verdana" panose="020B0604030504040204" pitchFamily="34" charset="0"/>
                <a:cs typeface="Verdana"/>
              </a:rPr>
              <a:t>Copyright © 2016, 2011, 2006 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02248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Tasks</a:t>
            </a:r>
          </a:p>
        </p:txBody>
      </p:sp>
      <p:sp>
        <p:nvSpPr>
          <p:cNvPr id="3" name="Content Placeholder 2"/>
          <p:cNvSpPr>
            <a:spLocks noGrp="1"/>
          </p:cNvSpPr>
          <p:nvPr>
            <p:ph idx="1"/>
          </p:nvPr>
        </p:nvSpPr>
        <p:spPr/>
        <p:txBody>
          <a:bodyPr/>
          <a:lstStyle/>
          <a:p>
            <a:r>
              <a:rPr lang="en-US" dirty="0"/>
              <a:t>Project tasks are the basic planning element. Each has:</a:t>
            </a:r>
            <a:endParaRPr lang="en-GB" dirty="0"/>
          </a:p>
          <a:p>
            <a:pPr lvl="1">
              <a:spcBef>
                <a:spcPts val="1200"/>
              </a:spcBef>
            </a:pPr>
            <a:r>
              <a:rPr lang="en-US" b="1" dirty="0"/>
              <a:t>A duration</a:t>
            </a:r>
            <a:r>
              <a:rPr lang="en-US" dirty="0"/>
              <a:t> : in calendar days or months,</a:t>
            </a:r>
            <a:endParaRPr lang="en-GB" dirty="0"/>
          </a:p>
          <a:p>
            <a:pPr lvl="1">
              <a:spcBef>
                <a:spcPts val="1200"/>
              </a:spcBef>
            </a:pPr>
            <a:r>
              <a:rPr lang="en-US" b="1" dirty="0"/>
              <a:t>An effort estimate</a:t>
            </a:r>
            <a:r>
              <a:rPr lang="en-US" dirty="0"/>
              <a:t>, which shows the number of person-days or person-months to complete the work,</a:t>
            </a:r>
            <a:endParaRPr lang="en-GB" dirty="0"/>
          </a:p>
          <a:p>
            <a:pPr lvl="1">
              <a:spcBef>
                <a:spcPts val="1200"/>
              </a:spcBef>
            </a:pPr>
            <a:r>
              <a:rPr lang="en-US" b="1" dirty="0"/>
              <a:t>A deadline: </a:t>
            </a:r>
            <a:r>
              <a:rPr lang="en-US" dirty="0"/>
              <a:t>by which the activity should be complete,</a:t>
            </a:r>
            <a:endParaRPr lang="en-GB" dirty="0"/>
          </a:p>
          <a:p>
            <a:pPr lvl="1">
              <a:spcBef>
                <a:spcPts val="1200"/>
              </a:spcBef>
            </a:pPr>
            <a:r>
              <a:rPr lang="en-US" b="1" dirty="0"/>
              <a:t>A defined end-point</a:t>
            </a:r>
            <a:r>
              <a:rPr lang="en-US" dirty="0"/>
              <a:t>, which might be a document, the holding of a review meeting, the successful execution of all tests, etc.</a:t>
            </a:r>
          </a:p>
        </p:txBody>
      </p:sp>
    </p:spTree>
    <p:extLst>
      <p:ext uri="{BB962C8B-B14F-4D97-AF65-F5344CB8AC3E}">
        <p14:creationId xmlns:p14="http://schemas.microsoft.com/office/powerpoint/2010/main" val="33372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 and Deliverables</a:t>
            </a:r>
          </a:p>
        </p:txBody>
      </p:sp>
      <p:sp>
        <p:nvSpPr>
          <p:cNvPr id="3" name="Content Placeholder 2"/>
          <p:cNvSpPr>
            <a:spLocks noGrp="1"/>
          </p:cNvSpPr>
          <p:nvPr>
            <p:ph idx="1"/>
          </p:nvPr>
        </p:nvSpPr>
        <p:spPr>
          <a:xfrm>
            <a:off x="228599" y="1443318"/>
            <a:ext cx="3971365" cy="4710953"/>
          </a:xfrm>
        </p:spPr>
        <p:txBody>
          <a:bodyPr/>
          <a:lstStyle/>
          <a:p>
            <a:r>
              <a:rPr lang="en-US" b="1" dirty="0"/>
              <a:t>Milestones</a:t>
            </a:r>
            <a:r>
              <a:rPr lang="en-US" dirty="0"/>
              <a:t> are points in the schedule against which you can assess progress</a:t>
            </a:r>
          </a:p>
          <a:p>
            <a:pPr marL="0" indent="0">
              <a:buNone/>
            </a:pPr>
            <a:endParaRPr lang="en-US" dirty="0"/>
          </a:p>
          <a:p>
            <a:r>
              <a:rPr lang="en-US" b="1" dirty="0"/>
              <a:t>Deliverables</a:t>
            </a:r>
            <a:r>
              <a:rPr lang="en-US" dirty="0"/>
              <a:t> are work products that are delivered to the customer</a:t>
            </a:r>
          </a:p>
        </p:txBody>
      </p:sp>
      <p:pic>
        <p:nvPicPr>
          <p:cNvPr id="4098"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8125" b="8125"/>
          <a:stretch/>
        </p:blipFill>
        <p:spPr bwMode="auto">
          <a:xfrm>
            <a:off x="4700686" y="1493906"/>
            <a:ext cx="32512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100"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t="7150" b="7150"/>
          <a:stretch/>
        </p:blipFill>
        <p:spPr bwMode="auto">
          <a:xfrm>
            <a:off x="4700686" y="3759456"/>
            <a:ext cx="32512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67448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Durations, and Dependencies</a:t>
            </a:r>
            <a:r>
              <a:rPr lang="en-GB" dirty="0"/>
              <a:t> </a:t>
            </a:r>
            <a:endParaRPr lang="en-US" dirty="0"/>
          </a:p>
        </p:txBody>
      </p:sp>
      <p:graphicFrame>
        <p:nvGraphicFramePr>
          <p:cNvPr id="4" name="Table 2"/>
          <p:cNvGraphicFramePr>
            <a:graphicFrameLocks noGrp="1"/>
          </p:cNvGraphicFramePr>
          <p:nvPr>
            <p:ph idx="1"/>
            <p:extLst>
              <p:ext uri="{D42A27DB-BD31-4B8C-83A1-F6EECF244321}">
                <p14:modId xmlns:p14="http://schemas.microsoft.com/office/powerpoint/2010/main" val="1574324292"/>
              </p:ext>
            </p:extLst>
          </p:nvPr>
        </p:nvGraphicFramePr>
        <p:xfrm>
          <a:off x="457200" y="1431235"/>
          <a:ext cx="8229600" cy="482092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400" b="1" dirty="0">
                          <a:solidFill>
                            <a:srgbClr val="000000"/>
                          </a:solidFill>
                          <a:latin typeface="+mn-lt"/>
                          <a:ea typeface="Times New Roman"/>
                          <a:cs typeface="Arial"/>
                        </a:rPr>
                        <a:t>Task</a:t>
                      </a:r>
                      <a:endParaRPr lang="en-GB" sz="1400" b="1" dirty="0">
                        <a:solidFill>
                          <a:srgbClr val="000000"/>
                        </a:solidFill>
                        <a:latin typeface="+mn-lt"/>
                        <a:ea typeface="Times New Roman"/>
                        <a:cs typeface="Arial"/>
                      </a:endParaRPr>
                    </a:p>
                  </a:txBody>
                  <a:tcPr marL="54610" marR="54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b="1">
                          <a:solidFill>
                            <a:srgbClr val="000000"/>
                          </a:solidFill>
                          <a:latin typeface="+mn-lt"/>
                          <a:ea typeface="Times New Roman"/>
                          <a:cs typeface="Arial"/>
                        </a:rPr>
                        <a:t>Effort (person-days)</a:t>
                      </a:r>
                      <a:endParaRPr lang="en-GB" sz="1400" b="1">
                        <a:solidFill>
                          <a:srgbClr val="000000"/>
                        </a:solidFill>
                        <a:latin typeface="+mn-lt"/>
                        <a:ea typeface="Times New Roman"/>
                        <a:cs typeface="Arial"/>
                      </a:endParaRPr>
                    </a:p>
                  </a:txBody>
                  <a:tcPr marL="54610" marR="54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b="1">
                          <a:solidFill>
                            <a:srgbClr val="000000"/>
                          </a:solidFill>
                          <a:latin typeface="+mn-lt"/>
                          <a:ea typeface="Times New Roman"/>
                          <a:cs typeface="Arial"/>
                        </a:rPr>
                        <a:t>Duration (days)</a:t>
                      </a:r>
                      <a:endParaRPr lang="en-GB" sz="1400" b="1">
                        <a:solidFill>
                          <a:srgbClr val="000000"/>
                        </a:solidFill>
                        <a:latin typeface="+mn-lt"/>
                        <a:ea typeface="Times New Roman"/>
                        <a:cs typeface="Arial"/>
                      </a:endParaRPr>
                    </a:p>
                  </a:txBody>
                  <a:tcPr marL="54610" marR="54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b="1" dirty="0">
                          <a:solidFill>
                            <a:srgbClr val="000000"/>
                          </a:solidFill>
                          <a:latin typeface="+mn-lt"/>
                          <a:ea typeface="Times New Roman"/>
                          <a:cs typeface="Arial"/>
                        </a:rPr>
                        <a:t>Dependencies</a:t>
                      </a:r>
                      <a:endParaRPr lang="en-GB" sz="1400" b="1" dirty="0">
                        <a:solidFill>
                          <a:srgbClr val="000000"/>
                        </a:solidFill>
                        <a:latin typeface="+mn-lt"/>
                        <a:ea typeface="Times New Roman"/>
                        <a:cs typeface="Arial"/>
                      </a:endParaRPr>
                    </a:p>
                  </a:txBody>
                  <a:tcPr marL="54610" marR="54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spcAft>
                          <a:spcPts val="0"/>
                        </a:spcAft>
                      </a:pPr>
                      <a:r>
                        <a:rPr lang="en-US" sz="1400" dirty="0">
                          <a:solidFill>
                            <a:srgbClr val="000000"/>
                          </a:solidFill>
                          <a:latin typeface="+mn-lt"/>
                          <a:ea typeface="Times New Roman"/>
                          <a:cs typeface="Arial"/>
                        </a:rPr>
                        <a:t>T1</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dirty="0">
                          <a:solidFill>
                            <a:srgbClr val="000000"/>
                          </a:solidFill>
                          <a:latin typeface="+mn-lt"/>
                          <a:ea typeface="Times New Roman"/>
                          <a:cs typeface="Arial"/>
                        </a:rPr>
                        <a:t>15</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10</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dirty="0">
                          <a:solidFill>
                            <a:schemeClr val="bg1"/>
                          </a:solidFill>
                          <a:latin typeface="+mn-lt"/>
                          <a:ea typeface="Times New Roman"/>
                          <a:cs typeface="Arial"/>
                        </a:rPr>
                        <a:t>blank</a:t>
                      </a: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spcAft>
                          <a:spcPts val="0"/>
                        </a:spcAft>
                      </a:pPr>
                      <a:r>
                        <a:rPr lang="en-US" sz="1400">
                          <a:solidFill>
                            <a:srgbClr val="000000"/>
                          </a:solidFill>
                          <a:latin typeface="+mn-lt"/>
                          <a:ea typeface="Times New Roman"/>
                          <a:cs typeface="Arial"/>
                        </a:rPr>
                        <a:t>T2</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dirty="0">
                          <a:solidFill>
                            <a:srgbClr val="000000"/>
                          </a:solidFill>
                          <a:latin typeface="+mn-lt"/>
                          <a:ea typeface="Times New Roman"/>
                          <a:cs typeface="Arial"/>
                        </a:rPr>
                        <a:t>8</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15</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mn-lt"/>
                          <a:ea typeface="Times New Roman"/>
                          <a:cs typeface="Arial"/>
                        </a:rPr>
                        <a:t>blank</a:t>
                      </a: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spcAft>
                          <a:spcPts val="0"/>
                        </a:spcAft>
                      </a:pPr>
                      <a:r>
                        <a:rPr lang="en-US" sz="1400">
                          <a:solidFill>
                            <a:srgbClr val="000000"/>
                          </a:solidFill>
                          <a:latin typeface="+mn-lt"/>
                          <a:ea typeface="Times New Roman"/>
                          <a:cs typeface="Arial"/>
                        </a:rPr>
                        <a:t>T3</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dirty="0">
                          <a:solidFill>
                            <a:srgbClr val="000000"/>
                          </a:solidFill>
                          <a:latin typeface="+mn-lt"/>
                          <a:ea typeface="Times New Roman"/>
                          <a:cs typeface="Arial"/>
                        </a:rPr>
                        <a:t>20</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15</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T1 (M1)</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spcAft>
                          <a:spcPts val="0"/>
                        </a:spcAft>
                      </a:pPr>
                      <a:r>
                        <a:rPr lang="en-US" sz="1400">
                          <a:solidFill>
                            <a:srgbClr val="000000"/>
                          </a:solidFill>
                          <a:latin typeface="+mn-lt"/>
                          <a:ea typeface="Times New Roman"/>
                          <a:cs typeface="Arial"/>
                        </a:rPr>
                        <a:t>T4</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dirty="0">
                          <a:solidFill>
                            <a:srgbClr val="000000"/>
                          </a:solidFill>
                          <a:latin typeface="+mn-lt"/>
                          <a:ea typeface="Times New Roman"/>
                          <a:cs typeface="Arial"/>
                        </a:rPr>
                        <a:t>5</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10</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mn-lt"/>
                          <a:ea typeface="Times New Roman"/>
                          <a:cs typeface="Arial"/>
                        </a:rPr>
                        <a:t>blank</a:t>
                      </a: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spcAft>
                          <a:spcPts val="0"/>
                        </a:spcAft>
                      </a:pPr>
                      <a:r>
                        <a:rPr lang="en-US" sz="1400">
                          <a:solidFill>
                            <a:srgbClr val="000000"/>
                          </a:solidFill>
                          <a:latin typeface="+mn-lt"/>
                          <a:ea typeface="Times New Roman"/>
                          <a:cs typeface="Arial"/>
                        </a:rPr>
                        <a:t>T5</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dirty="0">
                          <a:solidFill>
                            <a:srgbClr val="000000"/>
                          </a:solidFill>
                          <a:latin typeface="+mn-lt"/>
                          <a:ea typeface="Times New Roman"/>
                          <a:cs typeface="Arial"/>
                        </a:rPr>
                        <a:t>5</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10</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dirty="0">
                          <a:solidFill>
                            <a:srgbClr val="000000"/>
                          </a:solidFill>
                          <a:latin typeface="+mn-lt"/>
                          <a:ea typeface="Times New Roman"/>
                          <a:cs typeface="Arial"/>
                        </a:rPr>
                        <a:t>T2, T4 (M3)</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spcAft>
                          <a:spcPts val="0"/>
                        </a:spcAft>
                      </a:pPr>
                      <a:r>
                        <a:rPr lang="en-US" sz="1400">
                          <a:solidFill>
                            <a:srgbClr val="000000"/>
                          </a:solidFill>
                          <a:latin typeface="+mn-lt"/>
                          <a:ea typeface="Times New Roman"/>
                          <a:cs typeface="Arial"/>
                        </a:rPr>
                        <a:t>T6</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10</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dirty="0">
                          <a:solidFill>
                            <a:srgbClr val="000000"/>
                          </a:solidFill>
                          <a:latin typeface="+mn-lt"/>
                          <a:ea typeface="Times New Roman"/>
                          <a:cs typeface="Arial"/>
                        </a:rPr>
                        <a:t>5</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T1, T2 (M4)</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spcAft>
                          <a:spcPts val="0"/>
                        </a:spcAft>
                      </a:pPr>
                      <a:r>
                        <a:rPr lang="en-US" sz="1400">
                          <a:solidFill>
                            <a:srgbClr val="000000"/>
                          </a:solidFill>
                          <a:latin typeface="+mn-lt"/>
                          <a:ea typeface="Times New Roman"/>
                          <a:cs typeface="Arial"/>
                        </a:rPr>
                        <a:t>T7</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25</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20</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T1 (M1)</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spcAft>
                          <a:spcPts val="0"/>
                        </a:spcAft>
                      </a:pPr>
                      <a:r>
                        <a:rPr lang="en-US" sz="1400">
                          <a:solidFill>
                            <a:srgbClr val="000000"/>
                          </a:solidFill>
                          <a:latin typeface="+mn-lt"/>
                          <a:ea typeface="Times New Roman"/>
                          <a:cs typeface="Arial"/>
                        </a:rPr>
                        <a:t>T8</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75</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dirty="0">
                          <a:solidFill>
                            <a:srgbClr val="000000"/>
                          </a:solidFill>
                          <a:latin typeface="+mn-lt"/>
                          <a:ea typeface="Times New Roman"/>
                          <a:cs typeface="Arial"/>
                        </a:rPr>
                        <a:t>25</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T4 (M2)</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spcAft>
                          <a:spcPts val="0"/>
                        </a:spcAft>
                      </a:pPr>
                      <a:r>
                        <a:rPr lang="en-US" sz="1400">
                          <a:solidFill>
                            <a:srgbClr val="000000"/>
                          </a:solidFill>
                          <a:latin typeface="+mn-lt"/>
                          <a:ea typeface="Times New Roman"/>
                          <a:cs typeface="Arial"/>
                        </a:rPr>
                        <a:t>T9</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10</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15</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dirty="0">
                          <a:solidFill>
                            <a:srgbClr val="000000"/>
                          </a:solidFill>
                          <a:latin typeface="+mn-lt"/>
                          <a:ea typeface="Times New Roman"/>
                          <a:cs typeface="Arial"/>
                        </a:rPr>
                        <a:t>T3, T6 (M5)</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spcAft>
                          <a:spcPts val="0"/>
                        </a:spcAft>
                      </a:pPr>
                      <a:r>
                        <a:rPr lang="en-US" sz="1400" dirty="0">
                          <a:solidFill>
                            <a:srgbClr val="000000"/>
                          </a:solidFill>
                          <a:latin typeface="+mn-lt"/>
                          <a:ea typeface="Times New Roman"/>
                          <a:cs typeface="Arial"/>
                        </a:rPr>
                        <a:t>T10</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20</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15</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dirty="0">
                          <a:solidFill>
                            <a:srgbClr val="000000"/>
                          </a:solidFill>
                          <a:latin typeface="+mn-lt"/>
                          <a:ea typeface="Times New Roman"/>
                          <a:cs typeface="Arial"/>
                        </a:rPr>
                        <a:t>T7, T8 (M6)</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70840">
                <a:tc>
                  <a:txBody>
                    <a:bodyPr/>
                    <a:lstStyle/>
                    <a:p>
                      <a:pPr algn="ctr">
                        <a:spcAft>
                          <a:spcPts val="0"/>
                        </a:spcAft>
                      </a:pPr>
                      <a:r>
                        <a:rPr lang="en-US" sz="1400">
                          <a:solidFill>
                            <a:srgbClr val="000000"/>
                          </a:solidFill>
                          <a:latin typeface="+mn-lt"/>
                          <a:ea typeface="Times New Roman"/>
                          <a:cs typeface="Arial"/>
                        </a:rPr>
                        <a:t>T11</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10</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10</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dirty="0">
                          <a:solidFill>
                            <a:srgbClr val="000000"/>
                          </a:solidFill>
                          <a:latin typeface="+mn-lt"/>
                          <a:ea typeface="Times New Roman"/>
                          <a:cs typeface="Arial"/>
                        </a:rPr>
                        <a:t>T9 (M7)</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70840">
                <a:tc>
                  <a:txBody>
                    <a:bodyPr/>
                    <a:lstStyle/>
                    <a:p>
                      <a:pPr algn="ctr">
                        <a:spcAft>
                          <a:spcPts val="0"/>
                        </a:spcAft>
                      </a:pPr>
                      <a:r>
                        <a:rPr lang="en-US" sz="1400">
                          <a:solidFill>
                            <a:srgbClr val="000000"/>
                          </a:solidFill>
                          <a:latin typeface="+mn-lt"/>
                          <a:ea typeface="Times New Roman"/>
                          <a:cs typeface="Arial"/>
                        </a:rPr>
                        <a:t>T12</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20</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a:solidFill>
                            <a:srgbClr val="000000"/>
                          </a:solidFill>
                          <a:latin typeface="+mn-lt"/>
                          <a:ea typeface="Times New Roman"/>
                          <a:cs typeface="Arial"/>
                        </a:rPr>
                        <a:t>10</a:t>
                      </a:r>
                      <a:endParaRPr lang="en-GB" sz="140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400" dirty="0">
                          <a:solidFill>
                            <a:srgbClr val="000000"/>
                          </a:solidFill>
                          <a:latin typeface="+mn-lt"/>
                          <a:ea typeface="Times New Roman"/>
                          <a:cs typeface="Arial"/>
                        </a:rPr>
                        <a:t>T10, T11 (M8)</a:t>
                      </a:r>
                      <a:endParaRPr lang="en-GB" sz="1400" dirty="0">
                        <a:solidFill>
                          <a:srgbClr val="000000"/>
                        </a:solidFill>
                        <a:latin typeface="+mn-lt"/>
                        <a:ea typeface="Times New Roman"/>
                        <a:cs typeface="Arial"/>
                      </a:endParaRPr>
                    </a:p>
                  </a:txBody>
                  <a:tcPr marL="54610" marR="5461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84317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Activity Bar Chart</a:t>
            </a:r>
            <a:r>
              <a:rPr lang="en-GB" dirty="0"/>
              <a:t> </a:t>
            </a:r>
            <a:endParaRPr lang="en-US" dirty="0"/>
          </a:p>
        </p:txBody>
      </p:sp>
      <p:pic>
        <p:nvPicPr>
          <p:cNvPr id="6" name="Picture 2" descr="A bar chart illustrates a project calendar and the start and finish dates of tasks. The project chart contains the following information. Task 1: starting date Week 0, finishing date week 1. Task 2: starting date week 0, finishing date week 2. Task 3 (m 1 slash t 1): starting date week 2, finishing date week 4. Task 4: starting date week 0, finishing date week 1. Task 5 (m 3 slash t 2 and t 4): starting date week 3, finishing date week 4. task 6 (m 4 slash t 1 and t 2): starting date week 3, finishing date week 3. task 7: starting date week 2; finishing date week 5. task 8 (m 2 slash t 4): starting date week 2, finishing date week 5. task 9 (m 5 slash t 3 and t 6): starting date week 5, finishing date week 6. task 10 (m 6 slash t 7 and t 8): starting date week 7, finishing date week 9. task 11 (m 7 slash t 9): starting date week 8, finishing date week 9. task 12 (m 8 slash t 10 and t 11); starting date week 10, finishing date week 11."/>
          <p:cNvPicPr>
            <a:picLocks noGrp="1" noChangeAspect="1"/>
          </p:cNvPicPr>
          <p:nvPr>
            <p:ph idx="4294967295"/>
          </p:nvPr>
        </p:nvPicPr>
        <p:blipFill>
          <a:blip r:embed="rId2"/>
          <a:srcRect l="-2603" r="-1628"/>
          <a:stretch>
            <a:fillRect/>
          </a:stretch>
        </p:blipFill>
        <p:spPr>
          <a:xfrm>
            <a:off x="1674813" y="1554617"/>
            <a:ext cx="5794375" cy="4567671"/>
          </a:xfrm>
        </p:spPr>
      </p:pic>
    </p:spTree>
    <p:extLst>
      <p:ext uri="{BB962C8B-B14F-4D97-AF65-F5344CB8AC3E}">
        <p14:creationId xmlns:p14="http://schemas.microsoft.com/office/powerpoint/2010/main" val="2884810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Staff Allocation Chart</a:t>
            </a:r>
            <a:r>
              <a:rPr lang="en-GB" dirty="0"/>
              <a:t> </a:t>
            </a:r>
            <a:endParaRPr lang="en-US" dirty="0"/>
          </a:p>
        </p:txBody>
      </p:sp>
      <p:pic>
        <p:nvPicPr>
          <p:cNvPr id="8" name="Picture 7" descr="A bar chart explains the individual staff schedule. The bar chart contains the following details. Jane: Task 1, week 0 and week 1. task 3, weeks 2, 3 and 4. Task 9, weeks 5, 6 and 7. The task is delayed. Task 10, week 8. Task 12, weeks 10 and 11. Ali: Task 1, week 0. task, weeks 2, 3, 4, 5 and 6. Geetha: Task 2, weeks 0, 1 and w. The task is delayed. Instead task 3 is assigned for week 2. Task 6, week 3. task 7, weeks 4 and 5. task 10, weeks 7, 8 and 9. Maya: Task 8, weeks 2, 3, 4, 5 and 6. Fred: Task 4, weeks 0, 1 and 2. Task 4 is delayed. task 8, weeks, 2,3, 4, 5 and 6. Task 11, weeks 8 and 9. task 12, weeks 10 and 11. Mary: Task 5, weeks 3 and 4. The task is delayed. Hong: task 7, weeks 2,3,4 and 5. The task is delayed. Instead, task 6 is assigned for the third wee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8" y="1735823"/>
            <a:ext cx="6234044" cy="4620527"/>
          </a:xfrm>
          <a:prstGeom prst="rect">
            <a:avLst/>
          </a:prstGeom>
        </p:spPr>
      </p:pic>
    </p:spTree>
    <p:extLst>
      <p:ext uri="{BB962C8B-B14F-4D97-AF65-F5344CB8AC3E}">
        <p14:creationId xmlns:p14="http://schemas.microsoft.com/office/powerpoint/2010/main" val="1928239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Planning </a:t>
            </a:r>
          </a:p>
        </p:txBody>
      </p:sp>
    </p:spTree>
    <p:extLst>
      <p:ext uri="{BB962C8B-B14F-4D97-AF65-F5344CB8AC3E}">
        <p14:creationId xmlns:p14="http://schemas.microsoft.com/office/powerpoint/2010/main" val="264710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a:t>
            </a:r>
          </a:p>
        </p:txBody>
      </p:sp>
      <p:sp>
        <p:nvSpPr>
          <p:cNvPr id="4" name="Rectangle 3"/>
          <p:cNvSpPr/>
          <p:nvPr/>
        </p:nvSpPr>
        <p:spPr>
          <a:xfrm>
            <a:off x="588023" y="2785303"/>
            <a:ext cx="7749989"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solidFill>
                  <a:srgbClr val="007FA3"/>
                </a:solidFill>
                <a:latin typeface="Times New Roman"/>
                <a:ea typeface="Times New Roman"/>
                <a:cs typeface="Times New Roman"/>
                <a:sym typeface="Times New Roman"/>
              </a:rPr>
              <a:t>The customer’s </a:t>
            </a:r>
            <a:r>
              <a:rPr lang="en-US" sz="2400" b="1" i="1" dirty="0">
                <a:solidFill>
                  <a:srgbClr val="007FA3"/>
                </a:solidFill>
                <a:latin typeface="Times New Roman"/>
                <a:ea typeface="Times New Roman"/>
                <a:cs typeface="Times New Roman"/>
                <a:sym typeface="Times New Roman"/>
              </a:rPr>
              <a:t>priorities</a:t>
            </a:r>
            <a:r>
              <a:rPr lang="en-US" sz="2400" dirty="0">
                <a:solidFill>
                  <a:srgbClr val="007FA3"/>
                </a:solidFill>
                <a:latin typeface="Times New Roman"/>
                <a:ea typeface="Times New Roman"/>
                <a:cs typeface="Times New Roman"/>
                <a:sym typeface="Times New Roman"/>
              </a:rPr>
              <a:t> and </a:t>
            </a:r>
            <a:r>
              <a:rPr lang="en-US" sz="2400" b="1" i="1" dirty="0">
                <a:solidFill>
                  <a:srgbClr val="007FA3"/>
                </a:solidFill>
                <a:latin typeface="Times New Roman"/>
                <a:ea typeface="Times New Roman"/>
                <a:cs typeface="Times New Roman"/>
                <a:sym typeface="Times New Roman"/>
              </a:rPr>
              <a:t>requirements</a:t>
            </a:r>
            <a:r>
              <a:rPr lang="en-US" sz="2400" dirty="0">
                <a:solidFill>
                  <a:srgbClr val="007FA3"/>
                </a:solidFill>
                <a:latin typeface="Times New Roman"/>
                <a:ea typeface="Times New Roman"/>
                <a:cs typeface="Times New Roman"/>
                <a:sym typeface="Times New Roman"/>
              </a:rPr>
              <a:t> change so it makes sense to have a flexible plan that can accommodate these changes. </a:t>
            </a:r>
          </a:p>
        </p:txBody>
      </p:sp>
    </p:spTree>
    <p:extLst>
      <p:ext uri="{BB962C8B-B14F-4D97-AF65-F5344CB8AC3E}">
        <p14:creationId xmlns:p14="http://schemas.microsoft.com/office/powerpoint/2010/main" val="2720027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953"/>
            <a:ext cx="8229600" cy="909238"/>
          </a:xfrm>
        </p:spPr>
        <p:txBody>
          <a:bodyPr/>
          <a:lstStyle/>
          <a:p>
            <a:r>
              <a:rPr lang="en-US" dirty="0"/>
              <a:t>Agile Planning Stages</a:t>
            </a:r>
          </a:p>
        </p:txBody>
      </p:sp>
      <p:sp>
        <p:nvSpPr>
          <p:cNvPr id="3" name="Content Placeholder 2"/>
          <p:cNvSpPr>
            <a:spLocks noGrp="1"/>
          </p:cNvSpPr>
          <p:nvPr>
            <p:ph idx="1"/>
          </p:nvPr>
        </p:nvSpPr>
        <p:spPr>
          <a:xfrm>
            <a:off x="457200" y="4979225"/>
            <a:ext cx="8166847" cy="1361286"/>
          </a:xfrm>
        </p:spPr>
        <p:txBody>
          <a:bodyPr/>
          <a:lstStyle/>
          <a:p>
            <a:pPr marL="0" indent="0">
              <a:buNone/>
            </a:pPr>
            <a:r>
              <a:rPr lang="en-US" b="1" dirty="0"/>
              <a:t>Stage1: Release planning</a:t>
            </a:r>
            <a:endParaRPr lang="en-US" dirty="0"/>
          </a:p>
          <a:p>
            <a:pPr lvl="1"/>
            <a:r>
              <a:rPr lang="en-US" dirty="0"/>
              <a:t>looks ahead for several months</a:t>
            </a:r>
          </a:p>
          <a:p>
            <a:pPr lvl="1"/>
            <a:r>
              <a:rPr lang="en-US" dirty="0"/>
              <a:t>decides on the </a:t>
            </a:r>
            <a:r>
              <a:rPr lang="en-US" b="1" dirty="0"/>
              <a:t>features</a:t>
            </a:r>
            <a:r>
              <a:rPr lang="en-US" dirty="0"/>
              <a:t> that </a:t>
            </a:r>
            <a:r>
              <a:rPr lang="en-US" b="1" dirty="0"/>
              <a:t>should be included</a:t>
            </a:r>
          </a:p>
        </p:txBody>
      </p:sp>
      <p:pic>
        <p:nvPicPr>
          <p:cNvPr id="5122" name="Picture 2" descr="Image result for Agile Planning"/>
          <p:cNvPicPr>
            <a:picLocks noChangeAspect="1" noChangeArrowheads="1"/>
          </p:cNvPicPr>
          <p:nvPr/>
        </p:nvPicPr>
        <p:blipFill rotWithShape="1">
          <a:blip r:embed="rId2">
            <a:extLst>
              <a:ext uri="{28A0092B-C50C-407E-A947-70E740481C1C}">
                <a14:useLocalDpi xmlns:a14="http://schemas.microsoft.com/office/drawing/2010/main" val="0"/>
              </a:ext>
            </a:extLst>
          </a:blip>
          <a:srcRect l="12687" r="12687"/>
          <a:stretch/>
        </p:blipFill>
        <p:spPr bwMode="auto">
          <a:xfrm>
            <a:off x="1203045" y="1376082"/>
            <a:ext cx="6177280" cy="34747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85095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76" y="224554"/>
            <a:ext cx="8229600" cy="698811"/>
          </a:xfrm>
        </p:spPr>
        <p:txBody>
          <a:bodyPr/>
          <a:lstStyle/>
          <a:p>
            <a:r>
              <a:rPr lang="en-US" dirty="0"/>
              <a:t>Agile Planning Stages</a:t>
            </a:r>
          </a:p>
        </p:txBody>
      </p:sp>
      <p:sp>
        <p:nvSpPr>
          <p:cNvPr id="5" name="Content Placeholder 2"/>
          <p:cNvSpPr txBox="1">
            <a:spLocks/>
          </p:cNvSpPr>
          <p:nvPr/>
        </p:nvSpPr>
        <p:spPr>
          <a:xfrm>
            <a:off x="411898" y="4660968"/>
            <a:ext cx="8229189" cy="178465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6032" marR="0" lvl="0" indent="-256032"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0" indent="0">
              <a:buNone/>
            </a:pPr>
            <a:r>
              <a:rPr lang="en-US" b="1" dirty="0"/>
              <a:t>Stage2: Iteration planning</a:t>
            </a:r>
          </a:p>
          <a:p>
            <a:pPr lvl="1"/>
            <a:r>
              <a:rPr lang="en-US" dirty="0"/>
              <a:t>it has </a:t>
            </a:r>
            <a:r>
              <a:rPr lang="en-US" b="1" dirty="0"/>
              <a:t>a shorter term outlook</a:t>
            </a:r>
            <a:r>
              <a:rPr lang="en-US" dirty="0"/>
              <a:t>, and focuses on planning the next increment of a system. </a:t>
            </a:r>
          </a:p>
          <a:p>
            <a:pPr lvl="1"/>
            <a:r>
              <a:rPr lang="en-US" dirty="0"/>
              <a:t>typically </a:t>
            </a:r>
            <a:r>
              <a:rPr lang="en-US" b="1" dirty="0"/>
              <a:t>2-4</a:t>
            </a:r>
            <a:r>
              <a:rPr lang="en-US" dirty="0"/>
              <a:t> weeks of work for the team.</a:t>
            </a:r>
          </a:p>
        </p:txBody>
      </p:sp>
      <p:pic>
        <p:nvPicPr>
          <p:cNvPr id="5124" name="Picture 4" descr="Image result for iteration planning in agile"/>
          <p:cNvPicPr>
            <a:picLocks noChangeAspect="1" noChangeArrowheads="1"/>
          </p:cNvPicPr>
          <p:nvPr/>
        </p:nvPicPr>
        <p:blipFill rotWithShape="1">
          <a:blip r:embed="rId2">
            <a:extLst>
              <a:ext uri="{28A0092B-C50C-407E-A947-70E740481C1C}">
                <a14:useLocalDpi xmlns:a14="http://schemas.microsoft.com/office/drawing/2010/main" val="0"/>
              </a:ext>
            </a:extLst>
          </a:blip>
          <a:srcRect l="3143" r="3143"/>
          <a:stretch/>
        </p:blipFill>
        <p:spPr bwMode="auto">
          <a:xfrm>
            <a:off x="1536045" y="878544"/>
            <a:ext cx="6070507" cy="37940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20069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2" y="1181471"/>
            <a:ext cx="3155576" cy="3326769"/>
          </a:xfrm>
        </p:spPr>
        <p:txBody>
          <a:bodyPr/>
          <a:lstStyle/>
          <a:p>
            <a:pPr marL="342900" lvl="1" indent="0">
              <a:buNone/>
            </a:pPr>
            <a:r>
              <a:rPr lang="en-GB" b="1" dirty="0"/>
              <a:t>Stage 1:</a:t>
            </a:r>
          </a:p>
          <a:p>
            <a:pPr marL="342900" lvl="1" indent="0">
              <a:buNone/>
            </a:pPr>
            <a:endParaRPr lang="en-GB" sz="2000" b="1" dirty="0"/>
          </a:p>
          <a:p>
            <a:pPr marL="685800" lvl="1" indent="-342900"/>
            <a:r>
              <a:rPr lang="en-GB" sz="2000" dirty="0"/>
              <a:t>Establish the </a:t>
            </a:r>
            <a:r>
              <a:rPr lang="en-GB" sz="2000" b="1" i="1" dirty="0"/>
              <a:t>general objectives </a:t>
            </a:r>
            <a:endParaRPr lang="en-GB" sz="2000" b="1" dirty="0"/>
          </a:p>
          <a:p>
            <a:pPr marL="685800" lvl="1" indent="-342900"/>
            <a:r>
              <a:rPr lang="en-GB" sz="2000" dirty="0"/>
              <a:t>Design the </a:t>
            </a:r>
            <a:r>
              <a:rPr lang="en-GB" sz="2000" b="1" i="1" dirty="0"/>
              <a:t>software architecture</a:t>
            </a:r>
            <a:r>
              <a:rPr lang="en-GB" sz="2000" dirty="0"/>
              <a:t>.</a:t>
            </a:r>
          </a:p>
          <a:p>
            <a:pPr marL="685800" lvl="1" indent="-342900"/>
            <a:r>
              <a:rPr lang="en-US" sz="2000" b="1" dirty="0"/>
              <a:t>Backlog</a:t>
            </a:r>
            <a:r>
              <a:rPr lang="en-GB" sz="2000" dirty="0"/>
              <a:t> </a:t>
            </a:r>
          </a:p>
        </p:txBody>
      </p:sp>
      <p:pic>
        <p:nvPicPr>
          <p:cNvPr id="1026" name="Picture 2" descr="Image result for Scrum ag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889" y="4407441"/>
            <a:ext cx="6065018" cy="199854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2975744" y="1181471"/>
            <a:ext cx="2547815" cy="2909612"/>
          </a:xfrm>
          <a:prstGeom prst="rect">
            <a:avLst/>
          </a:prstGeom>
        </p:spPr>
        <p:txBody>
          <a:bodyPr/>
          <a:lstStyle>
            <a:lvl1pPr marL="342900" indent="-342900" algn="l" defTabSz="457200" rtl="0" eaLnBrk="1" fontAlgn="base" hangingPunct="1">
              <a:spcBef>
                <a:spcPts val="600"/>
              </a:spcBef>
              <a:spcAft>
                <a:spcPts val="600"/>
              </a:spcAft>
              <a:buFont typeface="Wingdings" panose="05000000000000000000" charset="2"/>
              <a:buChar char="²"/>
              <a:defRPr sz="2400" kern="1200">
                <a:solidFill>
                  <a:srgbClr val="46424D"/>
                </a:solidFill>
                <a:latin typeface="Arial" panose="02080604020202020204" charset="0"/>
                <a:ea typeface="ＭＳ Ｐゴシック" charset="-128"/>
                <a:cs typeface="Arial" panose="02080604020202020204" charset="0"/>
              </a:defRPr>
            </a:lvl1pPr>
            <a:lvl2pPr marL="742950" indent="-285750" algn="l" defTabSz="457200" rtl="0" eaLnBrk="1" fontAlgn="base" hangingPunct="1">
              <a:spcBef>
                <a:spcPts val="300"/>
              </a:spcBef>
              <a:spcAft>
                <a:spcPts val="300"/>
              </a:spcAft>
              <a:buFont typeface="Wingdings" panose="05000000000000000000" charset="2"/>
              <a:buChar char="§"/>
              <a:defRPr sz="2000" kern="1200">
                <a:solidFill>
                  <a:srgbClr val="46424D"/>
                </a:solidFill>
                <a:latin typeface="Arial" panose="02080604020202020204" charset="0"/>
                <a:ea typeface="ＭＳ Ｐゴシック" charset="-128"/>
                <a:cs typeface="Arial" panose="02080604020202020204" charset="0"/>
              </a:defRPr>
            </a:lvl2pPr>
            <a:lvl3pPr marL="1143000" indent="-228600" algn="l" defTabSz="457200" rtl="0" eaLnBrk="1" fontAlgn="base" hangingPunct="1">
              <a:spcBef>
                <a:spcPct val="20000"/>
              </a:spcBef>
              <a:spcAft>
                <a:spcPct val="0"/>
              </a:spcAft>
              <a:buFont typeface="Arial" panose="02080604020202020204" charset="0"/>
              <a:buChar char="•"/>
              <a:defRPr sz="1800" kern="1200">
                <a:solidFill>
                  <a:srgbClr val="46424D"/>
                </a:solidFill>
                <a:latin typeface="Arial" panose="02080604020202020204" charset="0"/>
                <a:ea typeface="ＭＳ Ｐゴシック" charset="-128"/>
                <a:cs typeface="Arial" panose="02080604020202020204" charset="0"/>
              </a:defRPr>
            </a:lvl3pPr>
            <a:lvl4pPr marL="1600200" indent="-228600" algn="l" defTabSz="457200" rtl="0" eaLnBrk="1" fontAlgn="base" hangingPunct="1">
              <a:spcBef>
                <a:spcPct val="20000"/>
              </a:spcBef>
              <a:spcAft>
                <a:spcPct val="0"/>
              </a:spcAft>
              <a:buFont typeface="Arial" panose="02080604020202020204" charset="0"/>
              <a:buChar char="–"/>
              <a:defRPr sz="1800" kern="1200">
                <a:solidFill>
                  <a:srgbClr val="46424D"/>
                </a:solidFill>
                <a:latin typeface="Arial" panose="02080604020202020204" charset="0"/>
                <a:ea typeface="ＭＳ Ｐゴシック" charset="-128"/>
                <a:cs typeface="Arial" panose="02080604020202020204" charset="0"/>
              </a:defRPr>
            </a:lvl4pPr>
            <a:lvl5pPr marL="2057400" indent="-228600" algn="l" defTabSz="457200" rtl="0" eaLnBrk="1" fontAlgn="base" hangingPunct="1">
              <a:spcBef>
                <a:spcPct val="20000"/>
              </a:spcBef>
              <a:spcAft>
                <a:spcPct val="0"/>
              </a:spcAft>
              <a:buFont typeface="Arial" panose="02080604020202020204" charset="0"/>
              <a:buChar char="»"/>
              <a:defRPr sz="1800" kern="1200">
                <a:solidFill>
                  <a:srgbClr val="46424D"/>
                </a:solidFill>
                <a:latin typeface="Arial" panose="02080604020202020204" charset="0"/>
                <a:ea typeface="ＭＳ Ｐゴシック" charset="-128"/>
                <a:cs typeface="Arial" panose="02080604020202020204" charset="0"/>
              </a:defRPr>
            </a:lvl5pPr>
            <a:lvl6pPr marL="2514600" indent="-228600" algn="l" defTabSz="4572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342900" lvl="1" indent="0">
              <a:buNone/>
            </a:pPr>
            <a:r>
              <a:rPr lang="en-GB" sz="2400" b="1" dirty="0"/>
              <a:t>Stage 2:</a:t>
            </a:r>
          </a:p>
          <a:p>
            <a:pPr marL="342900" lvl="1" indent="0">
              <a:buNone/>
            </a:pPr>
            <a:endParaRPr lang="en-GB" dirty="0"/>
          </a:p>
          <a:p>
            <a:pPr marL="342900" lvl="1" indent="0">
              <a:buNone/>
            </a:pPr>
            <a:r>
              <a:rPr lang="en-GB" dirty="0">
                <a:solidFill>
                  <a:schemeClr val="dk1"/>
                </a:solidFill>
                <a:latin typeface="+mn-lt"/>
                <a:ea typeface="Arial"/>
                <a:cs typeface="Arial"/>
              </a:rPr>
              <a:t>A series of </a:t>
            </a:r>
            <a:r>
              <a:rPr lang="en-GB" b="1" dirty="0">
                <a:solidFill>
                  <a:schemeClr val="dk1"/>
                </a:solidFill>
                <a:latin typeface="+mn-lt"/>
                <a:ea typeface="Arial"/>
                <a:cs typeface="Arial"/>
              </a:rPr>
              <a:t>sprint cycles,</a:t>
            </a:r>
            <a:r>
              <a:rPr lang="en-GB" dirty="0">
                <a:solidFill>
                  <a:schemeClr val="dk1"/>
                </a:solidFill>
                <a:latin typeface="+mn-lt"/>
                <a:ea typeface="Arial"/>
                <a:cs typeface="Arial"/>
              </a:rPr>
              <a:t> where each cycle develops an increment of the system</a:t>
            </a:r>
            <a:r>
              <a:rPr lang="en-GB" dirty="0"/>
              <a:t>. </a:t>
            </a:r>
          </a:p>
        </p:txBody>
      </p:sp>
      <p:sp>
        <p:nvSpPr>
          <p:cNvPr id="8" name="Content Placeholder 2"/>
          <p:cNvSpPr txBox="1">
            <a:spLocks/>
          </p:cNvSpPr>
          <p:nvPr/>
        </p:nvSpPr>
        <p:spPr>
          <a:xfrm>
            <a:off x="5611906" y="1181471"/>
            <a:ext cx="2133600" cy="2574695"/>
          </a:xfrm>
          <a:prstGeom prst="rect">
            <a:avLst/>
          </a:prstGeom>
        </p:spPr>
        <p:txBody>
          <a:bodyPr/>
          <a:lstStyle>
            <a:lvl1pPr marL="342900" indent="-342900" algn="l" defTabSz="457200" rtl="0" eaLnBrk="1" fontAlgn="base" hangingPunct="1">
              <a:spcBef>
                <a:spcPts val="600"/>
              </a:spcBef>
              <a:spcAft>
                <a:spcPts val="600"/>
              </a:spcAft>
              <a:buFont typeface="Wingdings" panose="05000000000000000000" charset="2"/>
              <a:buChar char="²"/>
              <a:defRPr sz="2400" kern="1200">
                <a:solidFill>
                  <a:srgbClr val="46424D"/>
                </a:solidFill>
                <a:latin typeface="Arial" panose="02080604020202020204" charset="0"/>
                <a:ea typeface="ＭＳ Ｐゴシック" charset="-128"/>
                <a:cs typeface="Arial" panose="02080604020202020204" charset="0"/>
              </a:defRPr>
            </a:lvl1pPr>
            <a:lvl2pPr marL="742950" indent="-285750" algn="l" defTabSz="457200" rtl="0" eaLnBrk="1" fontAlgn="base" hangingPunct="1">
              <a:spcBef>
                <a:spcPts val="300"/>
              </a:spcBef>
              <a:spcAft>
                <a:spcPts val="300"/>
              </a:spcAft>
              <a:buFont typeface="Wingdings" panose="05000000000000000000" charset="2"/>
              <a:buChar char="§"/>
              <a:defRPr sz="2000" kern="1200">
                <a:solidFill>
                  <a:srgbClr val="46424D"/>
                </a:solidFill>
                <a:latin typeface="Arial" panose="02080604020202020204" charset="0"/>
                <a:ea typeface="ＭＳ Ｐゴシック" charset="-128"/>
                <a:cs typeface="Arial" panose="02080604020202020204" charset="0"/>
              </a:defRPr>
            </a:lvl2pPr>
            <a:lvl3pPr marL="1143000" indent="-228600" algn="l" defTabSz="457200" rtl="0" eaLnBrk="1" fontAlgn="base" hangingPunct="1">
              <a:spcBef>
                <a:spcPct val="20000"/>
              </a:spcBef>
              <a:spcAft>
                <a:spcPct val="0"/>
              </a:spcAft>
              <a:buFont typeface="Arial" panose="02080604020202020204" charset="0"/>
              <a:buChar char="•"/>
              <a:defRPr sz="1800" kern="1200">
                <a:solidFill>
                  <a:srgbClr val="46424D"/>
                </a:solidFill>
                <a:latin typeface="Arial" panose="02080604020202020204" charset="0"/>
                <a:ea typeface="ＭＳ Ｐゴシック" charset="-128"/>
                <a:cs typeface="Arial" panose="02080604020202020204" charset="0"/>
              </a:defRPr>
            </a:lvl3pPr>
            <a:lvl4pPr marL="1600200" indent="-228600" algn="l" defTabSz="457200" rtl="0" eaLnBrk="1" fontAlgn="base" hangingPunct="1">
              <a:spcBef>
                <a:spcPct val="20000"/>
              </a:spcBef>
              <a:spcAft>
                <a:spcPct val="0"/>
              </a:spcAft>
              <a:buFont typeface="Arial" panose="02080604020202020204" charset="0"/>
              <a:buChar char="–"/>
              <a:defRPr sz="1800" kern="1200">
                <a:solidFill>
                  <a:srgbClr val="46424D"/>
                </a:solidFill>
                <a:latin typeface="Arial" panose="02080604020202020204" charset="0"/>
                <a:ea typeface="ＭＳ Ｐゴシック" charset="-128"/>
                <a:cs typeface="Arial" panose="02080604020202020204" charset="0"/>
              </a:defRPr>
            </a:lvl4pPr>
            <a:lvl5pPr marL="2057400" indent="-228600" algn="l" defTabSz="457200" rtl="0" eaLnBrk="1" fontAlgn="base" hangingPunct="1">
              <a:spcBef>
                <a:spcPct val="20000"/>
              </a:spcBef>
              <a:spcAft>
                <a:spcPct val="0"/>
              </a:spcAft>
              <a:buFont typeface="Arial" panose="02080604020202020204" charset="0"/>
              <a:buChar char="»"/>
              <a:defRPr sz="1800" kern="1200">
                <a:solidFill>
                  <a:srgbClr val="46424D"/>
                </a:solidFill>
                <a:latin typeface="Arial" panose="02080604020202020204" charset="0"/>
                <a:ea typeface="ＭＳ Ｐゴシック" charset="-128"/>
                <a:cs typeface="Arial" panose="02080604020202020204" charset="0"/>
              </a:defRPr>
            </a:lvl5pPr>
            <a:lvl6pPr marL="2514600" indent="-228600" algn="l" defTabSz="4572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342900" lvl="1" indent="0">
              <a:buNone/>
            </a:pPr>
            <a:r>
              <a:rPr lang="en-GB" sz="2400" b="1" dirty="0"/>
              <a:t>Stage 3:</a:t>
            </a:r>
          </a:p>
          <a:p>
            <a:pPr marL="342900" lvl="1" indent="0">
              <a:buNone/>
            </a:pPr>
            <a:endParaRPr lang="en-GB" sz="2400" dirty="0"/>
          </a:p>
          <a:p>
            <a:pPr marL="342900" lvl="1" indent="0">
              <a:buNone/>
            </a:pPr>
            <a:r>
              <a:rPr lang="en-GB" dirty="0">
                <a:solidFill>
                  <a:schemeClr val="dk1"/>
                </a:solidFill>
                <a:latin typeface="+mn-lt"/>
                <a:ea typeface="Arial"/>
                <a:cs typeface="Arial"/>
              </a:rPr>
              <a:t>Closure phase </a:t>
            </a:r>
            <a:r>
              <a:rPr lang="en-GB" b="1" dirty="0">
                <a:solidFill>
                  <a:schemeClr val="dk1"/>
                </a:solidFill>
                <a:latin typeface="+mn-lt"/>
                <a:ea typeface="Arial"/>
                <a:cs typeface="Arial"/>
              </a:rPr>
              <a:t>wraps up</a:t>
            </a:r>
            <a:r>
              <a:rPr lang="en-GB" dirty="0">
                <a:solidFill>
                  <a:schemeClr val="dk1"/>
                </a:solidFill>
                <a:latin typeface="+mn-lt"/>
                <a:ea typeface="Arial"/>
                <a:cs typeface="Arial"/>
              </a:rPr>
              <a:t> the project</a:t>
            </a:r>
            <a:endParaRPr lang="en-US" dirty="0">
              <a:solidFill>
                <a:schemeClr val="dk1"/>
              </a:solidFill>
              <a:latin typeface="+mn-lt"/>
              <a:ea typeface="Arial"/>
              <a:cs typeface="Arial"/>
            </a:endParaRPr>
          </a:p>
        </p:txBody>
      </p:sp>
      <p:sp>
        <p:nvSpPr>
          <p:cNvPr id="10" name="Title 1"/>
          <p:cNvSpPr txBox="1">
            <a:spLocks/>
          </p:cNvSpPr>
          <p:nvPr/>
        </p:nvSpPr>
        <p:spPr>
          <a:xfrm>
            <a:off x="413676" y="84192"/>
            <a:ext cx="8229600" cy="1097279"/>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Approaches to Agile Planning</a:t>
            </a:r>
          </a:p>
        </p:txBody>
      </p:sp>
    </p:spTree>
    <p:extLst>
      <p:ext uri="{BB962C8B-B14F-4D97-AF65-F5344CB8AC3E}">
        <p14:creationId xmlns:p14="http://schemas.microsoft.com/office/powerpoint/2010/main" val="2050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a:xfrm>
            <a:off x="457200" y="1219200"/>
            <a:ext cx="3283527" cy="4525963"/>
          </a:xfrm>
        </p:spPr>
        <p:txBody>
          <a:bodyPr/>
          <a:lstStyle/>
          <a:p>
            <a:r>
              <a:rPr lang="en-US" b="1" dirty="0">
                <a:solidFill>
                  <a:schemeClr val="bg1">
                    <a:lumMod val="85000"/>
                  </a:schemeClr>
                </a:solidFill>
              </a:rPr>
              <a:t>Project Planning</a:t>
            </a:r>
          </a:p>
          <a:p>
            <a:endParaRPr lang="en-US" b="1" dirty="0">
              <a:solidFill>
                <a:schemeClr val="bg1">
                  <a:lumMod val="85000"/>
                </a:schemeClr>
              </a:solidFill>
            </a:endParaRPr>
          </a:p>
          <a:p>
            <a:endParaRPr lang="en-US" b="1" dirty="0">
              <a:solidFill>
                <a:schemeClr val="tx2"/>
              </a:solidFill>
            </a:endParaRPr>
          </a:p>
          <a:p>
            <a:r>
              <a:rPr lang="en-US" b="1" dirty="0"/>
              <a:t>Project scheduling</a:t>
            </a:r>
          </a:p>
          <a:p>
            <a:endParaRPr lang="en-GB" b="1" dirty="0"/>
          </a:p>
          <a:p>
            <a:endParaRPr lang="en-GB" b="1" dirty="0"/>
          </a:p>
          <a:p>
            <a:r>
              <a:rPr lang="en-US" b="1" dirty="0"/>
              <a:t>Agile planning</a:t>
            </a:r>
            <a:endParaRPr lang="en-GB" b="1" dirty="0"/>
          </a:p>
        </p:txBody>
      </p:sp>
      <p:pic>
        <p:nvPicPr>
          <p:cNvPr id="307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312650"/>
            <a:ext cx="2685761" cy="17780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26" name="Picture 2" descr="Image result for project schedu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399" y="2593166"/>
            <a:ext cx="2685762" cy="17780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28"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399" y="3967133"/>
            <a:ext cx="2685762" cy="17780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75229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Story-based Agile Planning</a:t>
            </a:r>
          </a:p>
        </p:txBody>
      </p:sp>
      <p:sp>
        <p:nvSpPr>
          <p:cNvPr id="3" name="Content Placeholder 2"/>
          <p:cNvSpPr>
            <a:spLocks noGrp="1"/>
          </p:cNvSpPr>
          <p:nvPr>
            <p:ph idx="1"/>
          </p:nvPr>
        </p:nvSpPr>
        <p:spPr>
          <a:xfrm>
            <a:off x="457200" y="1600200"/>
            <a:ext cx="3293390" cy="4779936"/>
          </a:xfrm>
        </p:spPr>
        <p:txBody>
          <a:bodyPr/>
          <a:lstStyle/>
          <a:p>
            <a:pPr marL="0" indent="0">
              <a:buNone/>
            </a:pPr>
            <a:r>
              <a:rPr lang="en-US" sz="2200" b="1" dirty="0"/>
              <a:t>1. Stories</a:t>
            </a:r>
            <a:r>
              <a:rPr lang="en-US" sz="2200" dirty="0"/>
              <a:t>: based on user stories that reflect the </a:t>
            </a:r>
            <a:r>
              <a:rPr lang="en-US" sz="2200" b="1" i="1" dirty="0"/>
              <a:t>features</a:t>
            </a:r>
            <a:r>
              <a:rPr lang="en-US" sz="2200" dirty="0"/>
              <a:t> that should be included in the system. </a:t>
            </a:r>
          </a:p>
          <a:p>
            <a:endParaRPr lang="en-US" sz="2200" dirty="0"/>
          </a:p>
          <a:p>
            <a:pPr marL="0" indent="0">
              <a:buNone/>
            </a:pPr>
            <a:r>
              <a:rPr lang="en-US" sz="2200" b="1" dirty="0"/>
              <a:t>2. Rank</a:t>
            </a:r>
            <a:r>
              <a:rPr lang="en-US" sz="2200" dirty="0"/>
              <a:t>: rank them </a:t>
            </a:r>
            <a:r>
              <a:rPr lang="en-US" sz="2200" b="1" i="1" dirty="0"/>
              <a:t>in order of the amount of time</a:t>
            </a:r>
            <a:r>
              <a:rPr lang="en-US" sz="2200" dirty="0"/>
              <a:t> they think it will take to implement the story.</a:t>
            </a:r>
            <a:r>
              <a:rPr lang="en-GB" sz="2200" dirty="0"/>
              <a:t>  </a:t>
            </a:r>
          </a:p>
        </p:txBody>
      </p:sp>
      <p:pic>
        <p:nvPicPr>
          <p:cNvPr id="8194"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1786" b="1786"/>
          <a:stretch/>
        </p:blipFill>
        <p:spPr bwMode="auto">
          <a:xfrm>
            <a:off x="3957234" y="1552644"/>
            <a:ext cx="32512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196" name="Picture 4" descr="Image result for rank"/>
          <p:cNvPicPr>
            <a:picLocks noChangeAspect="1" noChangeArrowheads="1"/>
          </p:cNvPicPr>
          <p:nvPr/>
        </p:nvPicPr>
        <p:blipFill rotWithShape="1">
          <a:blip r:embed="rId3">
            <a:extLst>
              <a:ext uri="{28A0092B-C50C-407E-A947-70E740481C1C}">
                <a14:useLocalDpi xmlns:a14="http://schemas.microsoft.com/office/drawing/2010/main" val="0"/>
              </a:ext>
            </a:extLst>
          </a:blip>
          <a:srcRect l="282" r="282"/>
          <a:stretch/>
        </p:blipFill>
        <p:spPr bwMode="auto">
          <a:xfrm>
            <a:off x="3957234" y="4209539"/>
            <a:ext cx="32512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08297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Story-based Planning Cont.</a:t>
            </a:r>
          </a:p>
        </p:txBody>
      </p:sp>
      <p:sp>
        <p:nvSpPr>
          <p:cNvPr id="3" name="Content Placeholder 2"/>
          <p:cNvSpPr>
            <a:spLocks noGrp="1"/>
          </p:cNvSpPr>
          <p:nvPr>
            <p:ph idx="1"/>
          </p:nvPr>
        </p:nvSpPr>
        <p:spPr>
          <a:xfrm>
            <a:off x="457200" y="1443804"/>
            <a:ext cx="3412210" cy="4525963"/>
          </a:xfrm>
        </p:spPr>
        <p:txBody>
          <a:bodyPr/>
          <a:lstStyle/>
          <a:p>
            <a:pPr marL="0" indent="0">
              <a:buNone/>
            </a:pPr>
            <a:r>
              <a:rPr lang="en-GB" sz="2200" b="1" dirty="0"/>
              <a:t>3. Effort points</a:t>
            </a:r>
            <a:r>
              <a:rPr lang="en-GB" sz="2200" dirty="0"/>
              <a:t>: Stories are assigned ‘effort points’ </a:t>
            </a:r>
            <a:r>
              <a:rPr lang="en-GB" sz="2200" b="1" i="1" dirty="0"/>
              <a:t>reflecting their size and difficulty </a:t>
            </a:r>
            <a:r>
              <a:rPr lang="en-GB" sz="2200" dirty="0"/>
              <a:t>of implementation</a:t>
            </a:r>
          </a:p>
          <a:p>
            <a:pPr marL="0" indent="0">
              <a:buNone/>
            </a:pPr>
            <a:endParaRPr lang="en-GB" sz="2200" dirty="0"/>
          </a:p>
          <a:p>
            <a:pPr marL="0" indent="0">
              <a:buNone/>
            </a:pPr>
            <a:r>
              <a:rPr lang="en-GB" sz="2200" b="1" dirty="0"/>
              <a:t>4. Measure</a:t>
            </a:r>
            <a:r>
              <a:rPr lang="en-GB" sz="2200" dirty="0"/>
              <a:t>: The number of effort points implemented per day is measured giving an estimate of the team’s ‘velocity’</a:t>
            </a:r>
          </a:p>
        </p:txBody>
      </p:sp>
      <p:pic>
        <p:nvPicPr>
          <p:cNvPr id="9220" name="Picture 4" descr="Image result for points"/>
          <p:cNvPicPr>
            <a:picLocks noChangeAspect="1" noChangeArrowheads="1"/>
          </p:cNvPicPr>
          <p:nvPr/>
        </p:nvPicPr>
        <p:blipFill rotWithShape="1">
          <a:blip r:embed="rId2">
            <a:extLst>
              <a:ext uri="{28A0092B-C50C-407E-A947-70E740481C1C}">
                <a14:useLocalDpi xmlns:a14="http://schemas.microsoft.com/office/drawing/2010/main" val="0"/>
              </a:ext>
            </a:extLst>
          </a:blip>
          <a:srcRect t="10057" b="10057"/>
          <a:stretch/>
        </p:blipFill>
        <p:spPr bwMode="auto">
          <a:xfrm>
            <a:off x="4107646" y="1549019"/>
            <a:ext cx="32512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9222" name="Picture 6" descr="Image result for Measure"/>
          <p:cNvPicPr>
            <a:picLocks noChangeAspect="1" noChangeArrowheads="1"/>
          </p:cNvPicPr>
          <p:nvPr/>
        </p:nvPicPr>
        <p:blipFill rotWithShape="1">
          <a:blip r:embed="rId3">
            <a:extLst>
              <a:ext uri="{28A0092B-C50C-407E-A947-70E740481C1C}">
                <a14:useLocalDpi xmlns:a14="http://schemas.microsoft.com/office/drawing/2010/main" val="0"/>
              </a:ext>
            </a:extLst>
          </a:blip>
          <a:srcRect l="13976" r="13976"/>
          <a:stretch/>
        </p:blipFill>
        <p:spPr bwMode="auto">
          <a:xfrm>
            <a:off x="4107646" y="4035753"/>
            <a:ext cx="32512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59619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Planning Game</a:t>
            </a:r>
            <a:endParaRPr lang="en-US" dirty="0"/>
          </a:p>
        </p:txBody>
      </p:sp>
      <p:pic>
        <p:nvPicPr>
          <p:cNvPr id="8" name="Picture 7" descr="A flowchart illustrates the sequence of steps in the &quot;planning game&quot; process. The process is as follows: Story identification, initial estimation, release planning, Iteration planning and task planning. Post task planning, iteration planning can be repeated for the acceptance of the team memb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90" y="1309767"/>
            <a:ext cx="8225176" cy="1028147"/>
          </a:xfrm>
          <a:prstGeom prst="rect">
            <a:avLst/>
          </a:prstGeom>
        </p:spPr>
      </p:pic>
      <p:sp>
        <p:nvSpPr>
          <p:cNvPr id="4" name="Content Placeholder 2"/>
          <p:cNvSpPr txBox="1">
            <a:spLocks/>
          </p:cNvSpPr>
          <p:nvPr/>
        </p:nvSpPr>
        <p:spPr>
          <a:xfrm>
            <a:off x="4814436" y="2585276"/>
            <a:ext cx="3673469" cy="3854270"/>
          </a:xfrm>
          <a:prstGeom prst="rect">
            <a:avLst/>
          </a:prstGeom>
          <a:ln/>
        </p:spPr>
        <p:style>
          <a:lnRef idx="2">
            <a:schemeClr val="accent1"/>
          </a:lnRef>
          <a:fillRef idx="1">
            <a:schemeClr val="lt1"/>
          </a:fillRef>
          <a:effectRef idx="0">
            <a:schemeClr val="accent1"/>
          </a:effectRef>
          <a:fontRef idx="minor">
            <a:schemeClr val="dk1"/>
          </a:fontRef>
        </p:style>
        <p:txBody>
          <a:bodyPr lIns="91425" tIns="91425" rIns="91425" bIns="91425" anchor="t" anchorCtr="0"/>
          <a:lstStyle>
            <a:defPPr marR="0" lvl="0" algn="l" rtl="0">
              <a:lnSpc>
                <a:spcPct val="100000"/>
              </a:lnSpc>
              <a:spcBef>
                <a:spcPts val="0"/>
              </a:spcBef>
              <a:spcAft>
                <a:spcPts val="0"/>
              </a:spcAft>
            </a:defPPr>
            <a:lvl1pPr marL="256032" marR="0" lvl="0" indent="-256032"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0" indent="0">
              <a:buNone/>
            </a:pPr>
            <a:r>
              <a:rPr lang="en-US" b="1" dirty="0"/>
              <a:t>Iteration planning:</a:t>
            </a:r>
          </a:p>
          <a:p>
            <a:pPr lvl="1"/>
            <a:r>
              <a:rPr lang="en-US" sz="2000" b="1" dirty="0"/>
              <a:t>Stories:</a:t>
            </a:r>
            <a:r>
              <a:rPr lang="en-US" sz="2000" dirty="0"/>
              <a:t> Stories to be implemented in each iteration are chosen</a:t>
            </a:r>
          </a:p>
          <a:p>
            <a:pPr lvl="1"/>
            <a:endParaRPr lang="en-US" sz="2000" dirty="0"/>
          </a:p>
          <a:p>
            <a:pPr lvl="1"/>
            <a:r>
              <a:rPr lang="en-US" sz="2000" b="1" dirty="0"/>
              <a:t>Number: </a:t>
            </a:r>
            <a:r>
              <a:rPr lang="en-US" sz="2000" dirty="0"/>
              <a:t>With the number of stories reflecting the time to deliver an iteration (usually 2 or 3 weeks). </a:t>
            </a:r>
          </a:p>
        </p:txBody>
      </p:sp>
      <p:sp>
        <p:nvSpPr>
          <p:cNvPr id="5" name="Content Placeholder 2"/>
          <p:cNvSpPr txBox="1">
            <a:spLocks/>
          </p:cNvSpPr>
          <p:nvPr/>
        </p:nvSpPr>
        <p:spPr>
          <a:xfrm>
            <a:off x="508490" y="2566837"/>
            <a:ext cx="3673469" cy="3854270"/>
          </a:xfrm>
          <a:prstGeom prst="rect">
            <a:avLst/>
          </a:prstGeom>
          <a:ln/>
        </p:spPr>
        <p:style>
          <a:lnRef idx="2">
            <a:schemeClr val="accent1"/>
          </a:lnRef>
          <a:fillRef idx="1">
            <a:schemeClr val="lt1"/>
          </a:fillRef>
          <a:effectRef idx="0">
            <a:schemeClr val="accent1"/>
          </a:effectRef>
          <a:fontRef idx="minor">
            <a:schemeClr val="dk1"/>
          </a:fontRef>
        </p:style>
        <p:txBody>
          <a:bodyPr lIns="91425" tIns="91425" rIns="91425" bIns="91425" anchor="t" anchorCtr="0"/>
          <a:lstStyle>
            <a:defPPr marR="0" lvl="0" algn="l" rtl="0">
              <a:lnSpc>
                <a:spcPct val="100000"/>
              </a:lnSpc>
              <a:spcBef>
                <a:spcPts val="0"/>
              </a:spcBef>
              <a:spcAft>
                <a:spcPts val="0"/>
              </a:spcAft>
            </a:defPPr>
            <a:lvl1pPr marL="256032" marR="0" lvl="0" indent="-256032"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0" indent="0">
              <a:buNone/>
            </a:pPr>
            <a:r>
              <a:rPr lang="en-US" b="1" dirty="0"/>
              <a:t>Release planning </a:t>
            </a:r>
            <a:r>
              <a:rPr lang="en-US" dirty="0"/>
              <a:t>involves</a:t>
            </a:r>
            <a:r>
              <a:rPr lang="en-US" b="1" dirty="0"/>
              <a:t>:</a:t>
            </a:r>
          </a:p>
          <a:p>
            <a:pPr lvl="1"/>
            <a:r>
              <a:rPr lang="en-US" sz="2000" b="1" dirty="0"/>
              <a:t>Stories:</a:t>
            </a:r>
            <a:r>
              <a:rPr lang="en-US" sz="2000" dirty="0"/>
              <a:t> selecting and refining the stories that will </a:t>
            </a:r>
            <a:r>
              <a:rPr lang="en-US" sz="2000" b="1" dirty="0"/>
              <a:t>reflect the features </a:t>
            </a:r>
            <a:r>
              <a:rPr lang="en-US" sz="2000" dirty="0"/>
              <a:t>to be implemented </a:t>
            </a:r>
            <a:r>
              <a:rPr lang="en-US" sz="2000" b="1" dirty="0"/>
              <a:t>in a release</a:t>
            </a:r>
          </a:p>
          <a:p>
            <a:pPr lvl="1"/>
            <a:endParaRPr lang="en-US" sz="2000" dirty="0"/>
          </a:p>
          <a:p>
            <a:pPr lvl="1"/>
            <a:r>
              <a:rPr lang="en-US" sz="2000" b="1" dirty="0"/>
              <a:t>Order</a:t>
            </a:r>
            <a:r>
              <a:rPr lang="en-US" sz="2000" dirty="0"/>
              <a:t>: the order in which the stories should be implemented</a:t>
            </a:r>
            <a:r>
              <a:rPr lang="en-US" dirty="0"/>
              <a:t>.</a:t>
            </a:r>
            <a:r>
              <a:rPr lang="en-GB" dirty="0"/>
              <a:t> </a:t>
            </a:r>
          </a:p>
        </p:txBody>
      </p:sp>
      <p:sp>
        <p:nvSpPr>
          <p:cNvPr id="6" name="Up Arrow 5"/>
          <p:cNvSpPr/>
          <p:nvPr/>
        </p:nvSpPr>
        <p:spPr>
          <a:xfrm rot="14108184">
            <a:off x="3264975" y="2010103"/>
            <a:ext cx="330260" cy="9147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7336395">
            <a:off x="6661481" y="2023204"/>
            <a:ext cx="330260" cy="9147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86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549212"/>
          </a:xfrm>
        </p:spPr>
        <p:txBody>
          <a:bodyPr/>
          <a:lstStyle/>
          <a:p>
            <a:r>
              <a:rPr lang="en-GB" dirty="0"/>
              <a:t>The Planning Game Cont.</a:t>
            </a:r>
            <a:endParaRPr lang="en-US" dirty="0"/>
          </a:p>
        </p:txBody>
      </p:sp>
      <p:sp>
        <p:nvSpPr>
          <p:cNvPr id="3" name="Content Placeholder 2"/>
          <p:cNvSpPr>
            <a:spLocks noGrp="1"/>
          </p:cNvSpPr>
          <p:nvPr>
            <p:ph idx="1"/>
          </p:nvPr>
        </p:nvSpPr>
        <p:spPr>
          <a:xfrm>
            <a:off x="461624" y="1827510"/>
            <a:ext cx="8229600" cy="2248546"/>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sz="2000" b="1" dirty="0"/>
              <a:t>The developers break down stories into development tasks. </a:t>
            </a:r>
          </a:p>
          <a:p>
            <a:pPr lvl="1"/>
            <a:r>
              <a:rPr lang="en-US" sz="2000" dirty="0"/>
              <a:t>A development task should take 4-16 hours. </a:t>
            </a:r>
          </a:p>
          <a:p>
            <a:pPr lvl="1"/>
            <a:r>
              <a:rPr lang="en-US" sz="2000" dirty="0"/>
              <a:t>All of the tasks that must be completed to implement all of the stories in that iteration are listed.</a:t>
            </a:r>
            <a:r>
              <a:rPr lang="en-GB" sz="2000" dirty="0"/>
              <a:t> </a:t>
            </a:r>
          </a:p>
          <a:p>
            <a:pPr lvl="1"/>
            <a:r>
              <a:rPr lang="en-US" sz="2000" dirty="0"/>
              <a:t>The individual developers then sign up for the specific tasks that they will implement. </a:t>
            </a:r>
            <a:endParaRPr lang="en-GB" sz="2000" dirty="0"/>
          </a:p>
        </p:txBody>
      </p:sp>
      <p:pic>
        <p:nvPicPr>
          <p:cNvPr id="4" name="Picture 3" descr="A flowchart illustrates the sequence of steps in the &quot;planning game&quot; process. The process is as follows: Story identification, initial estimation, release planning, Iteration planning and task planning. Post task planning, iteration planning can be repeated for the acceptance of the team memb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24" y="572053"/>
            <a:ext cx="8225176" cy="1028147"/>
          </a:xfrm>
          <a:prstGeom prst="rect">
            <a:avLst/>
          </a:prstGeom>
        </p:spPr>
      </p:pic>
      <p:sp>
        <p:nvSpPr>
          <p:cNvPr id="5" name="Content Placeholder 2"/>
          <p:cNvSpPr txBox="1">
            <a:spLocks/>
          </p:cNvSpPr>
          <p:nvPr/>
        </p:nvSpPr>
        <p:spPr>
          <a:xfrm>
            <a:off x="457200" y="4437684"/>
            <a:ext cx="8229600" cy="1513666"/>
          </a:xfrm>
          <a:prstGeom prst="rect">
            <a:avLst/>
          </a:prstGeom>
          <a:ln/>
        </p:spPr>
        <p:style>
          <a:lnRef idx="2">
            <a:schemeClr val="accent1"/>
          </a:lnRef>
          <a:fillRef idx="1">
            <a:schemeClr val="lt1"/>
          </a:fillRef>
          <a:effectRef idx="0">
            <a:schemeClr val="accent1"/>
          </a:effectRef>
          <a:fontRef idx="minor">
            <a:schemeClr val="dk1"/>
          </a:fontRef>
        </p:style>
        <p:txBody>
          <a:bodyPr lIns="91425" tIns="91425" rIns="91425" bIns="91425" anchor="t" anchorCtr="0"/>
          <a:lstStyle>
            <a:defPPr marR="0" lvl="0" algn="l" rtl="0">
              <a:lnSpc>
                <a:spcPct val="100000"/>
              </a:lnSpc>
              <a:spcBef>
                <a:spcPts val="0"/>
              </a:spcBef>
              <a:spcAft>
                <a:spcPts val="0"/>
              </a:spcAft>
            </a:defPPr>
            <a:lvl1pPr marL="256032" marR="0" lvl="0" indent="-256032"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0" indent="0">
              <a:buNone/>
            </a:pPr>
            <a:r>
              <a:rPr lang="en-GB" sz="2000" b="1" dirty="0"/>
              <a:t>Benefits</a:t>
            </a:r>
            <a:r>
              <a:rPr lang="en-GB" sz="2000" dirty="0"/>
              <a:t>:</a:t>
            </a:r>
          </a:p>
          <a:p>
            <a:pPr marL="459486" lvl="1" indent="0" algn="ctr">
              <a:buNone/>
            </a:pPr>
            <a:r>
              <a:rPr lang="en-US" sz="2000" dirty="0"/>
              <a:t>The whole team gets an overview of the tasks to be completed in an iteration. </a:t>
            </a:r>
          </a:p>
        </p:txBody>
      </p:sp>
      <p:sp>
        <p:nvSpPr>
          <p:cNvPr id="6" name="Up Arrow 5"/>
          <p:cNvSpPr/>
          <p:nvPr/>
        </p:nvSpPr>
        <p:spPr>
          <a:xfrm rot="11696464">
            <a:off x="7932342" y="1261643"/>
            <a:ext cx="330260" cy="9147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31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 Software Delivery</a:t>
            </a:r>
          </a:p>
        </p:txBody>
      </p:sp>
      <p:sp>
        <p:nvSpPr>
          <p:cNvPr id="3" name="Content Placeholder 2"/>
          <p:cNvSpPr>
            <a:spLocks noGrp="1"/>
          </p:cNvSpPr>
          <p:nvPr>
            <p:ph idx="1"/>
          </p:nvPr>
        </p:nvSpPr>
        <p:spPr>
          <a:xfrm>
            <a:off x="405539" y="1663463"/>
            <a:ext cx="8229600" cy="1039216"/>
          </a:xfrm>
        </p:spPr>
        <p:txBody>
          <a:bodyPr/>
          <a:lstStyle/>
          <a:p>
            <a:pPr marL="457200" indent="-457200">
              <a:buFont typeface="+mj-lt"/>
              <a:buAutoNum type="alphaUcPeriod"/>
            </a:pPr>
            <a:r>
              <a:rPr lang="en-US" dirty="0"/>
              <a:t>A software increment is always delivered </a:t>
            </a:r>
            <a:r>
              <a:rPr lang="en-US" b="1" dirty="0"/>
              <a:t>at the end </a:t>
            </a:r>
            <a:r>
              <a:rPr lang="en-US" dirty="0"/>
              <a:t>of each project iteration. </a:t>
            </a:r>
          </a:p>
        </p:txBody>
      </p:sp>
      <p:sp>
        <p:nvSpPr>
          <p:cNvPr id="4" name="Content Placeholder 2"/>
          <p:cNvSpPr txBox="1">
            <a:spLocks/>
          </p:cNvSpPr>
          <p:nvPr/>
        </p:nvSpPr>
        <p:spPr>
          <a:xfrm>
            <a:off x="405539" y="3230798"/>
            <a:ext cx="8229600" cy="137243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6032" marR="0" lvl="0" indent="-256032"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57200" indent="-457200">
              <a:buFont typeface="+mj-lt"/>
              <a:buAutoNum type="alphaUcPeriod" startAt="2"/>
            </a:pPr>
            <a:r>
              <a:rPr lang="en-US" dirty="0"/>
              <a:t>If the features to be included in the increment cannot be completed in the time allowed, the scope of the work is reduced. </a:t>
            </a:r>
          </a:p>
        </p:txBody>
      </p:sp>
      <p:sp>
        <p:nvSpPr>
          <p:cNvPr id="5" name="Content Placeholder 2"/>
          <p:cNvSpPr txBox="1">
            <a:spLocks/>
          </p:cNvSpPr>
          <p:nvPr/>
        </p:nvSpPr>
        <p:spPr>
          <a:xfrm>
            <a:off x="405539" y="5212597"/>
            <a:ext cx="8229600" cy="74908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6032" marR="0" lvl="0" indent="-256032"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57200" indent="-457200">
              <a:buFont typeface="+mj-lt"/>
              <a:buAutoNum type="alphaUcPeriod" startAt="3"/>
            </a:pPr>
            <a:r>
              <a:rPr lang="en-US" dirty="0"/>
              <a:t>The delivery </a:t>
            </a:r>
            <a:r>
              <a:rPr lang="en-US" b="1" dirty="0"/>
              <a:t>schedule</a:t>
            </a:r>
            <a:r>
              <a:rPr lang="en-US" dirty="0"/>
              <a:t> is </a:t>
            </a:r>
            <a:r>
              <a:rPr lang="en-US" b="1" dirty="0"/>
              <a:t>never</a:t>
            </a:r>
            <a:r>
              <a:rPr lang="en-US" dirty="0"/>
              <a:t> </a:t>
            </a:r>
            <a:r>
              <a:rPr lang="en-US" b="1" dirty="0"/>
              <a:t>extended</a:t>
            </a:r>
            <a:r>
              <a:rPr lang="en-US" dirty="0"/>
              <a:t>. </a:t>
            </a:r>
          </a:p>
        </p:txBody>
      </p:sp>
    </p:spTree>
    <p:extLst>
      <p:ext uri="{BB962C8B-B14F-4D97-AF65-F5344CB8AC3E}">
        <p14:creationId xmlns:p14="http://schemas.microsoft.com/office/powerpoint/2010/main" val="378430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64658" cy="1097279"/>
          </a:xfrm>
        </p:spPr>
        <p:txBody>
          <a:bodyPr/>
          <a:lstStyle/>
          <a:p>
            <a:r>
              <a:rPr lang="en-US" dirty="0"/>
              <a:t>Agile Planning Difficulties</a:t>
            </a:r>
          </a:p>
        </p:txBody>
      </p:sp>
      <p:sp>
        <p:nvSpPr>
          <p:cNvPr id="3" name="Content Placeholder 2"/>
          <p:cNvSpPr>
            <a:spLocks noGrp="1"/>
          </p:cNvSpPr>
          <p:nvPr>
            <p:ph idx="1"/>
          </p:nvPr>
        </p:nvSpPr>
        <p:spPr>
          <a:xfrm>
            <a:off x="457200" y="1600200"/>
            <a:ext cx="8229600" cy="4314985"/>
          </a:xfrm>
        </p:spPr>
        <p:txBody>
          <a:bodyPr/>
          <a:lstStyle/>
          <a:p>
            <a:pPr marL="0" indent="0">
              <a:buNone/>
            </a:pPr>
            <a:r>
              <a:rPr lang="en-US" dirty="0"/>
              <a:t>Agile planning is reliant on customer involvement and availability</a:t>
            </a:r>
          </a:p>
          <a:p>
            <a:endParaRPr lang="en-US" dirty="0"/>
          </a:p>
          <a:p>
            <a:pPr marL="916686" lvl="1" indent="-457200">
              <a:buFont typeface="+mj-lt"/>
              <a:buAutoNum type="alphaUcPeriod"/>
            </a:pPr>
            <a:r>
              <a:rPr lang="en-US" dirty="0"/>
              <a:t>This can be difficult to arrange, as customer representatives sometimes have to prioritize other work and are not available for the planning game. </a:t>
            </a:r>
          </a:p>
          <a:p>
            <a:pPr marL="916686" lvl="1" indent="-457200">
              <a:buFont typeface="+mj-lt"/>
              <a:buAutoNum type="alphaUcPeriod"/>
            </a:pPr>
            <a:endParaRPr lang="en-US" dirty="0"/>
          </a:p>
          <a:p>
            <a:pPr marL="916686" lvl="1" indent="-457200">
              <a:buFont typeface="+mj-lt"/>
              <a:buAutoNum type="alphaUcPeriod"/>
            </a:pPr>
            <a:r>
              <a:rPr lang="en-US" dirty="0"/>
              <a:t>Furthermore, some customers may be more familiar with traditional project plans and may find it difficult to engage in an agile planning process.</a:t>
            </a:r>
            <a:endParaRPr lang="en-GB" dirty="0"/>
          </a:p>
        </p:txBody>
      </p:sp>
    </p:spTree>
    <p:extLst>
      <p:ext uri="{BB962C8B-B14F-4D97-AF65-F5344CB8AC3E}">
        <p14:creationId xmlns:p14="http://schemas.microsoft.com/office/powerpoint/2010/main" val="414490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you may use for management</a:t>
            </a:r>
          </a:p>
        </p:txBody>
      </p:sp>
      <p:sp>
        <p:nvSpPr>
          <p:cNvPr id="3" name="Text Placeholder 2"/>
          <p:cNvSpPr>
            <a:spLocks noGrp="1"/>
          </p:cNvSpPr>
          <p:nvPr>
            <p:ph type="body" idx="1"/>
          </p:nvPr>
        </p:nvSpPr>
        <p:spPr/>
        <p:txBody>
          <a:bodyPr/>
          <a:lstStyle/>
          <a:p>
            <a:r>
              <a:rPr lang="en-US" dirty="0">
                <a:hlinkClick r:id="rId2"/>
              </a:rPr>
              <a:t>https://trello.com/</a:t>
            </a:r>
            <a:endParaRPr lang="en-US" dirty="0"/>
          </a:p>
          <a:p>
            <a:endParaRPr lang="en-US" dirty="0"/>
          </a:p>
          <a:p>
            <a:endParaRPr lang="en-US" dirty="0"/>
          </a:p>
          <a:p>
            <a:r>
              <a:rPr lang="en-US" dirty="0">
                <a:hlinkClick r:id="rId3"/>
              </a:rPr>
              <a:t>https://taiga.io/</a:t>
            </a:r>
            <a:endParaRPr lang="en-US" dirty="0"/>
          </a:p>
        </p:txBody>
      </p:sp>
    </p:spTree>
    <p:extLst>
      <p:ext uri="{BB962C8B-B14F-4D97-AF65-F5344CB8AC3E}">
        <p14:creationId xmlns:p14="http://schemas.microsoft.com/office/powerpoint/2010/main" val="1509691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p>
        </p:txBody>
      </p:sp>
      <p:sp>
        <p:nvSpPr>
          <p:cNvPr id="3" name="Text Placeholder 2"/>
          <p:cNvSpPr>
            <a:spLocks noGrp="1"/>
          </p:cNvSpPr>
          <p:nvPr>
            <p:ph type="body" idx="1"/>
          </p:nvPr>
        </p:nvSpPr>
        <p:spPr/>
        <p:txBody>
          <a:bodyPr/>
          <a:lstStyle/>
          <a:p>
            <a:r>
              <a:rPr lang="en-US" dirty="0">
                <a:hlinkClick r:id="rId2"/>
              </a:rPr>
              <a:t>Agile management: Scrum, Kanban or both?</a:t>
            </a:r>
            <a:endParaRPr lang="en-US" dirty="0"/>
          </a:p>
        </p:txBody>
      </p:sp>
      <p:pic>
        <p:nvPicPr>
          <p:cNvPr id="1026" name="Picture 2" descr="Image result for Agile management: Scrum, Kanban or both"/>
          <p:cNvPicPr>
            <a:picLocks noChangeAspect="1" noChangeArrowheads="1"/>
          </p:cNvPicPr>
          <p:nvPr/>
        </p:nvPicPr>
        <p:blipFill rotWithShape="1">
          <a:blip r:embed="rId3">
            <a:extLst>
              <a:ext uri="{28A0092B-C50C-407E-A947-70E740481C1C}">
                <a14:useLocalDpi xmlns:a14="http://schemas.microsoft.com/office/drawing/2010/main" val="0"/>
              </a:ext>
            </a:extLst>
          </a:blip>
          <a:srcRect t="18216" b="17406"/>
          <a:stretch/>
        </p:blipFill>
        <p:spPr bwMode="auto">
          <a:xfrm>
            <a:off x="1286952" y="2068096"/>
            <a:ext cx="5713116" cy="4058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99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Scheduling </a:t>
            </a:r>
          </a:p>
        </p:txBody>
      </p:sp>
    </p:spTree>
    <p:extLst>
      <p:ext uri="{BB962C8B-B14F-4D97-AF65-F5344CB8AC3E}">
        <p14:creationId xmlns:p14="http://schemas.microsoft.com/office/powerpoint/2010/main" val="5453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Scheduling (What)</a:t>
            </a:r>
          </a:p>
        </p:txBody>
      </p:sp>
      <p:sp>
        <p:nvSpPr>
          <p:cNvPr id="3" name="Content Placeholder 2"/>
          <p:cNvSpPr>
            <a:spLocks noGrp="1"/>
          </p:cNvSpPr>
          <p:nvPr>
            <p:ph idx="1"/>
          </p:nvPr>
        </p:nvSpPr>
        <p:spPr/>
        <p:txBody>
          <a:bodyPr/>
          <a:lstStyle/>
          <a:p>
            <a:r>
              <a:rPr lang="en-US" b="1" i="1" dirty="0"/>
              <a:t>Project scheduling </a:t>
            </a:r>
            <a:r>
              <a:rPr lang="en-US" dirty="0"/>
              <a:t>is the process of deciding how the work in a project will be organized as </a:t>
            </a:r>
            <a:r>
              <a:rPr lang="en-US" b="1" i="1" dirty="0"/>
              <a:t>______________</a:t>
            </a:r>
            <a:r>
              <a:rPr lang="en-US" dirty="0"/>
              <a:t>, and </a:t>
            </a:r>
            <a:r>
              <a:rPr lang="en-US" u="sng" dirty="0"/>
              <a:t>when</a:t>
            </a:r>
            <a:r>
              <a:rPr lang="en-US" dirty="0"/>
              <a:t> and </a:t>
            </a:r>
            <a:r>
              <a:rPr lang="en-US" u="sng" dirty="0"/>
              <a:t>how</a:t>
            </a:r>
            <a:r>
              <a:rPr lang="en-US" dirty="0"/>
              <a:t> these tasks will be executed. </a:t>
            </a:r>
          </a:p>
          <a:p>
            <a:r>
              <a:rPr lang="en-US" b="1" dirty="0"/>
              <a:t>Estimate for each task</a:t>
            </a:r>
            <a:r>
              <a:rPr lang="en-US" b="1" i="1" dirty="0"/>
              <a:t> </a:t>
            </a:r>
          </a:p>
          <a:p>
            <a:pPr marL="916686" lvl="1" indent="-457200">
              <a:buFont typeface="+mj-lt"/>
              <a:buAutoNum type="arabicPeriod"/>
            </a:pPr>
            <a:r>
              <a:rPr lang="en-US" b="1" u="sng" dirty="0">
                <a:solidFill>
                  <a:srgbClr val="FF0000"/>
                </a:solidFill>
              </a:rPr>
              <a:t>Calendar time </a:t>
            </a:r>
            <a:r>
              <a:rPr lang="en-US" dirty="0"/>
              <a:t>needed to complete each task, </a:t>
            </a:r>
          </a:p>
          <a:p>
            <a:pPr marL="916686" lvl="1" indent="-457200">
              <a:buFont typeface="+mj-lt"/>
              <a:buAutoNum type="arabicPeriod"/>
            </a:pPr>
            <a:r>
              <a:rPr lang="en-US" dirty="0"/>
              <a:t>the </a:t>
            </a:r>
            <a:r>
              <a:rPr lang="en-US" b="1" u="sng" dirty="0">
                <a:solidFill>
                  <a:srgbClr val="FF0000"/>
                </a:solidFill>
              </a:rPr>
              <a:t>effort</a:t>
            </a:r>
            <a:r>
              <a:rPr lang="en-US" dirty="0"/>
              <a:t> required and </a:t>
            </a:r>
          </a:p>
          <a:p>
            <a:pPr marL="916686" lvl="1" indent="-457200">
              <a:buFont typeface="+mj-lt"/>
              <a:buAutoNum type="arabicPeriod"/>
            </a:pPr>
            <a:r>
              <a:rPr lang="en-US" b="1" u="sng" dirty="0">
                <a:solidFill>
                  <a:srgbClr val="FF0000"/>
                </a:solidFill>
              </a:rPr>
              <a:t>who</a:t>
            </a:r>
            <a:r>
              <a:rPr lang="en-US" dirty="0"/>
              <a:t> will work on the tasks that have been identified. </a:t>
            </a:r>
          </a:p>
          <a:p>
            <a:pPr marL="916686" lvl="1" indent="-457200">
              <a:buFont typeface="+mj-lt"/>
              <a:buAutoNum type="arabicPeriod"/>
            </a:pPr>
            <a:r>
              <a:rPr lang="en-US" b="1" u="sng" dirty="0">
                <a:solidFill>
                  <a:srgbClr val="FF0000"/>
                </a:solidFill>
              </a:rPr>
              <a:t>Resources</a:t>
            </a:r>
            <a:r>
              <a:rPr lang="en-US" dirty="0"/>
              <a:t> needed to complete each task</a:t>
            </a:r>
          </a:p>
        </p:txBody>
      </p:sp>
      <p:sp>
        <p:nvSpPr>
          <p:cNvPr id="4" name="TextBox 3"/>
          <p:cNvSpPr txBox="1"/>
          <p:nvPr/>
        </p:nvSpPr>
        <p:spPr>
          <a:xfrm>
            <a:off x="5867400" y="1992085"/>
            <a:ext cx="2326278" cy="461665"/>
          </a:xfrm>
          <a:prstGeom prst="rect">
            <a:avLst/>
          </a:prstGeom>
          <a:noFill/>
        </p:spPr>
        <p:txBody>
          <a:bodyPr wrap="none" rtlCol="0">
            <a:spAutoFit/>
          </a:bodyPr>
          <a:lstStyle/>
          <a:p>
            <a:r>
              <a:rPr lang="en-US" sz="2400" b="1" i="1" dirty="0"/>
              <a:t>separate tasks</a:t>
            </a:r>
          </a:p>
        </p:txBody>
      </p:sp>
    </p:spTree>
    <p:extLst>
      <p:ext uri="{BB962C8B-B14F-4D97-AF65-F5344CB8AC3E}">
        <p14:creationId xmlns:p14="http://schemas.microsoft.com/office/powerpoint/2010/main" val="379041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title"/>
          </p:nvPr>
        </p:nvSpPr>
        <p:spPr>
          <a:xfrm>
            <a:off x="560294" y="134471"/>
            <a:ext cx="8229600" cy="694085"/>
          </a:xfrm>
        </p:spPr>
        <p:txBody>
          <a:bodyPr/>
          <a:lstStyle/>
          <a:p>
            <a:r>
              <a:rPr lang="en-GB" dirty="0"/>
              <a:t>Project Scheduling Activities(How)</a:t>
            </a:r>
          </a:p>
        </p:txBody>
      </p:sp>
      <p:sp>
        <p:nvSpPr>
          <p:cNvPr id="28675" name="Content Placeholder 2"/>
          <p:cNvSpPr>
            <a:spLocks noGrp="1" noChangeArrowheads="1"/>
          </p:cNvSpPr>
          <p:nvPr>
            <p:ph idx="1"/>
          </p:nvPr>
        </p:nvSpPr>
        <p:spPr>
          <a:xfrm>
            <a:off x="188260" y="1138826"/>
            <a:ext cx="5535706" cy="3746939"/>
          </a:xfrm>
        </p:spPr>
        <p:txBody>
          <a:bodyPr/>
          <a:lstStyle/>
          <a:p>
            <a:r>
              <a:rPr lang="en-GB" b="1" dirty="0"/>
              <a:t>Split</a:t>
            </a:r>
            <a:r>
              <a:rPr lang="en-GB" dirty="0"/>
              <a:t> project into tasks and </a:t>
            </a:r>
          </a:p>
          <a:p>
            <a:r>
              <a:rPr lang="en-GB" b="1" dirty="0"/>
              <a:t>Estimate time </a:t>
            </a:r>
            <a:r>
              <a:rPr lang="en-GB" dirty="0"/>
              <a:t>and </a:t>
            </a:r>
            <a:r>
              <a:rPr lang="en-GB" b="1" dirty="0"/>
              <a:t>resources</a:t>
            </a:r>
            <a:r>
              <a:rPr lang="en-GB" dirty="0"/>
              <a:t> required to complete each task.</a:t>
            </a:r>
          </a:p>
          <a:p>
            <a:r>
              <a:rPr lang="en-GB" b="1" dirty="0"/>
              <a:t>Minimize task dependencies </a:t>
            </a:r>
            <a:r>
              <a:rPr lang="en-GB" dirty="0"/>
              <a:t>to avoid delays caused by one task waiting for another to complete.</a:t>
            </a:r>
          </a:p>
          <a:p>
            <a:r>
              <a:rPr lang="en-GB" b="1" dirty="0"/>
              <a:t>Organize</a:t>
            </a:r>
            <a:r>
              <a:rPr lang="en-GB" dirty="0"/>
              <a:t> tasks concurrently to make optimal use of workforce.</a:t>
            </a:r>
          </a:p>
          <a:p>
            <a:endParaRPr lang="en-GB"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436" y="1026767"/>
            <a:ext cx="2286000" cy="12224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28" name="Picture 4" descr="Image result for Organize tas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8436" y="2447461"/>
            <a:ext cx="2286000" cy="12224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6" name="Picture 5"/>
          <p:cNvPicPr>
            <a:picLocks noChangeAspect="1"/>
          </p:cNvPicPr>
          <p:nvPr/>
        </p:nvPicPr>
        <p:blipFill>
          <a:blip r:embed="rId5"/>
          <a:stretch>
            <a:fillRect/>
          </a:stretch>
        </p:blipFill>
        <p:spPr>
          <a:xfrm>
            <a:off x="5858436" y="3868155"/>
            <a:ext cx="2286000" cy="12224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4451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The Project Scheduling Process</a:t>
            </a:r>
            <a:r>
              <a:rPr lang="en-GB" dirty="0"/>
              <a:t> </a:t>
            </a:r>
            <a:endParaRPr lang="en-US" dirty="0"/>
          </a:p>
        </p:txBody>
      </p:sp>
      <p:pic>
        <p:nvPicPr>
          <p:cNvPr id="8" name="Picture 7" descr="A figure illustrates the project scheduling process. Scheduling the plan involves identifying activities, which requires software and design information. The process is as follows: Identify activities, identify activity dependencies, estimate resources for activities, allocate people to activities and create project charts. Post creation of project charts, if needed re estimate resources for activities. The project charts are bar charts describing the project schedu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42" y="2639943"/>
            <a:ext cx="7594516" cy="1457187"/>
          </a:xfrm>
          <a:prstGeom prst="rect">
            <a:avLst/>
          </a:prstGeom>
        </p:spPr>
      </p:pic>
    </p:spTree>
    <p:extLst>
      <p:ext uri="{BB962C8B-B14F-4D97-AF65-F5344CB8AC3E}">
        <p14:creationId xmlns:p14="http://schemas.microsoft.com/office/powerpoint/2010/main" val="294094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r>
              <a:rPr lang="en-GB" dirty="0"/>
              <a:t>Scheduling Problems</a:t>
            </a:r>
          </a:p>
        </p:txBody>
      </p:sp>
      <p:sp>
        <p:nvSpPr>
          <p:cNvPr id="30723" name="Content Placeholder 2"/>
          <p:cNvSpPr>
            <a:spLocks noGrp="1" noChangeArrowheads="1"/>
          </p:cNvSpPr>
          <p:nvPr>
            <p:ph idx="1"/>
          </p:nvPr>
        </p:nvSpPr>
        <p:spPr/>
        <p:txBody>
          <a:bodyPr/>
          <a:lstStyle/>
          <a:p>
            <a:pPr marL="457200" indent="-457200">
              <a:buFont typeface="+mj-lt"/>
              <a:buAutoNum type="arabicPeriod"/>
            </a:pPr>
            <a:r>
              <a:rPr lang="en-GB" b="1" dirty="0"/>
              <a:t>Difficulty/Cost</a:t>
            </a:r>
            <a:r>
              <a:rPr lang="en-GB" dirty="0"/>
              <a:t>: Estimating the difficulty of problems and hence the cost of developing a solution is hard.</a:t>
            </a:r>
          </a:p>
          <a:p>
            <a:pPr marL="457200" indent="-457200">
              <a:buFont typeface="+mj-lt"/>
              <a:buAutoNum type="arabicPeriod"/>
            </a:pPr>
            <a:r>
              <a:rPr lang="en-GB" b="1" dirty="0"/>
              <a:t>Productivity</a:t>
            </a:r>
            <a:r>
              <a:rPr lang="en-GB" dirty="0"/>
              <a:t>: Productivity is not proportional to the number of people working on a task.</a:t>
            </a:r>
          </a:p>
          <a:p>
            <a:pPr marL="457200" indent="-457200">
              <a:buFont typeface="+mj-lt"/>
              <a:buAutoNum type="arabicPeriod"/>
            </a:pPr>
            <a:r>
              <a:rPr lang="en-GB" b="1" dirty="0"/>
              <a:t>Communication overheads</a:t>
            </a:r>
            <a:r>
              <a:rPr lang="en-GB" dirty="0"/>
              <a:t>: Adding people to a late project makes it later because of communication overheads.</a:t>
            </a:r>
          </a:p>
          <a:p>
            <a:pPr marL="457200" indent="-457200">
              <a:buFont typeface="+mj-lt"/>
              <a:buAutoNum type="arabicPeriod"/>
            </a:pPr>
            <a:r>
              <a:rPr lang="en-GB" b="1" dirty="0"/>
              <a:t>Contingency</a:t>
            </a:r>
            <a:r>
              <a:rPr lang="en-GB" dirty="0"/>
              <a:t>: The unexpected always happens. Always allow contingency in planning.</a:t>
            </a:r>
          </a:p>
        </p:txBody>
      </p:sp>
    </p:spTree>
    <p:extLst>
      <p:ext uri="{BB962C8B-B14F-4D97-AF65-F5344CB8AC3E}">
        <p14:creationId xmlns:p14="http://schemas.microsoft.com/office/powerpoint/2010/main" val="808246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en-GB" dirty="0"/>
              <a:t>Schedule Presentation</a:t>
            </a:r>
          </a:p>
        </p:txBody>
      </p:sp>
      <p:sp>
        <p:nvSpPr>
          <p:cNvPr id="32771" name="Content Placeholder 2"/>
          <p:cNvSpPr>
            <a:spLocks noGrp="1" noChangeArrowheads="1"/>
          </p:cNvSpPr>
          <p:nvPr>
            <p:ph idx="1"/>
          </p:nvPr>
        </p:nvSpPr>
        <p:spPr>
          <a:xfrm>
            <a:off x="658906" y="4235824"/>
            <a:ext cx="7705164" cy="2102222"/>
          </a:xfrm>
        </p:spPr>
        <p:txBody>
          <a:bodyPr/>
          <a:lstStyle/>
          <a:p>
            <a:r>
              <a:rPr lang="en-GB" sz="2200" b="1" i="1" dirty="0"/>
              <a:t>Graphical notations </a:t>
            </a:r>
            <a:r>
              <a:rPr lang="en-GB" sz="2200" dirty="0"/>
              <a:t>are normally used to illustrate the project schedule.</a:t>
            </a:r>
          </a:p>
          <a:p>
            <a:r>
              <a:rPr lang="en-GB" sz="2200" b="1" i="1" dirty="0"/>
              <a:t>Task period</a:t>
            </a:r>
            <a:r>
              <a:rPr lang="en-GB" sz="2200" dirty="0"/>
              <a:t>: These show the project breakdown into tasks. Tasks should not be too small. They should take about a week or two.</a:t>
            </a:r>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5639" y="1636059"/>
            <a:ext cx="5552678" cy="2538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546323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en-GB" dirty="0"/>
              <a:t>Schedule Presentation</a:t>
            </a:r>
          </a:p>
        </p:txBody>
      </p:sp>
      <p:sp>
        <p:nvSpPr>
          <p:cNvPr id="32771" name="Content Placeholder 2"/>
          <p:cNvSpPr>
            <a:spLocks noGrp="1" noChangeArrowheads="1"/>
          </p:cNvSpPr>
          <p:nvPr>
            <p:ph idx="1"/>
          </p:nvPr>
        </p:nvSpPr>
        <p:spPr>
          <a:xfrm>
            <a:off x="165847" y="1532965"/>
            <a:ext cx="3823447" cy="4525963"/>
          </a:xfrm>
        </p:spPr>
        <p:txBody>
          <a:bodyPr/>
          <a:lstStyle/>
          <a:p>
            <a:r>
              <a:rPr lang="en-GB" sz="2200" b="1" dirty="0"/>
              <a:t>Calendar-based</a:t>
            </a:r>
          </a:p>
          <a:p>
            <a:pPr lvl="1"/>
            <a:r>
              <a:rPr lang="en-GB" sz="2200" dirty="0"/>
              <a:t>Bar charts are the most commonly used. </a:t>
            </a:r>
            <a:r>
              <a:rPr lang="en-GB" sz="2200" b="1" i="1" dirty="0"/>
              <a:t>They show the schedule as activities or resources against time.</a:t>
            </a:r>
          </a:p>
          <a:p>
            <a:r>
              <a:rPr lang="en-GB" sz="2200" b="1" dirty="0"/>
              <a:t>Activity networks</a:t>
            </a:r>
          </a:p>
          <a:p>
            <a:pPr lvl="1"/>
            <a:r>
              <a:rPr lang="en-GB" sz="2200" b="1" dirty="0"/>
              <a:t>Show task </a:t>
            </a:r>
            <a:r>
              <a:rPr lang="en-GB" sz="2200" b="1" i="1" dirty="0"/>
              <a:t>dependencies</a:t>
            </a:r>
          </a:p>
        </p:txBody>
      </p:sp>
      <p:pic>
        <p:nvPicPr>
          <p:cNvPr id="3074" name="Picture 2" descr="Image result for Calendar-based plan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512" y="1622272"/>
            <a:ext cx="4600288" cy="212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6" name="Picture 4" descr="Image result for Activity networks"/>
          <p:cNvPicPr>
            <a:picLocks noChangeAspect="1" noChangeArrowheads="1"/>
          </p:cNvPicPr>
          <p:nvPr/>
        </p:nvPicPr>
        <p:blipFill rotWithShape="1">
          <a:blip r:embed="rId4">
            <a:extLst>
              <a:ext uri="{28A0092B-C50C-407E-A947-70E740481C1C}">
                <a14:useLocalDpi xmlns:a14="http://schemas.microsoft.com/office/drawing/2010/main" val="0"/>
              </a:ext>
            </a:extLst>
          </a:blip>
          <a:srcRect l="1447" t="9474" r="1476" b="12688"/>
          <a:stretch/>
        </p:blipFill>
        <p:spPr bwMode="auto">
          <a:xfrm>
            <a:off x="4086512" y="4052048"/>
            <a:ext cx="4689936" cy="2225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0272779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p:bld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5694</TotalTime>
  <Words>1042</Words>
  <Application>Microsoft Office PowerPoint</Application>
  <PresentationFormat>On-screen Show (4:3)</PresentationFormat>
  <Paragraphs>175</Paragraphs>
  <Slides>27</Slides>
  <Notes>5</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Noto Sans Symbols</vt:lpstr>
      <vt:lpstr>Arial</vt:lpstr>
      <vt:lpstr>Times New Roman</vt:lpstr>
      <vt:lpstr>Verdana</vt:lpstr>
      <vt:lpstr>Wingdings</vt:lpstr>
      <vt:lpstr>508 Lecture</vt:lpstr>
      <vt:lpstr>Software Engineering</vt:lpstr>
      <vt:lpstr>Learning Objectives</vt:lpstr>
      <vt:lpstr>Project Scheduling </vt:lpstr>
      <vt:lpstr>Project Scheduling (What)</vt:lpstr>
      <vt:lpstr>Project Scheduling Activities(How)</vt:lpstr>
      <vt:lpstr>The Project Scheduling Process </vt:lpstr>
      <vt:lpstr>Scheduling Problems</vt:lpstr>
      <vt:lpstr>Schedule Presentation</vt:lpstr>
      <vt:lpstr>Schedule Presentation</vt:lpstr>
      <vt:lpstr>Project Tasks</vt:lpstr>
      <vt:lpstr>Milestones and Deliverables</vt:lpstr>
      <vt:lpstr>Tasks, Durations, and Dependencies </vt:lpstr>
      <vt:lpstr>Activity Bar Chart </vt:lpstr>
      <vt:lpstr>Staff Allocation Chart </vt:lpstr>
      <vt:lpstr>Agile Planning </vt:lpstr>
      <vt:lpstr>Agile Planning</vt:lpstr>
      <vt:lpstr>Agile Planning Stages</vt:lpstr>
      <vt:lpstr>Agile Planning Stages</vt:lpstr>
      <vt:lpstr>PowerPoint Presentation</vt:lpstr>
      <vt:lpstr>Story-based Agile Planning</vt:lpstr>
      <vt:lpstr>Story-based Planning Cont.</vt:lpstr>
      <vt:lpstr>The Planning Game</vt:lpstr>
      <vt:lpstr>The Planning Game Cont.</vt:lpstr>
      <vt:lpstr>Benefit: Software Delivery</vt:lpstr>
      <vt:lpstr>Agile Planning Difficulties</vt:lpstr>
      <vt:lpstr>Software you may use for management</vt:lpstr>
      <vt:lpstr>News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10e</dc:title>
  <dc:subject>Engineering Computer Science</dc:subject>
  <dc:creator>Sommerville</dc:creator>
  <cp:keywords>Engineering Computer Science</cp:keywords>
  <cp:lastModifiedBy>Zhou, Yi</cp:lastModifiedBy>
  <cp:revision>416</cp:revision>
  <dcterms:modified xsi:type="dcterms:W3CDTF">2022-10-10T18:24:52Z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