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autoCompressPictures="0">
  <p:sldMasterIdLst>
    <p:sldMasterId id="2147483664" r:id="rId1"/>
  </p:sldMasterIdLst>
  <p:notesMasterIdLst>
    <p:notesMasterId r:id="rId21"/>
  </p:notesMasterIdLst>
  <p:handoutMasterIdLst>
    <p:handoutMasterId r:id="rId22"/>
  </p:handoutMasterIdLst>
  <p:sldIdLst>
    <p:sldId id="260" r:id="rId2"/>
    <p:sldId id="627" r:id="rId3"/>
    <p:sldId id="620" r:id="rId4"/>
    <p:sldId id="622" r:id="rId5"/>
    <p:sldId id="621" r:id="rId6"/>
    <p:sldId id="623" r:id="rId7"/>
    <p:sldId id="624" r:id="rId8"/>
    <p:sldId id="625" r:id="rId9"/>
    <p:sldId id="626" r:id="rId10"/>
    <p:sldId id="628" r:id="rId11"/>
    <p:sldId id="630" r:id="rId12"/>
    <p:sldId id="629" r:id="rId13"/>
    <p:sldId id="631" r:id="rId14"/>
    <p:sldId id="638" r:id="rId15"/>
    <p:sldId id="634" r:id="rId16"/>
    <p:sldId id="632" r:id="rId17"/>
    <p:sldId id="635" r:id="rId18"/>
    <p:sldId id="636" r:id="rId19"/>
    <p:sldId id="637" r:id="rId20"/>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1pPr>
    <a:lvl2pPr marL="457200"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2pPr>
    <a:lvl3pPr marL="914400"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3pPr>
    <a:lvl4pPr marL="1371600"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4pPr>
    <a:lvl5pPr marL="1828800" algn="l" rtl="0" eaLnBrk="0" fontAlgn="base" hangingPunct="0">
      <a:lnSpc>
        <a:spcPct val="90000"/>
      </a:lnSpc>
      <a:spcBef>
        <a:spcPct val="0"/>
      </a:spcBef>
      <a:spcAft>
        <a:spcPct val="0"/>
      </a:spcAft>
      <a:defRPr kern="1200">
        <a:solidFill>
          <a:schemeClr val="tx1"/>
        </a:solidFill>
        <a:latin typeface="Times" charset="0"/>
        <a:ea typeface="ＭＳ Ｐゴシック" pitchFamily="34" charset="-128"/>
        <a:cs typeface="+mn-cs"/>
      </a:defRPr>
    </a:lvl5pPr>
    <a:lvl6pPr marL="2286000" algn="l" defTabSz="914400" rtl="0" eaLnBrk="1" latinLnBrk="0" hangingPunct="1">
      <a:defRPr kern="1200">
        <a:solidFill>
          <a:schemeClr val="tx1"/>
        </a:solidFill>
        <a:latin typeface="Times" charset="0"/>
        <a:ea typeface="ＭＳ Ｐゴシック" pitchFamily="34" charset="-128"/>
        <a:cs typeface="+mn-cs"/>
      </a:defRPr>
    </a:lvl6pPr>
    <a:lvl7pPr marL="2743200" algn="l" defTabSz="914400" rtl="0" eaLnBrk="1" latinLnBrk="0" hangingPunct="1">
      <a:defRPr kern="1200">
        <a:solidFill>
          <a:schemeClr val="tx1"/>
        </a:solidFill>
        <a:latin typeface="Times" charset="0"/>
        <a:ea typeface="ＭＳ Ｐゴシック" pitchFamily="34" charset="-128"/>
        <a:cs typeface="+mn-cs"/>
      </a:defRPr>
    </a:lvl7pPr>
    <a:lvl8pPr marL="3200400" algn="l" defTabSz="914400" rtl="0" eaLnBrk="1" latinLnBrk="0" hangingPunct="1">
      <a:defRPr kern="1200">
        <a:solidFill>
          <a:schemeClr val="tx1"/>
        </a:solidFill>
        <a:latin typeface="Times" charset="0"/>
        <a:ea typeface="ＭＳ Ｐゴシック" pitchFamily="34" charset="-128"/>
        <a:cs typeface="+mn-cs"/>
      </a:defRPr>
    </a:lvl8pPr>
    <a:lvl9pPr marL="3657600" algn="l" defTabSz="914400" rtl="0" eaLnBrk="1" latinLnBrk="0" hangingPunct="1">
      <a:defRPr kern="1200">
        <a:solidFill>
          <a:schemeClr val="tx1"/>
        </a:solidFill>
        <a:latin typeface="Times"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577"/>
    <a:srgbClr val="0039F0"/>
    <a:srgbClr val="09357B"/>
    <a:srgbClr val="B78727"/>
    <a:srgbClr val="173662"/>
    <a:srgbClr val="00335B"/>
    <a:srgbClr val="093516"/>
    <a:srgbClr val="C47C00"/>
    <a:srgbClr val="193763"/>
    <a:srgbClr val="B97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howGuides="1">
      <p:cViewPr varScale="1">
        <p:scale>
          <a:sx n="112" d="100"/>
          <a:sy n="112" d="100"/>
        </p:scale>
        <p:origin x="960" y="90"/>
      </p:cViewPr>
      <p:guideLst>
        <p:guide orient="horz" pos="2160"/>
        <p:guide pos="2880"/>
      </p:guideLst>
    </p:cSldViewPr>
  </p:slideViewPr>
  <p:outlineViewPr>
    <p:cViewPr>
      <p:scale>
        <a:sx n="33" d="100"/>
        <a:sy n="33" d="100"/>
      </p:scale>
      <p:origin x="48" y="2022"/>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4" d="100"/>
          <a:sy n="84" d="100"/>
        </p:scale>
        <p:origin x="3768"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3.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24.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302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5360" y="4560570"/>
            <a:ext cx="5364480" cy="432054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3" name="Rectangle 3"/>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8495796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ＭＳ Ｐゴシック" pitchFamily="-108" charset="-128"/>
      </a:defRPr>
    </a:lvl1pPr>
    <a:lvl2pPr marL="457200"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1266825" y="727075"/>
            <a:ext cx="4781550" cy="3586163"/>
          </a:xfrm>
          <a:ln/>
        </p:spPr>
      </p:sp>
      <p:sp>
        <p:nvSpPr>
          <p:cNvPr id="6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Helvetica" charset="0"/>
              <a:ea typeface="ＭＳ Ｐゴシック" pitchFamily="34" charset="-128"/>
            </a:endParaRPr>
          </a:p>
        </p:txBody>
      </p:sp>
    </p:spTree>
    <p:extLst>
      <p:ext uri="{BB962C8B-B14F-4D97-AF65-F5344CB8AC3E}">
        <p14:creationId xmlns:p14="http://schemas.microsoft.com/office/powerpoint/2010/main" val="38862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5129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t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4.t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FHR IRP">
    <p:spTree>
      <p:nvGrpSpPr>
        <p:cNvPr id="1" name=""/>
        <p:cNvGrpSpPr/>
        <p:nvPr/>
      </p:nvGrpSpPr>
      <p:grpSpPr>
        <a:xfrm>
          <a:off x="0" y="0"/>
          <a:ext cx="0" cy="0"/>
          <a:chOff x="0" y="0"/>
          <a:chExt cx="0" cy="0"/>
        </a:xfrm>
      </p:grpSpPr>
      <p:grpSp>
        <p:nvGrpSpPr>
          <p:cNvPr id="6" name="Group 5"/>
          <p:cNvGrpSpPr/>
          <p:nvPr userDrawn="1"/>
        </p:nvGrpSpPr>
        <p:grpSpPr>
          <a:xfrm>
            <a:off x="1536191" y="5257800"/>
            <a:ext cx="6071620" cy="1371600"/>
            <a:chOff x="1535465" y="5334000"/>
            <a:chExt cx="6071620" cy="1371600"/>
          </a:xfrm>
        </p:grpSpPr>
        <p:pic>
          <p:nvPicPr>
            <p:cNvPr id="10" name="Picture 9" descr="FHR logo.png"/>
            <p:cNvPicPr>
              <a:picLocks noChangeAspect="1"/>
            </p:cNvPicPr>
            <p:nvPr userDrawn="1"/>
          </p:nvPicPr>
          <p:blipFill>
            <a:blip r:embed="rId2"/>
            <a:stretch>
              <a:fillRect/>
            </a:stretch>
          </p:blipFill>
          <p:spPr>
            <a:xfrm>
              <a:off x="1535465" y="5334000"/>
              <a:ext cx="2350735" cy="1371600"/>
            </a:xfrm>
            <a:prstGeom prst="rect">
              <a:avLst/>
            </a:prstGeom>
          </p:spPr>
        </p:pic>
        <p:pic>
          <p:nvPicPr>
            <p:cNvPr id="11" name="Picture 10" descr="::::private:var:folders:0g:bb_t54d15r3dk1ljhmgtkk680000gp:T:com.apple.mail.drag:NEUP_Final_Logo_Version-09.jpg"/>
            <p:cNvPicPr>
              <a:picLocks noChangeAspect="1"/>
            </p:cNvPicPr>
            <p:nvPr userDrawn="1"/>
          </p:nvPicPr>
          <p:blipFill>
            <a:blip r:embed="rId3"/>
            <a:srcRect/>
            <a:stretch>
              <a:fillRect/>
            </a:stretch>
          </p:blipFill>
          <p:spPr bwMode="auto">
            <a:xfrm>
              <a:off x="4267200" y="5334000"/>
              <a:ext cx="3339885" cy="1371600"/>
            </a:xfrm>
            <a:prstGeom prst="rect">
              <a:avLst/>
            </a:prstGeom>
            <a:noFill/>
            <a:ln w="9525">
              <a:noFill/>
              <a:miter lim="800000"/>
              <a:headEnd/>
              <a:tailEnd/>
            </a:ln>
          </p:spPr>
        </p:pic>
      </p:grpSp>
      <p:sp>
        <p:nvSpPr>
          <p:cNvPr id="13" name="Title 1"/>
          <p:cNvSpPr>
            <a:spLocks noGrp="1"/>
          </p:cNvSpPr>
          <p:nvPr>
            <p:ph type="ctrTitle" hasCustomPrompt="1"/>
          </p:nvPr>
        </p:nvSpPr>
        <p:spPr>
          <a:xfrm>
            <a:off x="1866900" y="2286002"/>
            <a:ext cx="5410200" cy="719517"/>
          </a:xfrm>
        </p:spPr>
        <p:txBody>
          <a:bodyPr anchor="t"/>
          <a:lstStyle>
            <a:lvl1pPr>
              <a:defRPr baseline="0">
                <a:solidFill>
                  <a:schemeClr val="accent1"/>
                </a:solidFill>
              </a:defRPr>
            </a:lvl1pPr>
          </a:lstStyle>
          <a:p>
            <a:r>
              <a:rPr lang="en-US" dirty="0" smtClean="0"/>
              <a:t>Presentation Title</a:t>
            </a:r>
            <a:endParaRPr lang="en-US" dirty="0"/>
          </a:p>
        </p:txBody>
      </p:sp>
      <p:sp>
        <p:nvSpPr>
          <p:cNvPr id="15" name="Subtitle 2"/>
          <p:cNvSpPr>
            <a:spLocks noGrp="1"/>
          </p:cNvSpPr>
          <p:nvPr>
            <p:ph type="subTitle" idx="1" hasCustomPrompt="1"/>
          </p:nvPr>
        </p:nvSpPr>
        <p:spPr>
          <a:xfrm>
            <a:off x="2266950" y="3310317"/>
            <a:ext cx="4610100" cy="838200"/>
          </a:xfrm>
        </p:spPr>
        <p:txBody>
          <a:bodyPr/>
          <a:lstStyle>
            <a:lvl1pPr marL="0" indent="0" algn="ctr">
              <a:buNone/>
              <a:defRPr sz="16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Name, Locale, Date</a:t>
            </a: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13943" y="46736"/>
            <a:ext cx="6116115" cy="1401064"/>
          </a:xfrm>
          <a:prstGeom prst="rect">
            <a:avLst/>
          </a:prstGeom>
        </p:spPr>
      </p:pic>
      <p:cxnSp>
        <p:nvCxnSpPr>
          <p:cNvPr id="16" name="Straight Connector 15"/>
          <p:cNvCxnSpPr/>
          <p:nvPr userDrawn="1"/>
        </p:nvCxnSpPr>
        <p:spPr bwMode="auto">
          <a:xfrm>
            <a:off x="-9525" y="1600200"/>
            <a:ext cx="9153525" cy="0"/>
          </a:xfrm>
          <a:prstGeom prst="line">
            <a:avLst/>
          </a:prstGeom>
          <a:solidFill>
            <a:schemeClr val="bg1"/>
          </a:solidFill>
          <a:ln w="101600" cap="flat" cmpd="thickThin"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21099275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543800" cy="533400"/>
          </a:xfrm>
        </p:spPr>
        <p:txBody>
          <a:bodyPr/>
          <a:lstStyle/>
          <a:p>
            <a:r>
              <a:rPr lang="en-US" smtClean="0"/>
              <a:t>Click to edit Master title style</a:t>
            </a:r>
            <a:endParaRPr lang="en-US"/>
          </a:p>
        </p:txBody>
      </p:sp>
      <p:sp>
        <p:nvSpPr>
          <p:cNvPr id="4"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55220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26931596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on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5240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52400"/>
            <a:ext cx="5111750" cy="5791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295400"/>
            <a:ext cx="3008313" cy="4648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3827008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Lef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5111750" cy="5791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5674179" y="152400"/>
            <a:ext cx="3008313" cy="1162050"/>
          </a:xfrm>
        </p:spPr>
        <p:txBody>
          <a:bodyPr anchor="b"/>
          <a:lstStyle>
            <a:lvl1pPr algn="l">
              <a:defRPr sz="20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5674180" y="1295400"/>
            <a:ext cx="3008313" cy="4648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14836572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EUP">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866900" y="2286002"/>
            <a:ext cx="5410200" cy="719517"/>
          </a:xfrm>
        </p:spPr>
        <p:txBody>
          <a:bodyPr anchor="t"/>
          <a:lstStyle>
            <a:lvl1pPr>
              <a:defRPr baseline="0">
                <a:solidFill>
                  <a:schemeClr val="accent1"/>
                </a:solidFill>
              </a:defRPr>
            </a:lvl1pPr>
          </a:lstStyle>
          <a:p>
            <a:r>
              <a:rPr lang="en-US" dirty="0" smtClean="0"/>
              <a:t>Presentation Title</a:t>
            </a:r>
            <a:endParaRPr lang="en-US" dirty="0"/>
          </a:p>
        </p:txBody>
      </p:sp>
      <p:sp>
        <p:nvSpPr>
          <p:cNvPr id="15" name="Subtitle 2"/>
          <p:cNvSpPr>
            <a:spLocks noGrp="1"/>
          </p:cNvSpPr>
          <p:nvPr>
            <p:ph type="subTitle" idx="1" hasCustomPrompt="1"/>
          </p:nvPr>
        </p:nvSpPr>
        <p:spPr>
          <a:xfrm>
            <a:off x="2266950" y="3310317"/>
            <a:ext cx="4610100" cy="838200"/>
          </a:xfrm>
        </p:spPr>
        <p:txBody>
          <a:bodyPr/>
          <a:lstStyle>
            <a:lvl1pPr marL="0" indent="0" algn="ctr">
              <a:buNone/>
              <a:defRPr sz="16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Name, Locale, Date</a:t>
            </a:r>
          </a:p>
        </p:txBody>
      </p:sp>
      <p:pic>
        <p:nvPicPr>
          <p:cNvPr id="24" name="Picture 23" descr="::::private:var:folders:0g:bb_t54d15r3dk1ljhmgtkk680000gp:T:com.apple.mail.drag:NEUP_Final_Logo_Version-09.jpg"/>
          <p:cNvPicPr>
            <a:picLocks noChangeAspect="1"/>
          </p:cNvPicPr>
          <p:nvPr userDrawn="1"/>
        </p:nvPicPr>
        <p:blipFill>
          <a:blip r:embed="rId2"/>
          <a:srcRect/>
          <a:stretch>
            <a:fillRect/>
          </a:stretch>
        </p:blipFill>
        <p:spPr bwMode="auto">
          <a:xfrm>
            <a:off x="2902058" y="5257800"/>
            <a:ext cx="3339885" cy="1371600"/>
          </a:xfrm>
          <a:prstGeom prst="rect">
            <a:avLst/>
          </a:prstGeom>
          <a:noFill/>
          <a:ln w="9525">
            <a:noFill/>
            <a:miter lim="800000"/>
            <a:headEnd/>
            <a:tailEnd/>
          </a:ln>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3943" y="46736"/>
            <a:ext cx="6116115" cy="1401064"/>
          </a:xfrm>
          <a:prstGeom prst="rect">
            <a:avLst/>
          </a:prstGeom>
        </p:spPr>
      </p:pic>
      <p:cxnSp>
        <p:nvCxnSpPr>
          <p:cNvPr id="9" name="Straight Connector 8"/>
          <p:cNvCxnSpPr/>
          <p:nvPr userDrawn="1"/>
        </p:nvCxnSpPr>
        <p:spPr bwMode="auto">
          <a:xfrm>
            <a:off x="-9525" y="1600200"/>
            <a:ext cx="9153525" cy="0"/>
          </a:xfrm>
          <a:prstGeom prst="line">
            <a:avLst/>
          </a:prstGeom>
          <a:solidFill>
            <a:schemeClr val="bg1"/>
          </a:solidFill>
          <a:ln w="101600" cap="flat" cmpd="thickThin"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1474923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HR IRP w Universiti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66900" y="1795085"/>
            <a:ext cx="5410200" cy="719517"/>
          </a:xfrm>
        </p:spPr>
        <p:txBody>
          <a:bodyPr anchor="t"/>
          <a:lstStyle>
            <a:lvl1pPr>
              <a:defRPr baseline="0">
                <a:solidFill>
                  <a:schemeClr val="accent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2266950" y="2819400"/>
            <a:ext cx="4610100" cy="838200"/>
          </a:xfrm>
        </p:spPr>
        <p:txBody>
          <a:bodyPr/>
          <a:lstStyle>
            <a:lvl1pPr marL="0" indent="0" algn="ctr">
              <a:buNone/>
              <a:defRPr sz="16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Name, Locale, Date</a:t>
            </a:r>
          </a:p>
        </p:txBody>
      </p:sp>
      <p:grpSp>
        <p:nvGrpSpPr>
          <p:cNvPr id="12" name="Group 11"/>
          <p:cNvGrpSpPr/>
          <p:nvPr userDrawn="1"/>
        </p:nvGrpSpPr>
        <p:grpSpPr>
          <a:xfrm>
            <a:off x="1536190" y="3977951"/>
            <a:ext cx="6071620" cy="2799573"/>
            <a:chOff x="1536190" y="3977951"/>
            <a:chExt cx="6071620" cy="2799573"/>
          </a:xfrm>
        </p:grpSpPr>
        <p:grpSp>
          <p:nvGrpSpPr>
            <p:cNvPr id="6" name="Group 5"/>
            <p:cNvGrpSpPr/>
            <p:nvPr userDrawn="1"/>
          </p:nvGrpSpPr>
          <p:grpSpPr>
            <a:xfrm>
              <a:off x="1536190" y="5405924"/>
              <a:ext cx="6071620" cy="1371600"/>
              <a:chOff x="1535465" y="5334000"/>
              <a:chExt cx="6071620" cy="1371600"/>
            </a:xfrm>
          </p:grpSpPr>
          <p:pic>
            <p:nvPicPr>
              <p:cNvPr id="10" name="Picture 9" descr="FHR logo.png"/>
              <p:cNvPicPr>
                <a:picLocks noChangeAspect="1"/>
              </p:cNvPicPr>
              <p:nvPr userDrawn="1"/>
            </p:nvPicPr>
            <p:blipFill>
              <a:blip r:embed="rId2"/>
              <a:stretch>
                <a:fillRect/>
              </a:stretch>
            </p:blipFill>
            <p:spPr>
              <a:xfrm>
                <a:off x="1535465" y="5334000"/>
                <a:ext cx="2350735" cy="1371600"/>
              </a:xfrm>
              <a:prstGeom prst="rect">
                <a:avLst/>
              </a:prstGeom>
            </p:spPr>
          </p:pic>
          <p:pic>
            <p:nvPicPr>
              <p:cNvPr id="11" name="Picture 10" descr="::::private:var:folders:0g:bb_t54d15r3dk1ljhmgtkk680000gp:T:com.apple.mail.drag:NEUP_Final_Logo_Version-09.jpg"/>
              <p:cNvPicPr>
                <a:picLocks noChangeAspect="1"/>
              </p:cNvPicPr>
              <p:nvPr userDrawn="1"/>
            </p:nvPicPr>
            <p:blipFill>
              <a:blip r:embed="rId3"/>
              <a:srcRect/>
              <a:stretch>
                <a:fillRect/>
              </a:stretch>
            </p:blipFill>
            <p:spPr bwMode="auto">
              <a:xfrm>
                <a:off x="4267200" y="5334000"/>
                <a:ext cx="3339885" cy="1371600"/>
              </a:xfrm>
              <a:prstGeom prst="rect">
                <a:avLst/>
              </a:prstGeom>
              <a:noFill/>
              <a:ln w="9525">
                <a:noFill/>
                <a:miter lim="800000"/>
                <a:headEnd/>
                <a:tailEnd/>
              </a:ln>
            </p:spPr>
          </p:pic>
        </p:grpSp>
        <p:grpSp>
          <p:nvGrpSpPr>
            <p:cNvPr id="4" name="Group 3"/>
            <p:cNvGrpSpPr/>
            <p:nvPr userDrawn="1"/>
          </p:nvGrpSpPr>
          <p:grpSpPr>
            <a:xfrm>
              <a:off x="2230041" y="3977951"/>
              <a:ext cx="4683919" cy="1382486"/>
              <a:chOff x="2209800" y="3977951"/>
              <a:chExt cx="4683919" cy="1382486"/>
            </a:xfrm>
          </p:grpSpPr>
          <p:pic>
            <p:nvPicPr>
              <p:cNvPr id="7" name="Picture 7" descr="http://coe.berkeley.edu/students/bpi/images/seal.png"/>
              <p:cNvPicPr>
                <a:picLocks noChangeAspect="1"/>
              </p:cNvPicPr>
              <p:nvPr userDrawn="1"/>
            </p:nvPicPr>
            <p:blipFill>
              <a:blip r:embed="rId4"/>
              <a:srcRect/>
              <a:stretch>
                <a:fillRect/>
              </a:stretch>
            </p:blipFill>
            <p:spPr bwMode="auto">
              <a:xfrm>
                <a:off x="3886200" y="3977951"/>
                <a:ext cx="1371600" cy="1371600"/>
              </a:xfrm>
              <a:prstGeom prst="rect">
                <a:avLst/>
              </a:prstGeom>
              <a:noFill/>
              <a:ln w="9525">
                <a:noFill/>
                <a:miter lim="800000"/>
                <a:headEnd/>
                <a:tailEnd/>
              </a:ln>
            </p:spPr>
          </p:pic>
          <p:pic>
            <p:nvPicPr>
              <p:cNvPr id="9" name="Picture 9" descr="http://webpages.charter.net/gdp3/images/NumenLumen-redsmall.gif"/>
              <p:cNvPicPr>
                <a:picLocks noChangeAspect="1"/>
              </p:cNvPicPr>
              <p:nvPr userDrawn="1"/>
            </p:nvPicPr>
            <p:blipFill rotWithShape="1">
              <a:blip r:embed="rId5"/>
              <a:srcRect l="5784" t="1081" r="3076" b="5508"/>
              <a:stretch/>
            </p:blipFill>
            <p:spPr bwMode="auto">
              <a:xfrm>
                <a:off x="5562600" y="3977951"/>
                <a:ext cx="1331119" cy="1344144"/>
              </a:xfrm>
              <a:prstGeom prst="rect">
                <a:avLst/>
              </a:prstGeom>
              <a:noFill/>
              <a:ln w="9525">
                <a:noFill/>
                <a:miter lim="800000"/>
                <a:headEnd/>
                <a:tailEnd/>
              </a:ln>
            </p:spPr>
          </p:pic>
          <p:pic>
            <p:nvPicPr>
              <p:cNvPr id="14" name="Picture 6" descr="http://upload.wikimedia.org/wikipedia/en/thumb/4/44/MIT_Seal.svg/200px-MIT_Seal.svg.png"/>
              <p:cNvPicPr>
                <a:picLocks noChangeAspect="1"/>
              </p:cNvPicPr>
              <p:nvPr userDrawn="1"/>
            </p:nvPicPr>
            <p:blipFill>
              <a:blip r:embed="rId6"/>
              <a:srcRect/>
              <a:stretch>
                <a:fillRect/>
              </a:stretch>
            </p:blipFill>
            <p:spPr bwMode="auto">
              <a:xfrm>
                <a:off x="2209800" y="3988837"/>
                <a:ext cx="1371600" cy="1371600"/>
              </a:xfrm>
              <a:prstGeom prst="rect">
                <a:avLst/>
              </a:prstGeom>
              <a:noFill/>
              <a:ln w="9525">
                <a:noFill/>
                <a:miter lim="800000"/>
                <a:headEnd/>
                <a:tailEnd/>
              </a:ln>
            </p:spPr>
          </p:pic>
        </p:grpSp>
      </p:grpSp>
      <p:pic>
        <p:nvPicPr>
          <p:cNvPr id="16" name="Picture 1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513943" y="46736"/>
            <a:ext cx="6116115" cy="1401064"/>
          </a:xfrm>
          <a:prstGeom prst="rect">
            <a:avLst/>
          </a:prstGeom>
        </p:spPr>
      </p:pic>
      <p:cxnSp>
        <p:nvCxnSpPr>
          <p:cNvPr id="17" name="Straight Connector 16"/>
          <p:cNvCxnSpPr/>
          <p:nvPr userDrawn="1"/>
        </p:nvCxnSpPr>
        <p:spPr bwMode="auto">
          <a:xfrm>
            <a:off x="-9525" y="1600200"/>
            <a:ext cx="9153525" cy="0"/>
          </a:xfrm>
          <a:prstGeom prst="line">
            <a:avLst/>
          </a:prstGeom>
          <a:solidFill>
            <a:schemeClr val="bg1"/>
          </a:solidFill>
          <a:ln w="101600" cap="flat" cmpd="thickThin"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7959445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66900" y="5181602"/>
            <a:ext cx="5410200" cy="719517"/>
          </a:xfrm>
        </p:spPr>
        <p:txBody>
          <a:bodyPr anchor="t"/>
          <a:lstStyle>
            <a:lvl1pPr>
              <a:defRPr baseline="0">
                <a:solidFill>
                  <a:schemeClr val="accent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2266950" y="5943600"/>
            <a:ext cx="4610100" cy="838200"/>
          </a:xfrm>
        </p:spPr>
        <p:txBody>
          <a:bodyPr/>
          <a:lstStyle>
            <a:lvl1pPr marL="0" indent="0" algn="ctr">
              <a:buNone/>
              <a:defRPr sz="160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Name, Locale, Date</a:t>
            </a:r>
          </a:p>
        </p:txBody>
      </p:sp>
      <p:sp>
        <p:nvSpPr>
          <p:cNvPr id="8" name="Picture Placeholder 7"/>
          <p:cNvSpPr>
            <a:spLocks noGrp="1"/>
          </p:cNvSpPr>
          <p:nvPr>
            <p:ph type="pic" sz="quarter" idx="10"/>
          </p:nvPr>
        </p:nvSpPr>
        <p:spPr>
          <a:xfrm>
            <a:off x="1866900" y="1676400"/>
            <a:ext cx="5410200" cy="3429000"/>
          </a:xfrm>
        </p:spPr>
        <p:txBody>
          <a:bodyPr/>
          <a:lstStyle/>
          <a:p>
            <a:r>
              <a:rPr lang="en-US" smtClean="0"/>
              <a:t>Click icon to add picture</a:t>
            </a: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3943" y="46736"/>
            <a:ext cx="6116115" cy="1401064"/>
          </a:xfrm>
          <a:prstGeom prst="rect">
            <a:avLst/>
          </a:prstGeom>
        </p:spPr>
      </p:pic>
      <p:cxnSp>
        <p:nvCxnSpPr>
          <p:cNvPr id="7" name="Straight Connector 6"/>
          <p:cNvCxnSpPr/>
          <p:nvPr userDrawn="1"/>
        </p:nvCxnSpPr>
        <p:spPr bwMode="auto">
          <a:xfrm>
            <a:off x="-9525" y="1600200"/>
            <a:ext cx="9153525" cy="0"/>
          </a:xfrm>
          <a:prstGeom prst="line">
            <a:avLst/>
          </a:prstGeom>
          <a:solidFill>
            <a:schemeClr val="bg1"/>
          </a:solidFill>
          <a:ln w="101600" cap="flat" cmpd="thickThin"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29252757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HR Workshop">
    <p:spTree>
      <p:nvGrpSpPr>
        <p:cNvPr id="1" name=""/>
        <p:cNvGrpSpPr/>
        <p:nvPr/>
      </p:nvGrpSpPr>
      <p:grpSpPr>
        <a:xfrm>
          <a:off x="0" y="0"/>
          <a:ext cx="0" cy="0"/>
          <a:chOff x="0" y="0"/>
          <a:chExt cx="0" cy="0"/>
        </a:xfrm>
      </p:grpSpPr>
      <p:pic>
        <p:nvPicPr>
          <p:cNvPr id="3" name="Picture 11"/>
          <p:cNvPicPr>
            <a:picLocks noChangeAspect="1"/>
          </p:cNvPicPr>
          <p:nvPr userDrawn="1"/>
        </p:nvPicPr>
        <p:blipFill>
          <a:blip r:embed="rId2"/>
          <a:srcRect t="5154"/>
          <a:stretch>
            <a:fillRect/>
          </a:stretch>
        </p:blipFill>
        <p:spPr bwMode="auto">
          <a:xfrm>
            <a:off x="754064" y="533400"/>
            <a:ext cx="2065337" cy="1143000"/>
          </a:xfrm>
          <a:prstGeom prst="rect">
            <a:avLst/>
          </a:prstGeom>
          <a:noFill/>
          <a:ln w="9525">
            <a:noFill/>
            <a:miter lim="800000"/>
            <a:headEnd/>
            <a:tailEnd/>
          </a:ln>
        </p:spPr>
      </p:pic>
      <p:sp>
        <p:nvSpPr>
          <p:cNvPr id="9" name="Text Placeholder 4"/>
          <p:cNvSpPr>
            <a:spLocks noGrp="1"/>
          </p:cNvSpPr>
          <p:nvPr userDrawn="1">
            <p:ph type="body" sz="quarter" idx="10" hasCustomPrompt="1"/>
          </p:nvPr>
        </p:nvSpPr>
        <p:spPr>
          <a:xfrm>
            <a:off x="2819400" y="304800"/>
            <a:ext cx="6324600" cy="1524000"/>
          </a:xfrm>
        </p:spPr>
        <p:txBody>
          <a:bodyPr anchor="ctr"/>
          <a:lstStyle>
            <a:lvl1pPr marL="0" indent="0" algn="l">
              <a:buNone/>
              <a:defRPr baseline="0"/>
            </a:lvl1pPr>
          </a:lstStyle>
          <a:p>
            <a:pPr lvl="0"/>
            <a:r>
              <a:rPr lang="en-US" dirty="0" smtClean="0"/>
              <a:t>Title of Meeting or Workshop</a:t>
            </a:r>
            <a:endParaRPr lang="en-US" dirty="0"/>
          </a:p>
        </p:txBody>
      </p:sp>
      <p:sp>
        <p:nvSpPr>
          <p:cNvPr id="10" name="Title 18"/>
          <p:cNvSpPr>
            <a:spLocks noGrp="1"/>
          </p:cNvSpPr>
          <p:nvPr userDrawn="1">
            <p:ph type="title" hasCustomPrompt="1"/>
          </p:nvPr>
        </p:nvSpPr>
        <p:spPr>
          <a:xfrm>
            <a:off x="666750" y="1981200"/>
            <a:ext cx="7810500" cy="1524000"/>
          </a:xfrm>
        </p:spPr>
        <p:txBody>
          <a:bodyPr/>
          <a:lstStyle>
            <a:lvl1pPr>
              <a:defRPr>
                <a:solidFill>
                  <a:schemeClr val="accent1"/>
                </a:solidFill>
              </a:defRPr>
            </a:lvl1pPr>
          </a:lstStyle>
          <a:p>
            <a:r>
              <a:rPr lang="en-US" dirty="0" smtClean="0"/>
              <a:t>Session/Presentation Name</a:t>
            </a:r>
            <a:endParaRPr lang="en-US" dirty="0"/>
          </a:p>
        </p:txBody>
      </p:sp>
      <p:sp>
        <p:nvSpPr>
          <p:cNvPr id="11" name="Text Placeholder 20"/>
          <p:cNvSpPr>
            <a:spLocks noGrp="1"/>
          </p:cNvSpPr>
          <p:nvPr userDrawn="1">
            <p:ph type="body" sz="quarter" idx="11" hasCustomPrompt="1"/>
          </p:nvPr>
        </p:nvSpPr>
        <p:spPr>
          <a:xfrm>
            <a:off x="666750" y="4038600"/>
            <a:ext cx="7810500" cy="990600"/>
          </a:xfrm>
        </p:spPr>
        <p:txBody>
          <a:bodyPr anchor="ctr"/>
          <a:lstStyle>
            <a:lvl1pPr marL="0" indent="0">
              <a:buNone/>
              <a:defRPr/>
            </a:lvl1pPr>
          </a:lstStyle>
          <a:p>
            <a:pPr lvl="0"/>
            <a:r>
              <a:rPr lang="en-US" dirty="0" smtClean="0"/>
              <a:t>Name and Date</a:t>
            </a:r>
            <a:endParaRPr lang="en-US" dirty="0"/>
          </a:p>
        </p:txBody>
      </p:sp>
      <p:grpSp>
        <p:nvGrpSpPr>
          <p:cNvPr id="2" name="Group 1"/>
          <p:cNvGrpSpPr/>
          <p:nvPr userDrawn="1"/>
        </p:nvGrpSpPr>
        <p:grpSpPr>
          <a:xfrm>
            <a:off x="495353" y="5257800"/>
            <a:ext cx="8153294" cy="1382486"/>
            <a:chOff x="457200" y="5257800"/>
            <a:chExt cx="8153294" cy="1382486"/>
          </a:xfrm>
        </p:grpSpPr>
        <p:pic>
          <p:nvPicPr>
            <p:cNvPr id="8" name="Picture 7" descr="::::private:var:folders:0g:bb_t54d15r3dk1ljhmgtkk680000gp:T:com.apple.mail.drag:NEUP_Final_Logo_Version-09.jpg"/>
            <p:cNvPicPr>
              <a:picLocks noChangeAspect="1"/>
            </p:cNvPicPr>
            <p:nvPr userDrawn="1"/>
          </p:nvPicPr>
          <p:blipFill>
            <a:blip r:embed="rId3"/>
            <a:srcRect/>
            <a:stretch>
              <a:fillRect/>
            </a:stretch>
          </p:blipFill>
          <p:spPr bwMode="auto">
            <a:xfrm>
              <a:off x="5270609" y="5257800"/>
              <a:ext cx="3339885" cy="1371600"/>
            </a:xfrm>
            <a:prstGeom prst="rect">
              <a:avLst/>
            </a:prstGeom>
            <a:noFill/>
            <a:ln w="9525">
              <a:noFill/>
              <a:miter lim="800000"/>
              <a:headEnd/>
              <a:tailEnd/>
            </a:ln>
          </p:spPr>
        </p:pic>
        <p:pic>
          <p:nvPicPr>
            <p:cNvPr id="13" name="Picture 7" descr="http://coe.berkeley.edu/students/bpi/images/seal.png"/>
            <p:cNvPicPr>
              <a:picLocks noChangeAspect="1"/>
            </p:cNvPicPr>
            <p:nvPr userDrawn="1"/>
          </p:nvPicPr>
          <p:blipFill>
            <a:blip r:embed="rId4"/>
            <a:srcRect/>
            <a:stretch>
              <a:fillRect/>
            </a:stretch>
          </p:blipFill>
          <p:spPr bwMode="auto">
            <a:xfrm>
              <a:off x="2075163" y="5257800"/>
              <a:ext cx="1371600" cy="1371600"/>
            </a:xfrm>
            <a:prstGeom prst="rect">
              <a:avLst/>
            </a:prstGeom>
            <a:noFill/>
            <a:ln w="9525">
              <a:noFill/>
              <a:miter lim="800000"/>
              <a:headEnd/>
              <a:tailEnd/>
            </a:ln>
          </p:spPr>
        </p:pic>
        <p:pic>
          <p:nvPicPr>
            <p:cNvPr id="14" name="Picture 9" descr="http://webpages.charter.net/gdp3/images/NumenLumen-redsmall.gif"/>
            <p:cNvPicPr>
              <a:picLocks noChangeAspect="1"/>
            </p:cNvPicPr>
            <p:nvPr userDrawn="1"/>
          </p:nvPicPr>
          <p:blipFill rotWithShape="1">
            <a:blip r:embed="rId5"/>
            <a:srcRect l="5784" t="1081" r="3076" b="5508"/>
            <a:stretch/>
          </p:blipFill>
          <p:spPr bwMode="auto">
            <a:xfrm>
              <a:off x="3693126" y="5257800"/>
              <a:ext cx="1331119" cy="1344144"/>
            </a:xfrm>
            <a:prstGeom prst="rect">
              <a:avLst/>
            </a:prstGeom>
            <a:noFill/>
            <a:ln w="9525">
              <a:noFill/>
              <a:miter lim="800000"/>
              <a:headEnd/>
              <a:tailEnd/>
            </a:ln>
          </p:spPr>
        </p:pic>
        <p:pic>
          <p:nvPicPr>
            <p:cNvPr id="15" name="Picture 6" descr="http://upload.wikimedia.org/wikipedia/en/thumb/4/44/MIT_Seal.svg/200px-MIT_Seal.svg.png"/>
            <p:cNvPicPr>
              <a:picLocks noChangeAspect="1"/>
            </p:cNvPicPr>
            <p:nvPr userDrawn="1"/>
          </p:nvPicPr>
          <p:blipFill>
            <a:blip r:embed="rId6"/>
            <a:srcRect/>
            <a:stretch>
              <a:fillRect/>
            </a:stretch>
          </p:blipFill>
          <p:spPr bwMode="auto">
            <a:xfrm>
              <a:off x="457200" y="5268686"/>
              <a:ext cx="1371600" cy="1371600"/>
            </a:xfrm>
            <a:prstGeom prst="rect">
              <a:avLst/>
            </a:prstGeom>
            <a:noFill/>
            <a:ln w="9525">
              <a:noFill/>
              <a:miter lim="800000"/>
              <a:headEnd/>
              <a:tailEnd/>
            </a:ln>
          </p:spPr>
        </p:pic>
      </p:grpSp>
    </p:spTree>
    <p:extLst>
      <p:ext uri="{BB962C8B-B14F-4D97-AF65-F5344CB8AC3E}">
        <p14:creationId xmlns:p14="http://schemas.microsoft.com/office/powerpoint/2010/main" val="7909287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85800"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13812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543800" cy="533400"/>
          </a:xfrm>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00100" y="838200"/>
            <a:ext cx="7543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38901678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543800" cy="5334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0100" y="838200"/>
            <a:ext cx="36957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838200"/>
            <a:ext cx="3657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34986322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080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447800"/>
            <a:ext cx="4040188"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8080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447800"/>
            <a:ext cx="4041775"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800100" y="152400"/>
            <a:ext cx="7543800" cy="533400"/>
          </a:xfrm>
        </p:spPr>
        <p:txBody>
          <a:bodyPr/>
          <a:lstStyle/>
          <a:p>
            <a:r>
              <a:rPr lang="en-US" smtClean="0"/>
              <a:t>Click to edit Master title style</a:t>
            </a:r>
            <a:endParaRPr lang="en-US"/>
          </a:p>
        </p:txBody>
      </p:sp>
      <p:sp>
        <p:nvSpPr>
          <p:cNvPr id="9" name="Text Placeholder 8"/>
          <p:cNvSpPr>
            <a:spLocks noGrp="1"/>
          </p:cNvSpPr>
          <p:nvPr>
            <p:ph type="body" sz="quarter" idx="10" hasCustomPrompt="1"/>
          </p:nvPr>
        </p:nvSpPr>
        <p:spPr>
          <a:xfrm>
            <a:off x="1333500" y="5943600"/>
            <a:ext cx="6477000" cy="381000"/>
          </a:xfrm>
        </p:spPr>
        <p:txBody>
          <a:bodyPr anchor="b">
            <a:normAutofit/>
          </a:bodyPr>
          <a:lstStyle>
            <a:lvl1pPr marL="0" indent="0" algn="ctr">
              <a:lnSpc>
                <a:spcPct val="100000"/>
              </a:lnSpc>
              <a:buNone/>
              <a:defRPr sz="1000" b="0" i="1" baseline="0">
                <a:solidFill>
                  <a:schemeClr val="tx1"/>
                </a:solidFill>
                <a:latin typeface="Times New Roman" panose="02020603050405020304" pitchFamily="18" charset="0"/>
                <a:cs typeface="Times New Roman" panose="02020603050405020304" pitchFamily="18" charset="0"/>
              </a:defRPr>
            </a:lvl1pPr>
          </a:lstStyle>
          <a:p>
            <a:pPr lvl="0"/>
            <a:r>
              <a:rPr lang="en-US" dirty="0" smtClean="0"/>
              <a:t>Click to add reference citations.</a:t>
            </a:r>
            <a:endParaRPr lang="en-US" dirty="0"/>
          </a:p>
        </p:txBody>
      </p:sp>
    </p:spTree>
    <p:extLst>
      <p:ext uri="{BB962C8B-B14F-4D97-AF65-F5344CB8AC3E}">
        <p14:creationId xmlns:p14="http://schemas.microsoft.com/office/powerpoint/2010/main" val="7589981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6330434"/>
            <a:ext cx="9144000" cy="527566"/>
          </a:xfrm>
          <a:prstGeom prst="rect">
            <a:avLst/>
          </a:prstGeom>
          <a:gradFill flip="none" rotWithShape="1">
            <a:gsLst>
              <a:gs pos="0">
                <a:schemeClr val="accent3"/>
              </a:gs>
              <a:gs pos="90000">
                <a:srgbClr val="FFFFFF"/>
              </a:gs>
              <a:gs pos="25000">
                <a:schemeClr val="accent3"/>
              </a:gs>
            </a:gsLst>
            <a:lin ang="0" scaled="0"/>
            <a:tileRect/>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1026" name="Rectangle 3"/>
          <p:cNvSpPr>
            <a:spLocks noGrp="1" noChangeArrowheads="1"/>
          </p:cNvSpPr>
          <p:nvPr userDrawn="1">
            <p:ph type="title"/>
          </p:nvPr>
        </p:nvSpPr>
        <p:spPr bwMode="auto">
          <a:xfrm>
            <a:off x="800100" y="1524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4"/>
          <p:cNvSpPr>
            <a:spLocks noGrp="1" noChangeArrowheads="1"/>
          </p:cNvSpPr>
          <p:nvPr userDrawn="1">
            <p:ph type="body" idx="1"/>
          </p:nvPr>
        </p:nvSpPr>
        <p:spPr bwMode="auto">
          <a:xfrm>
            <a:off x="800100" y="838200"/>
            <a:ext cx="7543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Box 9"/>
          <p:cNvSpPr txBox="1"/>
          <p:nvPr userDrawn="1"/>
        </p:nvSpPr>
        <p:spPr>
          <a:xfrm>
            <a:off x="8458200" y="6412468"/>
            <a:ext cx="541867" cy="369332"/>
          </a:xfrm>
          <a:prstGeom prst="rect">
            <a:avLst/>
          </a:prstGeom>
          <a:noFill/>
        </p:spPr>
        <p:txBody>
          <a:bodyPr wrap="square" rtlCol="0" anchor="ctr">
            <a:spAutoFit/>
          </a:bodyPr>
          <a:lstStyle/>
          <a:p>
            <a:pPr algn="ctr"/>
            <a:fld id="{DEF7BA69-E174-4C65-BFFE-4FDA1FCDE437}" type="slidenum">
              <a:rPr lang="en-US" sz="2000" b="1" i="0" smtClean="0">
                <a:solidFill>
                  <a:schemeClr val="accent3"/>
                </a:solidFill>
                <a:latin typeface="+mj-lt"/>
              </a:rPr>
              <a:pPr algn="ctr"/>
              <a:t>‹#›</a:t>
            </a:fld>
            <a:endParaRPr lang="en-US" sz="2000" b="1" i="0" dirty="0">
              <a:solidFill>
                <a:schemeClr val="accent3"/>
              </a:solidFill>
              <a:latin typeface="+mj-lt"/>
            </a:endParaRPr>
          </a:p>
        </p:txBody>
      </p:sp>
      <p:sp>
        <p:nvSpPr>
          <p:cNvPr id="11" name="TextBox 10"/>
          <p:cNvSpPr txBox="1"/>
          <p:nvPr userDrawn="1"/>
        </p:nvSpPr>
        <p:spPr>
          <a:xfrm>
            <a:off x="872092" y="6343696"/>
            <a:ext cx="2328307" cy="507831"/>
          </a:xfrm>
          <a:prstGeom prst="rect">
            <a:avLst/>
          </a:prstGeom>
          <a:noFill/>
        </p:spPr>
        <p:txBody>
          <a:bodyPr wrap="square" rtlCol="0" anchor="ctr">
            <a:spAutoFit/>
          </a:bodyPr>
          <a:lstStyle/>
          <a:p>
            <a:pPr algn="l"/>
            <a:r>
              <a:rPr lang="en-US" sz="1500" b="1" i="0" dirty="0" smtClean="0">
                <a:ln w="6350" cap="rnd">
                  <a:noFill/>
                </a:ln>
                <a:solidFill>
                  <a:schemeClr val="bg1"/>
                </a:solidFill>
                <a:effectLst/>
                <a:latin typeface="+mn-lt"/>
              </a:rPr>
              <a:t>UCB</a:t>
            </a:r>
            <a:r>
              <a:rPr lang="en-US" sz="1500" b="1" i="0" baseline="0" dirty="0" smtClean="0">
                <a:ln w="6350" cap="rnd">
                  <a:noFill/>
                </a:ln>
                <a:solidFill>
                  <a:schemeClr val="bg1"/>
                </a:solidFill>
                <a:effectLst/>
                <a:latin typeface="+mn-lt"/>
              </a:rPr>
              <a:t> Nuclear Engineering</a:t>
            </a:r>
          </a:p>
          <a:p>
            <a:pPr algn="l"/>
            <a:r>
              <a:rPr lang="en-US" sz="1500" b="1" i="0" baseline="0" dirty="0" smtClean="0">
                <a:ln w="6350" cap="rnd">
                  <a:noFill/>
                </a:ln>
                <a:solidFill>
                  <a:schemeClr val="bg1"/>
                </a:solidFill>
                <a:effectLst/>
                <a:latin typeface="+mn-lt"/>
              </a:rPr>
              <a:t>Thermal Hydraulics Lab</a:t>
            </a:r>
            <a:endParaRPr lang="en-US" sz="1500" b="1" i="0" dirty="0">
              <a:ln w="6350" cap="rnd">
                <a:noFill/>
              </a:ln>
              <a:solidFill>
                <a:schemeClr val="bg1"/>
              </a:solidFill>
              <a:effectLst/>
              <a:latin typeface="+mn-lt"/>
            </a:endParaRPr>
          </a:p>
        </p:txBody>
      </p:sp>
      <p:cxnSp>
        <p:nvCxnSpPr>
          <p:cNvPr id="8" name="Straight Connector 7"/>
          <p:cNvCxnSpPr/>
          <p:nvPr userDrawn="1"/>
        </p:nvCxnSpPr>
        <p:spPr bwMode="auto">
          <a:xfrm>
            <a:off x="-9525" y="6330434"/>
            <a:ext cx="9153525" cy="0"/>
          </a:xfrm>
          <a:prstGeom prst="line">
            <a:avLst/>
          </a:prstGeom>
          <a:solidFill>
            <a:schemeClr val="bg1"/>
          </a:solidFill>
          <a:ln w="41275" cap="flat" cmpd="sng" algn="ctr">
            <a:gradFill>
              <a:gsLst>
                <a:gs pos="0">
                  <a:schemeClr val="accent2"/>
                </a:gs>
                <a:gs pos="25000">
                  <a:schemeClr val="accent2"/>
                </a:gs>
                <a:gs pos="100000">
                  <a:schemeClr val="bg1"/>
                </a:gs>
              </a:gsLst>
              <a:lin ang="0" scaled="0"/>
            </a:gradFill>
            <a:prstDash val="solid"/>
            <a:round/>
            <a:headEnd type="none" w="med" len="med"/>
            <a:tailEnd type="none" w="med" len="med"/>
          </a:ln>
          <a:effectLst/>
        </p:spPr>
      </p:cxnSp>
      <p:sp>
        <p:nvSpPr>
          <p:cNvPr id="9" name="Oval 8"/>
          <p:cNvSpPr/>
          <p:nvPr userDrawn="1"/>
        </p:nvSpPr>
        <p:spPr bwMode="auto">
          <a:xfrm>
            <a:off x="76200" y="6019800"/>
            <a:ext cx="800100" cy="800100"/>
          </a:xfrm>
          <a:prstGeom prst="ellipse">
            <a:avLst/>
          </a:prstGeom>
          <a:solidFill>
            <a:schemeClr val="bg1"/>
          </a:solidFill>
          <a:ln w="28575" cap="flat" cmpd="sng" algn="ctr">
            <a:solidFill>
              <a:srgbClr val="0045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pic>
        <p:nvPicPr>
          <p:cNvPr id="3" name="Picture 2"/>
          <p:cNvPicPr>
            <a:picLocks noChangeAspect="1"/>
          </p:cNvPicPr>
          <p:nvPr userDrawn="1"/>
        </p:nvPicPr>
        <p:blipFill rotWithShape="1">
          <a:blip r:embed="rId15">
            <a:clrChange>
              <a:clrFrom>
                <a:srgbClr val="FDFDFD"/>
              </a:clrFrom>
              <a:clrTo>
                <a:srgbClr val="FDFDFD">
                  <a:alpha val="0"/>
                </a:srgbClr>
              </a:clrTo>
            </a:clrChange>
            <a:extLst>
              <a:ext uri="{BEBA8EAE-BF5A-486C-A8C5-ECC9F3942E4B}">
                <a14:imgProps xmlns:a14="http://schemas.microsoft.com/office/drawing/2010/main">
                  <a14:imgLayer r:embed="rId16">
                    <a14:imgEffect>
                      <a14:backgroundRemoval t="1876" b="98124" l="1501" r="98311">
                        <a14:foregroundMark x1="12195" y1="18386" x2="28705" y2="7129"/>
                        <a14:foregroundMark x1="4128" y1="66604" x2="1501" y2="44653"/>
                        <a14:foregroundMark x1="29268" y1="93246" x2="43902" y2="98124"/>
                        <a14:foregroundMark x1="97936" y1="54034" x2="98499" y2="41463"/>
                        <a14:foregroundMark x1="46154" y1="2251" x2="57786" y2="1876"/>
                      </a14:backgroundRemoval>
                    </a14:imgEffect>
                  </a14:imgLayer>
                </a14:imgProps>
              </a:ext>
              <a:ext uri="{28A0092B-C50C-407E-A947-70E740481C1C}">
                <a14:useLocalDpi xmlns:a14="http://schemas.microsoft.com/office/drawing/2010/main" val="0"/>
              </a:ext>
            </a:extLst>
          </a:blip>
          <a:srcRect l="867" t="797" r="869" b="1502"/>
          <a:stretch/>
        </p:blipFill>
        <p:spPr>
          <a:xfrm>
            <a:off x="80409" y="6026272"/>
            <a:ext cx="791683" cy="787156"/>
          </a:xfrm>
          <a:prstGeom prst="rect">
            <a:avLst/>
          </a:prstGeom>
          <a:ln>
            <a:noFill/>
          </a:ln>
        </p:spPr>
      </p:pic>
      <p:sp>
        <p:nvSpPr>
          <p:cNvPr id="18" name="TextBox 17"/>
          <p:cNvSpPr txBox="1"/>
          <p:nvPr userDrawn="1"/>
        </p:nvSpPr>
        <p:spPr>
          <a:xfrm>
            <a:off x="5486400" y="6384768"/>
            <a:ext cx="2971801" cy="424732"/>
          </a:xfrm>
          <a:prstGeom prst="rect">
            <a:avLst/>
          </a:prstGeom>
          <a:noFill/>
        </p:spPr>
        <p:txBody>
          <a:bodyPr wrap="square" rtlCol="0" anchor="ctr">
            <a:spAutoFit/>
          </a:bodyPr>
          <a:lstStyle/>
          <a:p>
            <a:pPr algn="r"/>
            <a:r>
              <a:rPr lang="en-US" sz="1200" b="0" i="0" dirty="0" smtClean="0">
                <a:ln w="6350" cap="rnd">
                  <a:noFill/>
                </a:ln>
                <a:solidFill>
                  <a:schemeClr val="accent3"/>
                </a:solidFill>
                <a:effectLst/>
                <a:latin typeface="Times New Roman" panose="02020603050405020304" pitchFamily="18" charset="0"/>
                <a:cs typeface="Times New Roman" panose="02020603050405020304" pitchFamily="18" charset="0"/>
              </a:rPr>
              <a:t>XPETS</a:t>
            </a:r>
            <a:r>
              <a:rPr lang="en-US" sz="1200" b="0" i="0" baseline="0" dirty="0" smtClean="0">
                <a:ln w="6350" cap="rnd">
                  <a:noFill/>
                </a:ln>
                <a:solidFill>
                  <a:schemeClr val="accent3"/>
                </a:solidFill>
                <a:effectLst/>
                <a:latin typeface="Times New Roman" panose="02020603050405020304" pitchFamily="18" charset="0"/>
                <a:cs typeface="Times New Roman" panose="02020603050405020304" pitchFamily="18" charset="0"/>
              </a:rPr>
              <a:t> Experimental Code</a:t>
            </a:r>
          </a:p>
          <a:p>
            <a:pPr algn="r"/>
            <a:r>
              <a:rPr lang="en-US" sz="1200" b="0" i="0" baseline="0" dirty="0" smtClean="0">
                <a:ln w="6350" cap="rnd">
                  <a:noFill/>
                </a:ln>
                <a:solidFill>
                  <a:schemeClr val="accent3"/>
                </a:solidFill>
                <a:effectLst/>
                <a:latin typeface="Times New Roman" panose="02020603050405020304" pitchFamily="18" charset="0"/>
                <a:cs typeface="Times New Roman" panose="02020603050405020304" pitchFamily="18" charset="0"/>
              </a:rPr>
              <a:t>Summary and User’s Manual</a:t>
            </a:r>
            <a:endParaRPr lang="en-US" sz="1200" b="0" i="0" dirty="0" smtClean="0">
              <a:ln w="6350" cap="rnd">
                <a:noFill/>
              </a:ln>
              <a:solidFill>
                <a:schemeClr val="accent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22865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1" r:id="rId6"/>
    <p:sldLayoutId id="2147483670" r:id="rId7"/>
    <p:sldLayoutId id="2147483672" r:id="rId8"/>
    <p:sldLayoutId id="2147483673" r:id="rId9"/>
    <p:sldLayoutId id="2147483674" r:id="rId10"/>
    <p:sldLayoutId id="2147483675" r:id="rId11"/>
    <p:sldLayoutId id="2147483676" r:id="rId12"/>
    <p:sldLayoutId id="2147483677" r:id="rId13"/>
  </p:sldLayoutIdLst>
  <p:timing>
    <p:tnLst>
      <p:par>
        <p:cTn id="1" dur="indefinite" restart="never" nodeType="tmRoot"/>
      </p:par>
    </p:tnLst>
  </p:timing>
  <p:txStyles>
    <p:titleStyle>
      <a:lvl1pPr algn="ctr" rtl="0" eaLnBrk="1" fontAlgn="base" hangingPunct="1">
        <a:lnSpc>
          <a:spcPct val="90000"/>
        </a:lnSpc>
        <a:spcBef>
          <a:spcPct val="0"/>
        </a:spcBef>
        <a:spcAft>
          <a:spcPct val="0"/>
        </a:spcAft>
        <a:defRPr sz="2800" b="1">
          <a:solidFill>
            <a:schemeClr val="accent1"/>
          </a:solidFill>
          <a:latin typeface="+mj-lt"/>
          <a:ea typeface="ＭＳ Ｐゴシック" pitchFamily="-108" charset="-128"/>
          <a:cs typeface="ＭＳ Ｐゴシック" pitchFamily="-108" charset="-128"/>
        </a:defRPr>
      </a:lvl1pPr>
      <a:lvl2pPr algn="ctr" rtl="0" eaLnBrk="1" fontAlgn="base" hangingPunct="1">
        <a:lnSpc>
          <a:spcPct val="90000"/>
        </a:lnSpc>
        <a:spcBef>
          <a:spcPct val="0"/>
        </a:spcBef>
        <a:spcAft>
          <a:spcPct val="0"/>
        </a:spcAft>
        <a:defRPr sz="2400" b="1">
          <a:solidFill>
            <a:srgbClr val="0039F0"/>
          </a:solidFill>
          <a:latin typeface="Times" pitchFamily="-108" charset="0"/>
          <a:ea typeface="ＭＳ Ｐゴシック" pitchFamily="-108" charset="-128"/>
          <a:cs typeface="ＭＳ Ｐゴシック" pitchFamily="-108" charset="-128"/>
        </a:defRPr>
      </a:lvl2pPr>
      <a:lvl3pPr algn="ctr" rtl="0" eaLnBrk="1" fontAlgn="base" hangingPunct="1">
        <a:lnSpc>
          <a:spcPct val="90000"/>
        </a:lnSpc>
        <a:spcBef>
          <a:spcPct val="0"/>
        </a:spcBef>
        <a:spcAft>
          <a:spcPct val="0"/>
        </a:spcAft>
        <a:defRPr sz="2400" b="1">
          <a:solidFill>
            <a:srgbClr val="0039F0"/>
          </a:solidFill>
          <a:latin typeface="Times" pitchFamily="-108" charset="0"/>
          <a:ea typeface="ＭＳ Ｐゴシック" pitchFamily="-108" charset="-128"/>
          <a:cs typeface="ＭＳ Ｐゴシック" pitchFamily="-108" charset="-128"/>
        </a:defRPr>
      </a:lvl3pPr>
      <a:lvl4pPr algn="ctr" rtl="0" eaLnBrk="1" fontAlgn="base" hangingPunct="1">
        <a:lnSpc>
          <a:spcPct val="90000"/>
        </a:lnSpc>
        <a:spcBef>
          <a:spcPct val="0"/>
        </a:spcBef>
        <a:spcAft>
          <a:spcPct val="0"/>
        </a:spcAft>
        <a:defRPr sz="2400" b="1">
          <a:solidFill>
            <a:srgbClr val="0039F0"/>
          </a:solidFill>
          <a:latin typeface="Times" pitchFamily="-108" charset="0"/>
          <a:ea typeface="ＭＳ Ｐゴシック" pitchFamily="-108" charset="-128"/>
          <a:cs typeface="ＭＳ Ｐゴシック" pitchFamily="-108" charset="-128"/>
        </a:defRPr>
      </a:lvl4pPr>
      <a:lvl5pPr algn="ctr" rtl="0" eaLnBrk="1" fontAlgn="base" hangingPunct="1">
        <a:lnSpc>
          <a:spcPct val="90000"/>
        </a:lnSpc>
        <a:spcBef>
          <a:spcPct val="0"/>
        </a:spcBef>
        <a:spcAft>
          <a:spcPct val="0"/>
        </a:spcAft>
        <a:defRPr sz="2400" b="1">
          <a:solidFill>
            <a:srgbClr val="0039F0"/>
          </a:solidFill>
          <a:latin typeface="Times" pitchFamily="-108" charset="0"/>
          <a:ea typeface="ＭＳ Ｐゴシック" pitchFamily="-108" charset="-128"/>
          <a:cs typeface="ＭＳ Ｐゴシック" pitchFamily="-108" charset="-128"/>
        </a:defRPr>
      </a:lvl5pPr>
      <a:lvl6pPr marL="457200" algn="ctr" rtl="0" eaLnBrk="1" fontAlgn="base" hangingPunct="1">
        <a:lnSpc>
          <a:spcPct val="90000"/>
        </a:lnSpc>
        <a:spcBef>
          <a:spcPct val="0"/>
        </a:spcBef>
        <a:spcAft>
          <a:spcPct val="0"/>
        </a:spcAft>
        <a:defRPr sz="2400" b="1">
          <a:solidFill>
            <a:srgbClr val="0039F0"/>
          </a:solidFill>
          <a:latin typeface="Times" pitchFamily="-108" charset="0"/>
        </a:defRPr>
      </a:lvl6pPr>
      <a:lvl7pPr marL="914400" algn="ctr" rtl="0" eaLnBrk="1" fontAlgn="base" hangingPunct="1">
        <a:lnSpc>
          <a:spcPct val="90000"/>
        </a:lnSpc>
        <a:spcBef>
          <a:spcPct val="0"/>
        </a:spcBef>
        <a:spcAft>
          <a:spcPct val="0"/>
        </a:spcAft>
        <a:defRPr sz="2400" b="1">
          <a:solidFill>
            <a:srgbClr val="0039F0"/>
          </a:solidFill>
          <a:latin typeface="Times" pitchFamily="-108" charset="0"/>
        </a:defRPr>
      </a:lvl7pPr>
      <a:lvl8pPr marL="1371600" algn="ctr" rtl="0" eaLnBrk="1" fontAlgn="base" hangingPunct="1">
        <a:lnSpc>
          <a:spcPct val="90000"/>
        </a:lnSpc>
        <a:spcBef>
          <a:spcPct val="0"/>
        </a:spcBef>
        <a:spcAft>
          <a:spcPct val="0"/>
        </a:spcAft>
        <a:defRPr sz="2400" b="1">
          <a:solidFill>
            <a:srgbClr val="0039F0"/>
          </a:solidFill>
          <a:latin typeface="Times" pitchFamily="-108" charset="0"/>
        </a:defRPr>
      </a:lvl8pPr>
      <a:lvl9pPr marL="1828800" algn="ctr" rtl="0" eaLnBrk="1" fontAlgn="base" hangingPunct="1">
        <a:lnSpc>
          <a:spcPct val="90000"/>
        </a:lnSpc>
        <a:spcBef>
          <a:spcPct val="0"/>
        </a:spcBef>
        <a:spcAft>
          <a:spcPct val="0"/>
        </a:spcAft>
        <a:defRPr sz="2400" b="1">
          <a:solidFill>
            <a:srgbClr val="0039F0"/>
          </a:solidFill>
          <a:latin typeface="Times" pitchFamily="-108" charset="0"/>
        </a:defRPr>
      </a:lvl9pPr>
    </p:titleStyle>
    <p:bodyStyle>
      <a:lvl1pPr marL="285750" indent="-285750" algn="l" rtl="0" eaLnBrk="1" fontAlgn="base" hangingPunct="1">
        <a:lnSpc>
          <a:spcPct val="90000"/>
        </a:lnSpc>
        <a:spcBef>
          <a:spcPct val="30000"/>
        </a:spcBef>
        <a:spcAft>
          <a:spcPct val="0"/>
        </a:spcAft>
        <a:buSzPct val="100000"/>
        <a:buChar char="•"/>
        <a:defRPr sz="2000" b="1">
          <a:solidFill>
            <a:schemeClr val="tx1"/>
          </a:solidFill>
          <a:latin typeface="+mn-lt"/>
          <a:ea typeface="ＭＳ Ｐゴシック" pitchFamily="-108" charset="-128"/>
          <a:cs typeface="ＭＳ Ｐゴシック" pitchFamily="-108" charset="-128"/>
        </a:defRPr>
      </a:lvl1pPr>
      <a:lvl2pPr marL="685800" indent="-228600" algn="l" rtl="0" eaLnBrk="1" fontAlgn="base" hangingPunct="1">
        <a:lnSpc>
          <a:spcPct val="90000"/>
        </a:lnSpc>
        <a:spcBef>
          <a:spcPct val="30000"/>
        </a:spcBef>
        <a:spcAft>
          <a:spcPct val="0"/>
        </a:spcAft>
        <a:buSzPct val="100000"/>
        <a:buChar char="–"/>
        <a:defRPr b="1">
          <a:solidFill>
            <a:schemeClr val="tx1"/>
          </a:solidFill>
          <a:latin typeface="+mn-lt"/>
          <a:ea typeface="ＭＳ Ｐゴシック" pitchFamily="-108" charset="-128"/>
        </a:defRPr>
      </a:lvl2pPr>
      <a:lvl3pPr marL="1143000" indent="-228600" algn="l" rtl="0" eaLnBrk="1" fontAlgn="base" hangingPunct="1">
        <a:lnSpc>
          <a:spcPct val="90000"/>
        </a:lnSpc>
        <a:spcBef>
          <a:spcPct val="30000"/>
        </a:spcBef>
        <a:spcAft>
          <a:spcPct val="0"/>
        </a:spcAft>
        <a:buSzPct val="100000"/>
        <a:buChar char="»"/>
        <a:defRPr b="1">
          <a:solidFill>
            <a:schemeClr val="tx1"/>
          </a:solidFill>
          <a:latin typeface="+mn-lt"/>
          <a:ea typeface="ＭＳ Ｐゴシック" pitchFamily="-108" charset="-128"/>
        </a:defRPr>
      </a:lvl3pPr>
      <a:lvl4pPr marL="1543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4pPr>
      <a:lvl5pPr marL="20002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3.wmf"/><Relationship Id="rId3" Type="http://schemas.openxmlformats.org/officeDocument/2006/relationships/notesSlide" Target="../notesSlides/notesSlide2.xml"/><Relationship Id="rId7" Type="http://schemas.openxmlformats.org/officeDocument/2006/relationships/image" Target="../media/image10.wmf"/><Relationship Id="rId12" Type="http://schemas.openxmlformats.org/officeDocument/2006/relationships/oleObject" Target="../embeddings/oleObject5.bin"/><Relationship Id="rId17" Type="http://schemas.openxmlformats.org/officeDocument/2006/relationships/image" Target="../media/image15.wmf"/><Relationship Id="rId2" Type="http://schemas.openxmlformats.org/officeDocument/2006/relationships/slideLayout" Target="../slideLayouts/slideLayout7.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21.wmf"/><Relationship Id="rId9" Type="http://schemas.openxmlformats.org/officeDocument/2006/relationships/oleObject" Target="../embeddings/oleObject11.bin"/><Relationship Id="rId14" Type="http://schemas.openxmlformats.org/officeDocument/2006/relationships/image" Target="../media/image23.wmf"/></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3.wmf"/><Relationship Id="rId4" Type="http://schemas.openxmlformats.org/officeDocument/2006/relationships/image" Target="../media/image24.wmf"/><Relationship Id="rId9" Type="http://schemas.openxmlformats.org/officeDocument/2006/relationships/oleObject" Target="../embeddings/oleObject17.bin"/><Relationship Id="rId14" Type="http://schemas.openxmlformats.org/officeDocument/2006/relationships/image" Target="../media/image2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dirty="0" smtClean="0"/>
              <a:t>XPETS Experimental Code</a:t>
            </a:r>
            <a:endParaRPr lang="en-US" dirty="0"/>
          </a:p>
        </p:txBody>
      </p:sp>
      <p:sp>
        <p:nvSpPr>
          <p:cNvPr id="13" name="Subtitle 12"/>
          <p:cNvSpPr>
            <a:spLocks noGrp="1"/>
          </p:cNvSpPr>
          <p:nvPr>
            <p:ph type="subTitle" idx="1"/>
          </p:nvPr>
        </p:nvSpPr>
        <p:spPr/>
        <p:txBody>
          <a:bodyPr/>
          <a:lstStyle/>
          <a:p>
            <a:r>
              <a:rPr lang="en-US" dirty="0" smtClean="0"/>
              <a:t>By Grant Buster</a:t>
            </a:r>
          </a:p>
          <a:p>
            <a:r>
              <a:rPr lang="en-US" dirty="0" smtClean="0"/>
              <a:t>July 17, 2015</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286000"/>
            <a:ext cx="7543800" cy="533400"/>
          </a:xfrm>
        </p:spPr>
        <p:txBody>
          <a:bodyPr/>
          <a:lstStyle/>
          <a:p>
            <a:r>
              <a:rPr lang="en-US" dirty="0" smtClean="0"/>
              <a:t>XPETS Experimental 3D Bed Reconstruction</a:t>
            </a:r>
            <a:endParaRPr lang="en-US" dirty="0"/>
          </a:p>
        </p:txBody>
      </p:sp>
    </p:spTree>
    <p:extLst>
      <p:ext uri="{BB962C8B-B14F-4D97-AF65-F5344CB8AC3E}">
        <p14:creationId xmlns:p14="http://schemas.microsoft.com/office/powerpoint/2010/main" val="280555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Search Algorithm</a:t>
            </a:r>
            <a:endParaRPr lang="en-US" dirty="0"/>
          </a:p>
        </p:txBody>
      </p:sp>
      <p:sp>
        <p:nvSpPr>
          <p:cNvPr id="3" name="Content Placeholder 2"/>
          <p:cNvSpPr>
            <a:spLocks noGrp="1"/>
          </p:cNvSpPr>
          <p:nvPr>
            <p:ph idx="1"/>
          </p:nvPr>
        </p:nvSpPr>
        <p:spPr/>
        <p:txBody>
          <a:bodyPr/>
          <a:lstStyle/>
          <a:p>
            <a:r>
              <a:rPr lang="en-US" dirty="0" smtClean="0"/>
              <a:t>The experimental code operates on the principle that it should be easier to search for an instrumented pebble in a 3D space</a:t>
            </a:r>
          </a:p>
          <a:p>
            <a:r>
              <a:rPr lang="en-US" dirty="0" smtClean="0"/>
              <a:t>In broad strokes this is the idea:</a:t>
            </a:r>
          </a:p>
          <a:p>
            <a:pPr lvl="1"/>
            <a:r>
              <a:rPr lang="en-US" dirty="0" smtClean="0"/>
              <a:t>Assume you can find a point in 3D where you think a tungsten pin was in the actual test section (we’ll go through how you find this point in a minute)</a:t>
            </a:r>
          </a:p>
          <a:p>
            <a:pPr lvl="1"/>
            <a:r>
              <a:rPr lang="en-US" dirty="0" smtClean="0"/>
              <a:t>You should be able to scan around that point and find two other points that appear (in the x-ray and contrast images) to be on the same pin</a:t>
            </a:r>
          </a:p>
          <a:p>
            <a:pPr lvl="1"/>
            <a:r>
              <a:rPr lang="en-US" dirty="0" smtClean="0"/>
              <a:t>Those two points should give you a pin orientation</a:t>
            </a:r>
          </a:p>
          <a:p>
            <a:pPr lvl="1"/>
            <a:r>
              <a:rPr lang="en-US" dirty="0" smtClean="0"/>
              <a:t>You can then “walk along” that orientation, verifying that you are still on a pin in your images</a:t>
            </a:r>
          </a:p>
          <a:p>
            <a:pPr lvl="1"/>
            <a:r>
              <a:rPr lang="en-US" dirty="0" smtClean="0"/>
              <a:t>Once you “step off” of the pin, you can verify that you have found a pin of an appropriate length</a:t>
            </a:r>
          </a:p>
          <a:p>
            <a:r>
              <a:rPr lang="en-US" dirty="0" smtClean="0"/>
              <a:t>Let’s see how this is done…</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767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Code Architecture</a:t>
            </a:r>
            <a:endParaRPr lang="en-US" dirty="0"/>
          </a:p>
        </p:txBody>
      </p:sp>
      <p:sp>
        <p:nvSpPr>
          <p:cNvPr id="5" name="Rounded Rectangle 4"/>
          <p:cNvSpPr/>
          <p:nvPr/>
        </p:nvSpPr>
        <p:spPr bwMode="auto">
          <a:xfrm>
            <a:off x="1006801" y="1905000"/>
            <a:ext cx="1676400" cy="3048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err="1" smtClean="0">
                <a:latin typeface="Times" pitchFamily="-108" charset="0"/>
              </a:rPr>
              <a:t>Experimental_Find.m</a:t>
            </a:r>
            <a:endParaRPr kumimoji="0" lang="en-US" sz="1200" b="0" i="0" u="none" strike="noStrike" cap="none" normalizeH="0" baseline="0" dirty="0">
              <a:ln>
                <a:noFill/>
              </a:ln>
              <a:solidFill>
                <a:schemeClr val="tx1"/>
              </a:solidFill>
              <a:effectLst/>
              <a:latin typeface="Times" pitchFamily="-108" charset="0"/>
            </a:endParaRPr>
          </a:p>
        </p:txBody>
      </p:sp>
      <p:cxnSp>
        <p:nvCxnSpPr>
          <p:cNvPr id="7" name="Straight Arrow Connector 6"/>
          <p:cNvCxnSpPr>
            <a:stCxn id="5" idx="3"/>
            <a:endCxn id="8" idx="1"/>
          </p:cNvCxnSpPr>
          <p:nvPr/>
        </p:nvCxnSpPr>
        <p:spPr bwMode="auto">
          <a:xfrm>
            <a:off x="2683201" y="2057400"/>
            <a:ext cx="999858" cy="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8" name="Rounded Rectangle 7"/>
          <p:cNvSpPr/>
          <p:nvPr/>
        </p:nvSpPr>
        <p:spPr bwMode="auto">
          <a:xfrm>
            <a:off x="3683059" y="1905000"/>
            <a:ext cx="1438542" cy="3048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Get_1pnt_Vector.m</a:t>
            </a:r>
            <a:endParaRPr kumimoji="0" lang="en-US" sz="1200" b="0" i="0" u="none" strike="noStrike" cap="none" normalizeH="0" baseline="0" dirty="0">
              <a:ln>
                <a:noFill/>
              </a:ln>
              <a:solidFill>
                <a:schemeClr val="tx1"/>
              </a:solidFill>
              <a:effectLst/>
              <a:latin typeface="Times" pitchFamily="-108" charset="0"/>
            </a:endParaRPr>
          </a:p>
        </p:txBody>
      </p:sp>
      <p:sp>
        <p:nvSpPr>
          <p:cNvPr id="22" name="Rounded Rectangle 21"/>
          <p:cNvSpPr/>
          <p:nvPr/>
        </p:nvSpPr>
        <p:spPr bwMode="auto">
          <a:xfrm>
            <a:off x="3683059" y="4858370"/>
            <a:ext cx="1438542" cy="3048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Validator.m</a:t>
            </a:r>
            <a:endParaRPr kumimoji="0" lang="en-US" sz="1200" b="0" i="0" u="none" strike="noStrike" cap="none" normalizeH="0" baseline="0" dirty="0">
              <a:ln>
                <a:noFill/>
              </a:ln>
              <a:solidFill>
                <a:schemeClr val="tx1"/>
              </a:solidFill>
              <a:effectLst/>
              <a:latin typeface="Times" pitchFamily="-108" charset="0"/>
            </a:endParaRPr>
          </a:p>
        </p:txBody>
      </p:sp>
      <p:sp>
        <p:nvSpPr>
          <p:cNvPr id="23" name="Rounded Rectangle 22"/>
          <p:cNvSpPr/>
          <p:nvPr/>
        </p:nvSpPr>
        <p:spPr bwMode="auto">
          <a:xfrm>
            <a:off x="5892859" y="4858370"/>
            <a:ext cx="1438542" cy="3048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Render_Pebbles.m</a:t>
            </a:r>
            <a:endParaRPr kumimoji="0" lang="en-US" sz="1200" b="0" i="0" u="none" strike="noStrike" cap="none" normalizeH="0" baseline="0" dirty="0">
              <a:ln>
                <a:noFill/>
              </a:ln>
              <a:solidFill>
                <a:schemeClr val="tx1"/>
              </a:solidFill>
              <a:effectLst/>
              <a:latin typeface="Times" pitchFamily="-108" charset="0"/>
            </a:endParaRPr>
          </a:p>
        </p:txBody>
      </p:sp>
      <p:cxnSp>
        <p:nvCxnSpPr>
          <p:cNvPr id="27" name="Straight Arrow Connector 26"/>
          <p:cNvCxnSpPr>
            <a:stCxn id="22" idx="3"/>
            <a:endCxn id="23" idx="1"/>
          </p:cNvCxnSpPr>
          <p:nvPr/>
        </p:nvCxnSpPr>
        <p:spPr bwMode="auto">
          <a:xfrm>
            <a:off x="5121601" y="5010770"/>
            <a:ext cx="771258" cy="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2" name="Rounded Rectangle 31"/>
          <p:cNvSpPr/>
          <p:nvPr/>
        </p:nvSpPr>
        <p:spPr bwMode="auto">
          <a:xfrm>
            <a:off x="1734262" y="2667000"/>
            <a:ext cx="720339"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Geo</a:t>
            </a:r>
            <a:endParaRPr kumimoji="0" lang="en-US" sz="1200" b="0" i="0" u="none" strike="noStrike" cap="none" normalizeH="0" baseline="0" dirty="0">
              <a:ln>
                <a:noFill/>
              </a:ln>
              <a:solidFill>
                <a:schemeClr val="tx1"/>
              </a:solidFill>
              <a:effectLst/>
              <a:latin typeface="Times" pitchFamily="-108" charset="0"/>
            </a:endParaRPr>
          </a:p>
        </p:txBody>
      </p:sp>
      <p:sp>
        <p:nvSpPr>
          <p:cNvPr id="60" name="Rounded Rectangle 59"/>
          <p:cNvSpPr/>
          <p:nvPr/>
        </p:nvSpPr>
        <p:spPr bwMode="auto">
          <a:xfrm>
            <a:off x="1620493" y="3798962"/>
            <a:ext cx="947871"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Thresholds</a:t>
            </a:r>
            <a:endParaRPr kumimoji="0" lang="en-US" sz="1200" b="0" i="0" u="none" strike="noStrike" cap="none" normalizeH="0" baseline="0" dirty="0">
              <a:ln>
                <a:noFill/>
              </a:ln>
              <a:solidFill>
                <a:schemeClr val="tx1"/>
              </a:solidFill>
              <a:effectLst/>
              <a:latin typeface="Times" pitchFamily="-108" charset="0"/>
            </a:endParaRPr>
          </a:p>
        </p:txBody>
      </p:sp>
      <p:sp>
        <p:nvSpPr>
          <p:cNvPr id="44" name="Rounded Rectangle 43"/>
          <p:cNvSpPr/>
          <p:nvPr/>
        </p:nvSpPr>
        <p:spPr bwMode="auto">
          <a:xfrm>
            <a:off x="1524177" y="3031264"/>
            <a:ext cx="1140507"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Contrast Data</a:t>
            </a:r>
            <a:endParaRPr kumimoji="0" lang="en-US" sz="1200" b="0" i="0" u="none" strike="noStrike" cap="none" normalizeH="0" baseline="0" dirty="0">
              <a:ln>
                <a:noFill/>
              </a:ln>
              <a:solidFill>
                <a:schemeClr val="tx1"/>
              </a:solidFill>
              <a:effectLst/>
              <a:latin typeface="Times" pitchFamily="-108" charset="0"/>
            </a:endParaRPr>
          </a:p>
        </p:txBody>
      </p:sp>
      <p:sp>
        <p:nvSpPr>
          <p:cNvPr id="47" name="Rounded Rectangle 46"/>
          <p:cNvSpPr/>
          <p:nvPr/>
        </p:nvSpPr>
        <p:spPr bwMode="auto">
          <a:xfrm>
            <a:off x="1449133" y="3429000"/>
            <a:ext cx="1290593"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Luminosity Data</a:t>
            </a:r>
            <a:endParaRPr kumimoji="0" lang="en-US" sz="1200" b="0" i="0" u="none" strike="noStrike" cap="none" normalizeH="0" baseline="0" dirty="0">
              <a:ln>
                <a:noFill/>
              </a:ln>
              <a:solidFill>
                <a:schemeClr val="tx1"/>
              </a:solidFill>
              <a:effectLst/>
              <a:latin typeface="Times" pitchFamily="-108" charset="0"/>
            </a:endParaRPr>
          </a:p>
        </p:txBody>
      </p:sp>
      <p:sp>
        <p:nvSpPr>
          <p:cNvPr id="49" name="Rounded Rectangle 48"/>
          <p:cNvSpPr/>
          <p:nvPr/>
        </p:nvSpPr>
        <p:spPr bwMode="auto">
          <a:xfrm>
            <a:off x="6019800" y="2209800"/>
            <a:ext cx="1431599"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Look_at_Image2.m</a:t>
            </a:r>
            <a:endParaRPr kumimoji="0" lang="en-US" sz="1200" b="0" i="0" u="none" strike="noStrike" cap="none" normalizeH="0" baseline="0" dirty="0">
              <a:ln>
                <a:noFill/>
              </a:ln>
              <a:solidFill>
                <a:schemeClr val="tx1"/>
              </a:solidFill>
              <a:effectLst/>
              <a:latin typeface="Times" pitchFamily="-108" charset="0"/>
            </a:endParaRPr>
          </a:p>
        </p:txBody>
      </p:sp>
      <p:sp>
        <p:nvSpPr>
          <p:cNvPr id="51" name="Rounded Rectangle 50"/>
          <p:cNvSpPr/>
          <p:nvPr/>
        </p:nvSpPr>
        <p:spPr bwMode="auto">
          <a:xfrm>
            <a:off x="3529768" y="2971800"/>
            <a:ext cx="1745123"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err="1" smtClean="0">
                <a:latin typeface="Times" pitchFamily="-108" charset="0"/>
              </a:rPr>
              <a:t>Find_Pin_Orientation.m</a:t>
            </a:r>
            <a:endParaRPr kumimoji="0" lang="en-US" sz="1200" b="0" i="0" u="none" strike="noStrike" cap="none" normalizeH="0" baseline="0" dirty="0">
              <a:ln>
                <a:noFill/>
              </a:ln>
              <a:solidFill>
                <a:schemeClr val="tx1"/>
              </a:solidFill>
              <a:effectLst/>
              <a:latin typeface="Times" pitchFamily="-108" charset="0"/>
            </a:endParaRPr>
          </a:p>
        </p:txBody>
      </p:sp>
      <p:sp>
        <p:nvSpPr>
          <p:cNvPr id="52" name="Rounded Rectangle 51"/>
          <p:cNvSpPr/>
          <p:nvPr/>
        </p:nvSpPr>
        <p:spPr bwMode="auto">
          <a:xfrm>
            <a:off x="3529767" y="3516281"/>
            <a:ext cx="1745123" cy="228600"/>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lang="en-US" sz="1200" dirty="0" smtClean="0">
                <a:latin typeface="Times" pitchFamily="-108" charset="0"/>
              </a:rPr>
              <a:t>Walk_Along_Pin2.m</a:t>
            </a:r>
            <a:endParaRPr kumimoji="0" lang="en-US" sz="1200" b="0" i="0" u="none" strike="noStrike" cap="none" normalizeH="0" baseline="0" dirty="0">
              <a:ln>
                <a:noFill/>
              </a:ln>
              <a:solidFill>
                <a:schemeClr val="tx1"/>
              </a:solidFill>
              <a:effectLst/>
              <a:latin typeface="Times" pitchFamily="-108" charset="0"/>
            </a:endParaRPr>
          </a:p>
        </p:txBody>
      </p:sp>
      <p:cxnSp>
        <p:nvCxnSpPr>
          <p:cNvPr id="61" name="Straight Arrow Connector 60"/>
          <p:cNvCxnSpPr>
            <a:stCxn id="8" idx="2"/>
            <a:endCxn id="69" idx="0"/>
          </p:cNvCxnSpPr>
          <p:nvPr/>
        </p:nvCxnSpPr>
        <p:spPr bwMode="auto">
          <a:xfrm>
            <a:off x="4402330" y="2209800"/>
            <a:ext cx="8635" cy="68636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69" name="Rectangle 68"/>
          <p:cNvSpPr/>
          <p:nvPr/>
        </p:nvSpPr>
        <p:spPr bwMode="auto">
          <a:xfrm>
            <a:off x="3411730" y="2896163"/>
            <a:ext cx="1998470" cy="100416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73" name="Straight Arrow Connector 72"/>
          <p:cNvCxnSpPr>
            <a:stCxn id="69" idx="2"/>
            <a:endCxn id="22" idx="0"/>
          </p:cNvCxnSpPr>
          <p:nvPr/>
        </p:nvCxnSpPr>
        <p:spPr bwMode="auto">
          <a:xfrm flipH="1">
            <a:off x="4402330" y="3900325"/>
            <a:ext cx="8635" cy="958045"/>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77" name="Straight Arrow Connector 76"/>
          <p:cNvCxnSpPr>
            <a:stCxn id="49" idx="1"/>
          </p:cNvCxnSpPr>
          <p:nvPr/>
        </p:nvCxnSpPr>
        <p:spPr bwMode="auto">
          <a:xfrm flipH="1" flipV="1">
            <a:off x="5121601" y="2057400"/>
            <a:ext cx="898199" cy="2667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79" name="Straight Arrow Connector 78"/>
          <p:cNvCxnSpPr>
            <a:stCxn id="49" idx="1"/>
          </p:cNvCxnSpPr>
          <p:nvPr/>
        </p:nvCxnSpPr>
        <p:spPr bwMode="auto">
          <a:xfrm flipH="1">
            <a:off x="5410200" y="2324100"/>
            <a:ext cx="609600" cy="4572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80" name="Rectangle 79"/>
          <p:cNvSpPr/>
          <p:nvPr/>
        </p:nvSpPr>
        <p:spPr bwMode="auto">
          <a:xfrm>
            <a:off x="1355399" y="2590800"/>
            <a:ext cx="1464001" cy="154356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86" name="Straight Arrow Connector 85"/>
          <p:cNvCxnSpPr/>
          <p:nvPr/>
        </p:nvCxnSpPr>
        <p:spPr bwMode="auto">
          <a:xfrm flipV="1">
            <a:off x="2819400" y="2209800"/>
            <a:ext cx="863659" cy="5715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88" name="Straight Arrow Connector 87"/>
          <p:cNvCxnSpPr>
            <a:stCxn id="80" idx="3"/>
            <a:endCxn id="69" idx="1"/>
          </p:cNvCxnSpPr>
          <p:nvPr/>
        </p:nvCxnSpPr>
        <p:spPr bwMode="auto">
          <a:xfrm>
            <a:off x="2819400" y="3362583"/>
            <a:ext cx="592330" cy="3566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8486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Starting Point</a:t>
            </a:r>
            <a:endParaRPr lang="en-US" dirty="0"/>
          </a:p>
        </p:txBody>
      </p:sp>
      <p:sp>
        <p:nvSpPr>
          <p:cNvPr id="3" name="Content Placeholder 2"/>
          <p:cNvSpPr>
            <a:spLocks noGrp="1"/>
          </p:cNvSpPr>
          <p:nvPr>
            <p:ph idx="1"/>
          </p:nvPr>
        </p:nvSpPr>
        <p:spPr/>
        <p:txBody>
          <a:bodyPr/>
          <a:lstStyle/>
          <a:p>
            <a:r>
              <a:rPr lang="en-US" dirty="0" smtClean="0"/>
              <a:t>Start with a point that you know is on a single pin in an x-ray image. This is currently a user input, but in theory it shouldn’t be hard to automate</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p:cNvPicPr>
            <a:picLocks noChangeAspect="1"/>
          </p:cNvPicPr>
          <p:nvPr/>
        </p:nvPicPr>
        <p:blipFill rotWithShape="1">
          <a:blip r:embed="rId2"/>
          <a:srcRect l="25862" b="46552"/>
          <a:stretch/>
        </p:blipFill>
        <p:spPr>
          <a:xfrm>
            <a:off x="152400" y="1828802"/>
            <a:ext cx="3276600" cy="2362198"/>
          </a:xfrm>
          <a:prstGeom prst="rect">
            <a:avLst/>
          </a:prstGeom>
        </p:spPr>
      </p:pic>
      <p:sp>
        <p:nvSpPr>
          <p:cNvPr id="7" name="TextBox 6"/>
          <p:cNvSpPr txBox="1"/>
          <p:nvPr/>
        </p:nvSpPr>
        <p:spPr>
          <a:xfrm>
            <a:off x="3542484" y="1670525"/>
            <a:ext cx="2864887" cy="341632"/>
          </a:xfrm>
          <a:prstGeom prst="rect">
            <a:avLst/>
          </a:prstGeom>
          <a:noFill/>
        </p:spPr>
        <p:txBody>
          <a:bodyPr wrap="none" rtlCol="0">
            <a:spAutoFit/>
          </a:bodyPr>
          <a:lstStyle/>
          <a:p>
            <a:r>
              <a:rPr lang="en-US" dirty="0" smtClean="0"/>
              <a:t>In Experimental_Find_05.m:</a:t>
            </a:r>
            <a:endParaRPr lang="en-US" dirty="0"/>
          </a:p>
        </p:txBody>
      </p:sp>
      <p:pic>
        <p:nvPicPr>
          <p:cNvPr id="8" name="Picture 7"/>
          <p:cNvPicPr>
            <a:picLocks noChangeAspect="1"/>
          </p:cNvPicPr>
          <p:nvPr/>
        </p:nvPicPr>
        <p:blipFill>
          <a:blip r:embed="rId3"/>
          <a:stretch>
            <a:fillRect/>
          </a:stretch>
        </p:blipFill>
        <p:spPr>
          <a:xfrm>
            <a:off x="3542484" y="2057400"/>
            <a:ext cx="5457825" cy="866775"/>
          </a:xfrm>
          <a:prstGeom prst="rect">
            <a:avLst/>
          </a:prstGeom>
        </p:spPr>
      </p:pic>
      <p:pic>
        <p:nvPicPr>
          <p:cNvPr id="9" name="Picture 8"/>
          <p:cNvPicPr>
            <a:picLocks noChangeAspect="1"/>
          </p:cNvPicPr>
          <p:nvPr/>
        </p:nvPicPr>
        <p:blipFill>
          <a:blip r:embed="rId4"/>
          <a:stretch>
            <a:fillRect/>
          </a:stretch>
        </p:blipFill>
        <p:spPr>
          <a:xfrm>
            <a:off x="2920647" y="3581401"/>
            <a:ext cx="5654410" cy="2692576"/>
          </a:xfrm>
          <a:prstGeom prst="rect">
            <a:avLst/>
          </a:prstGeom>
        </p:spPr>
      </p:pic>
      <p:sp>
        <p:nvSpPr>
          <p:cNvPr id="10" name="TextBox 9"/>
          <p:cNvSpPr txBox="1"/>
          <p:nvPr/>
        </p:nvSpPr>
        <p:spPr>
          <a:xfrm>
            <a:off x="5867400" y="3302870"/>
            <a:ext cx="1245854" cy="397032"/>
          </a:xfrm>
          <a:prstGeom prst="rect">
            <a:avLst/>
          </a:prstGeom>
          <a:noFill/>
        </p:spPr>
        <p:txBody>
          <a:bodyPr wrap="none" rtlCol="0">
            <a:spAutoFit/>
          </a:bodyPr>
          <a:lstStyle/>
          <a:p>
            <a:pPr algn="ctr"/>
            <a:r>
              <a:rPr lang="en-US" sz="1100" dirty="0" smtClean="0"/>
              <a:t>point3D</a:t>
            </a:r>
          </a:p>
          <a:p>
            <a:pPr algn="ctr"/>
            <a:r>
              <a:rPr lang="en-US" sz="1100" dirty="0" smtClean="0"/>
              <a:t>(on detector plane)</a:t>
            </a:r>
            <a:endParaRPr lang="en-US" sz="1100" dirty="0"/>
          </a:p>
        </p:txBody>
      </p:sp>
      <p:cxnSp>
        <p:nvCxnSpPr>
          <p:cNvPr id="12" name="Straight Arrow Connector 11"/>
          <p:cNvCxnSpPr>
            <a:stCxn id="10" idx="2"/>
          </p:cNvCxnSpPr>
          <p:nvPr/>
        </p:nvCxnSpPr>
        <p:spPr bwMode="auto">
          <a:xfrm>
            <a:off x="6490327" y="3699902"/>
            <a:ext cx="215273" cy="22765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3" name="TextBox 12"/>
          <p:cNvSpPr txBox="1"/>
          <p:nvPr/>
        </p:nvSpPr>
        <p:spPr>
          <a:xfrm>
            <a:off x="4497189" y="3726007"/>
            <a:ext cx="1250663" cy="244682"/>
          </a:xfrm>
          <a:prstGeom prst="rect">
            <a:avLst/>
          </a:prstGeom>
          <a:noFill/>
        </p:spPr>
        <p:txBody>
          <a:bodyPr wrap="none" rtlCol="0">
            <a:spAutoFit/>
          </a:bodyPr>
          <a:lstStyle/>
          <a:p>
            <a:r>
              <a:rPr lang="en-US" sz="1100" dirty="0" smtClean="0"/>
              <a:t>point3D+vector3D</a:t>
            </a:r>
            <a:endParaRPr lang="en-US" sz="1100" dirty="0"/>
          </a:p>
        </p:txBody>
      </p:sp>
      <p:cxnSp>
        <p:nvCxnSpPr>
          <p:cNvPr id="15" name="Straight Arrow Connector 14"/>
          <p:cNvCxnSpPr>
            <a:stCxn id="13" idx="2"/>
          </p:cNvCxnSpPr>
          <p:nvPr/>
        </p:nvCxnSpPr>
        <p:spPr bwMode="auto">
          <a:xfrm>
            <a:off x="5122521" y="3970689"/>
            <a:ext cx="961684" cy="67751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6" name="TextBox 15"/>
          <p:cNvSpPr txBox="1"/>
          <p:nvPr/>
        </p:nvSpPr>
        <p:spPr>
          <a:xfrm>
            <a:off x="4201452" y="6037673"/>
            <a:ext cx="915635" cy="244682"/>
          </a:xfrm>
          <a:prstGeom prst="rect">
            <a:avLst/>
          </a:prstGeom>
          <a:noFill/>
        </p:spPr>
        <p:txBody>
          <a:bodyPr wrap="none" rtlCol="0">
            <a:spAutoFit/>
          </a:bodyPr>
          <a:lstStyle/>
          <a:p>
            <a:r>
              <a:rPr lang="en-US" sz="1100" dirty="0" smtClean="0"/>
              <a:t>X-ray source</a:t>
            </a:r>
            <a:endParaRPr lang="en-US" sz="1100" dirty="0"/>
          </a:p>
        </p:txBody>
      </p:sp>
      <p:cxnSp>
        <p:nvCxnSpPr>
          <p:cNvPr id="18" name="Straight Arrow Connector 17"/>
          <p:cNvCxnSpPr>
            <a:stCxn id="16" idx="0"/>
          </p:cNvCxnSpPr>
          <p:nvPr/>
        </p:nvCxnSpPr>
        <p:spPr bwMode="auto">
          <a:xfrm flipV="1">
            <a:off x="4659270" y="5562600"/>
            <a:ext cx="538217" cy="47507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21" name="TextBox 20"/>
          <p:cNvSpPr txBox="1"/>
          <p:nvPr/>
        </p:nvSpPr>
        <p:spPr>
          <a:xfrm>
            <a:off x="8008528" y="4353986"/>
            <a:ext cx="962123" cy="244682"/>
          </a:xfrm>
          <a:prstGeom prst="rect">
            <a:avLst/>
          </a:prstGeom>
          <a:noFill/>
        </p:spPr>
        <p:txBody>
          <a:bodyPr wrap="none" rtlCol="0">
            <a:spAutoFit/>
          </a:bodyPr>
          <a:lstStyle/>
          <a:p>
            <a:r>
              <a:rPr lang="en-US" sz="1100" dirty="0" smtClean="0"/>
              <a:t>Origin (0,0,0)</a:t>
            </a:r>
            <a:endParaRPr lang="en-US" sz="1100" dirty="0"/>
          </a:p>
        </p:txBody>
      </p:sp>
      <p:cxnSp>
        <p:nvCxnSpPr>
          <p:cNvPr id="23" name="Straight Arrow Connector 22"/>
          <p:cNvCxnSpPr>
            <a:stCxn id="21" idx="1"/>
          </p:cNvCxnSpPr>
          <p:nvPr/>
        </p:nvCxnSpPr>
        <p:spPr bwMode="auto">
          <a:xfrm flipH="1" flipV="1">
            <a:off x="6645778" y="4171305"/>
            <a:ext cx="1362750" cy="30502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0" name="TextBox 29"/>
          <p:cNvSpPr txBox="1"/>
          <p:nvPr/>
        </p:nvSpPr>
        <p:spPr>
          <a:xfrm>
            <a:off x="8357076" y="3149124"/>
            <a:ext cx="402674" cy="244682"/>
          </a:xfrm>
          <a:prstGeom prst="rect">
            <a:avLst/>
          </a:prstGeom>
          <a:noFill/>
        </p:spPr>
        <p:txBody>
          <a:bodyPr wrap="none" rtlCol="0">
            <a:spAutoFit/>
          </a:bodyPr>
          <a:lstStyle/>
          <a:p>
            <a:r>
              <a:rPr lang="en-US" sz="1100" dirty="0" smtClean="0"/>
              <a:t>plot</a:t>
            </a:r>
            <a:endParaRPr lang="en-US" sz="1100" dirty="0"/>
          </a:p>
        </p:txBody>
      </p:sp>
      <p:cxnSp>
        <p:nvCxnSpPr>
          <p:cNvPr id="32" name="Straight Arrow Connector 31"/>
          <p:cNvCxnSpPr>
            <a:stCxn id="30" idx="0"/>
          </p:cNvCxnSpPr>
          <p:nvPr/>
        </p:nvCxnSpPr>
        <p:spPr bwMode="auto">
          <a:xfrm flipV="1">
            <a:off x="8558413" y="2872899"/>
            <a:ext cx="103463" cy="276225"/>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3028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Starting Point</a:t>
            </a:r>
            <a:endParaRPr lang="en-US" dirty="0"/>
          </a:p>
        </p:txBody>
      </p:sp>
      <p:sp>
        <p:nvSpPr>
          <p:cNvPr id="3" name="Content Placeholder 2"/>
          <p:cNvSpPr>
            <a:spLocks noGrp="1"/>
          </p:cNvSpPr>
          <p:nvPr>
            <p:ph idx="1"/>
          </p:nvPr>
        </p:nvSpPr>
        <p:spPr/>
        <p:txBody>
          <a:bodyPr/>
          <a:lstStyle/>
          <a:p>
            <a:r>
              <a:rPr lang="en-US" dirty="0"/>
              <a:t>Experimental_Find_5.m will then iterate from point3D along vector3D to a user-input endpoint</a:t>
            </a:r>
          </a:p>
          <a:p>
            <a:r>
              <a:rPr lang="en-US" dirty="0"/>
              <a:t>The code uses Look_at_Image2.m to check each point along vector3D against luminosity and contrast </a:t>
            </a:r>
            <a:r>
              <a:rPr lang="en-US" dirty="0" smtClean="0"/>
              <a:t>sets</a:t>
            </a:r>
            <a:endParaRPr lang="en-US" dirty="0"/>
          </a:p>
          <a:p>
            <a:r>
              <a:rPr lang="en-US" dirty="0"/>
              <a:t>Contrast and luminosity data at each point along vector3D are then stored in “</a:t>
            </a:r>
            <a:r>
              <a:rPr lang="en-US" dirty="0" err="1"/>
              <a:t>point_assessments</a:t>
            </a:r>
            <a:r>
              <a:rPr lang="en-US" dirty="0"/>
              <a:t>”</a:t>
            </a:r>
            <a:endParaRPr lang="en-US" dirty="0"/>
          </a:p>
        </p:txBody>
      </p:sp>
      <p:grpSp>
        <p:nvGrpSpPr>
          <p:cNvPr id="4" name="Group 3"/>
          <p:cNvGrpSpPr/>
          <p:nvPr/>
        </p:nvGrpSpPr>
        <p:grpSpPr>
          <a:xfrm>
            <a:off x="152400" y="4080617"/>
            <a:ext cx="3917919" cy="2007782"/>
            <a:chOff x="1371600" y="3268915"/>
            <a:chExt cx="5892076" cy="3019461"/>
          </a:xfrm>
        </p:grpSpPr>
        <p:pic>
          <p:nvPicPr>
            <p:cNvPr id="9" name="Picture 8"/>
            <p:cNvPicPr>
              <a:picLocks noChangeAspect="1"/>
            </p:cNvPicPr>
            <p:nvPr/>
          </p:nvPicPr>
          <p:blipFill>
            <a:blip r:embed="rId2"/>
            <a:stretch>
              <a:fillRect/>
            </a:stretch>
          </p:blipFill>
          <p:spPr>
            <a:xfrm>
              <a:off x="1371600" y="3547446"/>
              <a:ext cx="5654410" cy="2692576"/>
            </a:xfrm>
            <a:prstGeom prst="rect">
              <a:avLst/>
            </a:prstGeom>
          </p:spPr>
        </p:pic>
        <p:sp>
          <p:nvSpPr>
            <p:cNvPr id="10" name="TextBox 9"/>
            <p:cNvSpPr txBox="1"/>
            <p:nvPr/>
          </p:nvSpPr>
          <p:spPr>
            <a:xfrm>
              <a:off x="4288939" y="3268915"/>
              <a:ext cx="1304683" cy="430458"/>
            </a:xfrm>
            <a:prstGeom prst="rect">
              <a:avLst/>
            </a:prstGeom>
            <a:noFill/>
          </p:spPr>
          <p:txBody>
            <a:bodyPr wrap="none" rtlCol="0">
              <a:spAutoFit/>
            </a:bodyPr>
            <a:lstStyle/>
            <a:p>
              <a:pPr algn="ctr"/>
              <a:r>
                <a:rPr lang="en-US" sz="700" dirty="0" smtClean="0"/>
                <a:t>point3D</a:t>
              </a:r>
            </a:p>
            <a:p>
              <a:pPr algn="ctr"/>
              <a:r>
                <a:rPr lang="en-US" sz="700" dirty="0" smtClean="0"/>
                <a:t>(on detector plane)</a:t>
              </a:r>
              <a:endParaRPr lang="en-US" sz="700" dirty="0"/>
            </a:p>
          </p:txBody>
        </p:sp>
        <p:cxnSp>
          <p:nvCxnSpPr>
            <p:cNvPr id="12" name="Straight Arrow Connector 11"/>
            <p:cNvCxnSpPr>
              <a:stCxn id="10" idx="2"/>
            </p:cNvCxnSpPr>
            <p:nvPr/>
          </p:nvCxnSpPr>
          <p:spPr bwMode="auto">
            <a:xfrm>
              <a:off x="4941281" y="3699373"/>
              <a:ext cx="215273" cy="19422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3" name="TextBox 12"/>
            <p:cNvSpPr txBox="1"/>
            <p:nvPr/>
          </p:nvSpPr>
          <p:spPr>
            <a:xfrm>
              <a:off x="2948142" y="3692052"/>
              <a:ext cx="1302273" cy="284659"/>
            </a:xfrm>
            <a:prstGeom prst="rect">
              <a:avLst/>
            </a:prstGeom>
            <a:noFill/>
          </p:spPr>
          <p:txBody>
            <a:bodyPr wrap="none" rtlCol="0">
              <a:spAutoFit/>
            </a:bodyPr>
            <a:lstStyle/>
            <a:p>
              <a:r>
                <a:rPr lang="en-US" sz="700" dirty="0" smtClean="0"/>
                <a:t>point3D+vector3D</a:t>
              </a:r>
              <a:endParaRPr lang="en-US" sz="700" dirty="0"/>
            </a:p>
          </p:txBody>
        </p:sp>
        <p:cxnSp>
          <p:nvCxnSpPr>
            <p:cNvPr id="15" name="Straight Arrow Connector 14"/>
            <p:cNvCxnSpPr>
              <a:stCxn id="13" idx="2"/>
            </p:cNvCxnSpPr>
            <p:nvPr/>
          </p:nvCxnSpPr>
          <p:spPr bwMode="auto">
            <a:xfrm>
              <a:off x="3599279" y="3976711"/>
              <a:ext cx="935879" cy="63753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6" name="TextBox 15"/>
            <p:cNvSpPr txBox="1"/>
            <p:nvPr/>
          </p:nvSpPr>
          <p:spPr>
            <a:xfrm>
              <a:off x="2652406" y="6003717"/>
              <a:ext cx="981647" cy="284659"/>
            </a:xfrm>
            <a:prstGeom prst="rect">
              <a:avLst/>
            </a:prstGeom>
            <a:noFill/>
          </p:spPr>
          <p:txBody>
            <a:bodyPr wrap="none" rtlCol="0">
              <a:spAutoFit/>
            </a:bodyPr>
            <a:lstStyle/>
            <a:p>
              <a:r>
                <a:rPr lang="en-US" sz="700" dirty="0" smtClean="0"/>
                <a:t>X-ray source</a:t>
              </a:r>
              <a:endParaRPr lang="en-US" sz="700" dirty="0"/>
            </a:p>
          </p:txBody>
        </p:sp>
        <p:cxnSp>
          <p:nvCxnSpPr>
            <p:cNvPr id="18" name="Straight Arrow Connector 17"/>
            <p:cNvCxnSpPr>
              <a:stCxn id="16" idx="0"/>
            </p:cNvCxnSpPr>
            <p:nvPr/>
          </p:nvCxnSpPr>
          <p:spPr bwMode="auto">
            <a:xfrm flipV="1">
              <a:off x="3143230" y="5528645"/>
              <a:ext cx="505210" cy="47507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17" name="TextBox 16"/>
            <p:cNvSpPr txBox="1"/>
            <p:nvPr/>
          </p:nvSpPr>
          <p:spPr>
            <a:xfrm>
              <a:off x="6257922" y="3893599"/>
              <a:ext cx="1005754" cy="284659"/>
            </a:xfrm>
            <a:prstGeom prst="rect">
              <a:avLst/>
            </a:prstGeom>
            <a:noFill/>
          </p:spPr>
          <p:txBody>
            <a:bodyPr wrap="none" rtlCol="0">
              <a:spAutoFit/>
            </a:bodyPr>
            <a:lstStyle/>
            <a:p>
              <a:pPr algn="ctr"/>
              <a:r>
                <a:rPr lang="en-US" sz="700" dirty="0" smtClean="0"/>
                <a:t>Tested points</a:t>
              </a:r>
              <a:endParaRPr lang="en-US" sz="700" dirty="0"/>
            </a:p>
          </p:txBody>
        </p:sp>
        <p:cxnSp>
          <p:nvCxnSpPr>
            <p:cNvPr id="11" name="Straight Arrow Connector 10"/>
            <p:cNvCxnSpPr>
              <a:stCxn id="17" idx="1"/>
            </p:cNvCxnSpPr>
            <p:nvPr/>
          </p:nvCxnSpPr>
          <p:spPr bwMode="auto">
            <a:xfrm flipH="1">
              <a:off x="5048916" y="4035929"/>
              <a:ext cx="1209006" cy="10235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9" name="Straight Arrow Connector 18"/>
            <p:cNvCxnSpPr>
              <a:stCxn id="17" idx="1"/>
            </p:cNvCxnSpPr>
            <p:nvPr/>
          </p:nvCxnSpPr>
          <p:spPr bwMode="auto">
            <a:xfrm flipH="1">
              <a:off x="4941281" y="4035929"/>
              <a:ext cx="1316642" cy="155072"/>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2" name="Straight Arrow Connector 21"/>
            <p:cNvCxnSpPr>
              <a:stCxn id="17" idx="1"/>
            </p:cNvCxnSpPr>
            <p:nvPr/>
          </p:nvCxnSpPr>
          <p:spPr bwMode="auto">
            <a:xfrm flipH="1" flipV="1">
              <a:off x="5156555" y="4015941"/>
              <a:ext cx="1101367" cy="19988"/>
            </a:xfrm>
            <a:prstGeom prst="straightConnector1">
              <a:avLst/>
            </a:prstGeom>
            <a:solidFill>
              <a:schemeClr val="bg1"/>
            </a:solidFill>
            <a:ln w="12700" cap="flat" cmpd="sng" algn="ctr">
              <a:solidFill>
                <a:schemeClr val="tx1"/>
              </a:solidFill>
              <a:prstDash val="solid"/>
              <a:round/>
              <a:headEnd type="none" w="med" len="med"/>
              <a:tailEnd type="triangle"/>
            </a:ln>
            <a:effectLst/>
          </p:spPr>
        </p:cxnSp>
      </p:grpSp>
      <p:grpSp>
        <p:nvGrpSpPr>
          <p:cNvPr id="37" name="Group 36"/>
          <p:cNvGrpSpPr/>
          <p:nvPr/>
        </p:nvGrpSpPr>
        <p:grpSpPr>
          <a:xfrm>
            <a:off x="4294813" y="2798782"/>
            <a:ext cx="4696970" cy="3449618"/>
            <a:chOff x="4294813" y="1828800"/>
            <a:chExt cx="4696970" cy="3449618"/>
          </a:xfrm>
        </p:grpSpPr>
        <p:grpSp>
          <p:nvGrpSpPr>
            <p:cNvPr id="36" name="Group 35"/>
            <p:cNvGrpSpPr/>
            <p:nvPr/>
          </p:nvGrpSpPr>
          <p:grpSpPr>
            <a:xfrm>
              <a:off x="4294813" y="1828800"/>
              <a:ext cx="4535098" cy="3449618"/>
              <a:chOff x="4294813" y="1828800"/>
              <a:chExt cx="4535098" cy="3449618"/>
            </a:xfrm>
          </p:grpSpPr>
          <p:pic>
            <p:nvPicPr>
              <p:cNvPr id="5" name="Picture 4"/>
              <p:cNvPicPr>
                <a:picLocks noChangeAspect="1"/>
              </p:cNvPicPr>
              <p:nvPr/>
            </p:nvPicPr>
            <p:blipFill>
              <a:blip r:embed="rId3"/>
              <a:stretch>
                <a:fillRect/>
              </a:stretch>
            </p:blipFill>
            <p:spPr>
              <a:xfrm>
                <a:off x="4294813" y="1828800"/>
                <a:ext cx="4535098" cy="3449618"/>
              </a:xfrm>
              <a:prstGeom prst="rect">
                <a:avLst/>
              </a:prstGeom>
            </p:spPr>
          </p:pic>
          <p:sp>
            <p:nvSpPr>
              <p:cNvPr id="6" name="Oval 5"/>
              <p:cNvSpPr/>
              <p:nvPr/>
            </p:nvSpPr>
            <p:spPr bwMode="auto">
              <a:xfrm>
                <a:off x="6104309" y="4408275"/>
                <a:ext cx="119195" cy="11640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8" name="Straight Arrow Connector 7"/>
              <p:cNvCxnSpPr>
                <a:stCxn id="6" idx="0"/>
              </p:cNvCxnSpPr>
              <p:nvPr/>
            </p:nvCxnSpPr>
            <p:spPr bwMode="auto">
              <a:xfrm flipH="1" flipV="1">
                <a:off x="4724400" y="2819400"/>
                <a:ext cx="1439507" cy="1588875"/>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0" name="Straight Arrow Connector 19"/>
              <p:cNvCxnSpPr>
                <a:stCxn id="6" idx="0"/>
              </p:cNvCxnSpPr>
              <p:nvPr/>
            </p:nvCxnSpPr>
            <p:spPr bwMode="auto">
              <a:xfrm flipH="1" flipV="1">
                <a:off x="5943600" y="2514600"/>
                <a:ext cx="220307" cy="1893675"/>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3" name="Straight Arrow Connector 22"/>
              <p:cNvCxnSpPr>
                <a:stCxn id="6" idx="7"/>
              </p:cNvCxnSpPr>
              <p:nvPr/>
            </p:nvCxnSpPr>
            <p:spPr bwMode="auto">
              <a:xfrm flipV="1">
                <a:off x="6206048" y="2620884"/>
                <a:ext cx="951110" cy="1804438"/>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flipV="1">
                <a:off x="6223504" y="3110154"/>
                <a:ext cx="1891534" cy="131015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7" name="Straight Arrow Connector 26"/>
              <p:cNvCxnSpPr/>
              <p:nvPr/>
            </p:nvCxnSpPr>
            <p:spPr bwMode="auto">
              <a:xfrm flipV="1">
                <a:off x="6223504" y="3881044"/>
                <a:ext cx="2298561" cy="53926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4" name="TextBox 33"/>
              <p:cNvSpPr txBox="1"/>
              <p:nvPr/>
            </p:nvSpPr>
            <p:spPr>
              <a:xfrm>
                <a:off x="5686304" y="4571414"/>
                <a:ext cx="883575" cy="244682"/>
              </a:xfrm>
              <a:prstGeom prst="rect">
                <a:avLst/>
              </a:prstGeom>
              <a:noFill/>
            </p:spPr>
            <p:txBody>
              <a:bodyPr wrap="none" rtlCol="0">
                <a:spAutoFit/>
              </a:bodyPr>
              <a:lstStyle/>
              <a:p>
                <a:r>
                  <a:rPr lang="en-US" sz="1100" dirty="0" smtClean="0"/>
                  <a:t>Tested point</a:t>
                </a:r>
                <a:endParaRPr lang="en-US" sz="1100" dirty="0"/>
              </a:p>
            </p:txBody>
          </p:sp>
        </p:grpSp>
        <p:sp>
          <p:nvSpPr>
            <p:cNvPr id="35" name="TextBox 34"/>
            <p:cNvSpPr txBox="1"/>
            <p:nvPr/>
          </p:nvSpPr>
          <p:spPr>
            <a:xfrm rot="1107956">
              <a:off x="7406093" y="1971228"/>
              <a:ext cx="1585690" cy="397032"/>
            </a:xfrm>
            <a:prstGeom prst="rect">
              <a:avLst/>
            </a:prstGeom>
            <a:noFill/>
          </p:spPr>
          <p:txBody>
            <a:bodyPr wrap="none" rtlCol="0">
              <a:spAutoFit/>
            </a:bodyPr>
            <a:lstStyle/>
            <a:p>
              <a:pPr algn="ctr"/>
              <a:r>
                <a:rPr lang="en-US" sz="1100" dirty="0" smtClean="0"/>
                <a:t>Luminosity and contrast </a:t>
              </a:r>
            </a:p>
            <a:p>
              <a:pPr algn="ctr"/>
              <a:r>
                <a:rPr lang="en-US" sz="1100" dirty="0" smtClean="0"/>
                <a:t>data sets at each angle</a:t>
              </a:r>
              <a:endParaRPr lang="en-US" sz="1100" dirty="0"/>
            </a:p>
          </p:txBody>
        </p:sp>
      </p:grpSp>
    </p:spTree>
    <p:extLst>
      <p:ext uri="{BB962C8B-B14F-4D97-AF65-F5344CB8AC3E}">
        <p14:creationId xmlns:p14="http://schemas.microsoft.com/office/powerpoint/2010/main" val="387465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Starting Point</a:t>
            </a:r>
            <a:endParaRPr lang="en-US" dirty="0"/>
          </a:p>
        </p:txBody>
      </p:sp>
      <p:sp>
        <p:nvSpPr>
          <p:cNvPr id="3" name="Content Placeholder 2"/>
          <p:cNvSpPr>
            <a:spLocks noGrp="1"/>
          </p:cNvSpPr>
          <p:nvPr>
            <p:ph idx="1"/>
          </p:nvPr>
        </p:nvSpPr>
        <p:spPr/>
        <p:txBody>
          <a:bodyPr/>
          <a:lstStyle/>
          <a:p>
            <a:r>
              <a:rPr lang="en-US" dirty="0" smtClean="0"/>
              <a:t>Contrast and luminosity data at each point along vector3D are then stored in “</a:t>
            </a:r>
            <a:r>
              <a:rPr lang="en-US" dirty="0" err="1" smtClean="0"/>
              <a:t>point_assessments</a:t>
            </a:r>
            <a:r>
              <a:rPr lang="en-US" dirty="0" smtClean="0"/>
              <a:t>” and can be seen plotted here: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code has to pick a select few of the points along vector3D to test. The selection method certainly deserves improvements</a:t>
            </a:r>
          </a:p>
          <a:p>
            <a:r>
              <a:rPr lang="en-US" dirty="0" smtClean="0"/>
              <a:t>Keep computational cost in mind</a:t>
            </a:r>
          </a:p>
          <a:p>
            <a:r>
              <a:rPr lang="en-US" dirty="0" smtClean="0"/>
              <a:t>Once you pick points to try, you have your starting points</a:t>
            </a:r>
            <a:endParaRPr lang="en-US" dirty="0"/>
          </a:p>
        </p:txBody>
      </p:sp>
      <p:pic>
        <p:nvPicPr>
          <p:cNvPr id="4" name="Picture 3"/>
          <p:cNvPicPr>
            <a:picLocks noChangeAspect="1"/>
          </p:cNvPicPr>
          <p:nvPr/>
        </p:nvPicPr>
        <p:blipFill>
          <a:blip r:embed="rId2"/>
          <a:stretch>
            <a:fillRect/>
          </a:stretch>
        </p:blipFill>
        <p:spPr>
          <a:xfrm>
            <a:off x="1371600" y="1803654"/>
            <a:ext cx="6400800" cy="2768346"/>
          </a:xfrm>
          <a:prstGeom prst="rect">
            <a:avLst/>
          </a:prstGeom>
        </p:spPr>
      </p:pic>
    </p:spTree>
    <p:extLst>
      <p:ext uri="{BB962C8B-B14F-4D97-AF65-F5344CB8AC3E}">
        <p14:creationId xmlns:p14="http://schemas.microsoft.com/office/powerpoint/2010/main" val="89629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Orientation of a Pin</a:t>
            </a:r>
            <a:endParaRPr lang="en-US" dirty="0"/>
          </a:p>
        </p:txBody>
      </p:sp>
      <p:sp>
        <p:nvSpPr>
          <p:cNvPr id="3" name="Content Placeholder 2"/>
          <p:cNvSpPr>
            <a:spLocks noGrp="1"/>
          </p:cNvSpPr>
          <p:nvPr>
            <p:ph idx="1"/>
          </p:nvPr>
        </p:nvSpPr>
        <p:spPr>
          <a:xfrm>
            <a:off x="800100" y="838200"/>
            <a:ext cx="3619500" cy="5105400"/>
          </a:xfrm>
        </p:spPr>
        <p:txBody>
          <a:bodyPr/>
          <a:lstStyle/>
          <a:p>
            <a:r>
              <a:rPr lang="en-US" dirty="0" smtClean="0"/>
              <a:t>Now that you have a starting point in 3D that you think may belong to an actual tungsten pin in the test section, you can try and find the orientation of that pin</a:t>
            </a:r>
          </a:p>
          <a:p>
            <a:r>
              <a:rPr lang="en-US" dirty="0" err="1" smtClean="0"/>
              <a:t>Find_Pin_Orientation.m</a:t>
            </a:r>
            <a:r>
              <a:rPr lang="en-US" dirty="0" smtClean="0"/>
              <a:t> checks a ton of points in a sphere around your starting point</a:t>
            </a:r>
          </a:p>
          <a:p>
            <a:r>
              <a:rPr lang="en-US" dirty="0" smtClean="0"/>
              <a:t>The function currently returns a single direction based on the best contrast or luminosity data</a:t>
            </a:r>
            <a:endParaRPr lang="en-US" dirty="0"/>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4800600" y="716066"/>
            <a:ext cx="4250375" cy="5067300"/>
          </a:xfrm>
          <a:prstGeom prst="rect">
            <a:avLst/>
          </a:prstGeom>
        </p:spPr>
      </p:pic>
      <p:sp>
        <p:nvSpPr>
          <p:cNvPr id="6" name="TextBox 5"/>
          <p:cNvSpPr txBox="1"/>
          <p:nvPr/>
        </p:nvSpPr>
        <p:spPr>
          <a:xfrm>
            <a:off x="6324600" y="1676400"/>
            <a:ext cx="832279" cy="258532"/>
          </a:xfrm>
          <a:prstGeom prst="rect">
            <a:avLst/>
          </a:prstGeom>
          <a:noFill/>
        </p:spPr>
        <p:txBody>
          <a:bodyPr wrap="none" rtlCol="0">
            <a:spAutoFit/>
          </a:bodyPr>
          <a:lstStyle/>
          <a:p>
            <a:r>
              <a:rPr lang="en-US" sz="1200" dirty="0" smtClean="0"/>
              <a:t>Start point</a:t>
            </a:r>
            <a:endParaRPr lang="en-US" sz="1200" dirty="0"/>
          </a:p>
        </p:txBody>
      </p:sp>
      <p:sp>
        <p:nvSpPr>
          <p:cNvPr id="7" name="TextBox 6"/>
          <p:cNvSpPr txBox="1"/>
          <p:nvPr/>
        </p:nvSpPr>
        <p:spPr>
          <a:xfrm>
            <a:off x="6858000" y="4419600"/>
            <a:ext cx="1353704" cy="258532"/>
          </a:xfrm>
          <a:prstGeom prst="rect">
            <a:avLst/>
          </a:prstGeom>
          <a:noFill/>
        </p:spPr>
        <p:txBody>
          <a:bodyPr wrap="none" rtlCol="0">
            <a:spAutoFit/>
          </a:bodyPr>
          <a:lstStyle/>
          <a:p>
            <a:r>
              <a:rPr lang="en-US" sz="1200" dirty="0" smtClean="0"/>
              <a:t>Tested orientations</a:t>
            </a:r>
            <a:endParaRPr lang="en-US" sz="1200" dirty="0"/>
          </a:p>
        </p:txBody>
      </p:sp>
      <p:cxnSp>
        <p:nvCxnSpPr>
          <p:cNvPr id="9" name="Straight Arrow Connector 8"/>
          <p:cNvCxnSpPr/>
          <p:nvPr/>
        </p:nvCxnSpPr>
        <p:spPr bwMode="auto">
          <a:xfrm>
            <a:off x="6740739" y="1934932"/>
            <a:ext cx="345861" cy="1113068"/>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1" name="Straight Arrow Connector 10"/>
          <p:cNvCxnSpPr>
            <a:stCxn id="7" idx="0"/>
          </p:cNvCxnSpPr>
          <p:nvPr/>
        </p:nvCxnSpPr>
        <p:spPr bwMode="auto">
          <a:xfrm flipV="1">
            <a:off x="7534852" y="3962400"/>
            <a:ext cx="85148" cy="4572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flipV="1">
            <a:off x="7315200" y="4114800"/>
            <a:ext cx="0" cy="3048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H="1" flipV="1">
            <a:off x="6925787" y="4114800"/>
            <a:ext cx="231092" cy="30480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V="1">
            <a:off x="7839651" y="3706749"/>
            <a:ext cx="84438" cy="71285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0183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 Pin</a:t>
            </a:r>
            <a:endParaRPr lang="en-US" dirty="0"/>
          </a:p>
        </p:txBody>
      </p:sp>
      <p:sp>
        <p:nvSpPr>
          <p:cNvPr id="3" name="Content Placeholder 2"/>
          <p:cNvSpPr>
            <a:spLocks noGrp="1"/>
          </p:cNvSpPr>
          <p:nvPr>
            <p:ph idx="1"/>
          </p:nvPr>
        </p:nvSpPr>
        <p:spPr>
          <a:xfrm>
            <a:off x="800100" y="838200"/>
            <a:ext cx="7353300" cy="5105400"/>
          </a:xfrm>
        </p:spPr>
        <p:txBody>
          <a:bodyPr/>
          <a:lstStyle/>
          <a:p>
            <a:r>
              <a:rPr lang="en-US" dirty="0" smtClean="0"/>
              <a:t>Once an orientation has been determined, the code “walks along” the pin in both the positively tested direction and the opposite direction (forward and backward)</a:t>
            </a:r>
          </a:p>
          <a:p>
            <a:r>
              <a:rPr lang="en-US" dirty="0" smtClean="0"/>
              <a:t>The code tests points in the asserted direction, allowing for a certain angular error. This creates a cone-shaped projection</a:t>
            </a:r>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3688727" y="2590800"/>
            <a:ext cx="5455273" cy="3685374"/>
          </a:xfrm>
          <a:prstGeom prst="rect">
            <a:avLst/>
          </a:prstGeom>
        </p:spPr>
      </p:pic>
      <p:sp>
        <p:nvSpPr>
          <p:cNvPr id="6" name="Content Placeholder 2"/>
          <p:cNvSpPr txBox="1">
            <a:spLocks/>
          </p:cNvSpPr>
          <p:nvPr/>
        </p:nvSpPr>
        <p:spPr bwMode="auto">
          <a:xfrm>
            <a:off x="800100" y="990600"/>
            <a:ext cx="41529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1" fontAlgn="base" hangingPunct="1">
              <a:lnSpc>
                <a:spcPct val="90000"/>
              </a:lnSpc>
              <a:spcBef>
                <a:spcPct val="30000"/>
              </a:spcBef>
              <a:spcAft>
                <a:spcPct val="0"/>
              </a:spcAft>
              <a:buSzPct val="100000"/>
              <a:buChar char="•"/>
              <a:defRPr sz="2000" b="1">
                <a:solidFill>
                  <a:schemeClr val="tx1"/>
                </a:solidFill>
                <a:latin typeface="+mn-lt"/>
                <a:ea typeface="ＭＳ Ｐゴシック" pitchFamily="-108" charset="-128"/>
                <a:cs typeface="ＭＳ Ｐゴシック" pitchFamily="-108" charset="-128"/>
              </a:defRPr>
            </a:lvl1pPr>
            <a:lvl2pPr marL="685800" indent="-228600" algn="l" rtl="0" eaLnBrk="1" fontAlgn="base" hangingPunct="1">
              <a:lnSpc>
                <a:spcPct val="90000"/>
              </a:lnSpc>
              <a:spcBef>
                <a:spcPct val="30000"/>
              </a:spcBef>
              <a:spcAft>
                <a:spcPct val="0"/>
              </a:spcAft>
              <a:buSzPct val="100000"/>
              <a:buChar char="–"/>
              <a:defRPr b="1">
                <a:solidFill>
                  <a:schemeClr val="tx1"/>
                </a:solidFill>
                <a:latin typeface="+mn-lt"/>
                <a:ea typeface="ＭＳ Ｐゴシック" pitchFamily="-108" charset="-128"/>
              </a:defRPr>
            </a:lvl2pPr>
            <a:lvl3pPr marL="1143000" indent="-228600" algn="l" rtl="0" eaLnBrk="1" fontAlgn="base" hangingPunct="1">
              <a:lnSpc>
                <a:spcPct val="90000"/>
              </a:lnSpc>
              <a:spcBef>
                <a:spcPct val="30000"/>
              </a:spcBef>
              <a:spcAft>
                <a:spcPct val="0"/>
              </a:spcAft>
              <a:buSzPct val="100000"/>
              <a:buChar char="»"/>
              <a:defRPr b="1">
                <a:solidFill>
                  <a:schemeClr val="tx1"/>
                </a:solidFill>
                <a:latin typeface="+mn-lt"/>
                <a:ea typeface="ＭＳ Ｐゴシック" pitchFamily="-108" charset="-128"/>
              </a:defRPr>
            </a:lvl3pPr>
            <a:lvl4pPr marL="1543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4pPr>
            <a:lvl5pPr marL="20002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pitchFamily="-108" charset="-128"/>
              </a:defRPr>
            </a:lvl9pPr>
          </a:lstStyle>
          <a:p>
            <a:endParaRPr lang="en-US" kern="0" dirty="0" smtClean="0"/>
          </a:p>
          <a:p>
            <a:endParaRPr lang="en-US" kern="0" dirty="0"/>
          </a:p>
          <a:p>
            <a:endParaRPr lang="en-US" kern="0" dirty="0" smtClean="0"/>
          </a:p>
          <a:p>
            <a:endParaRPr lang="en-US" kern="0" dirty="0"/>
          </a:p>
          <a:p>
            <a:r>
              <a:rPr lang="en-US" kern="0" dirty="0" smtClean="0"/>
              <a:t>Once the code “walks off” of a pin, i.e. none of the tested points fulfill the threshold criteria, the code saves the most opposite points, tests the length and hopefully determines that a pin was indeed found</a:t>
            </a:r>
            <a:endParaRPr lang="en-US" kern="0" dirty="0"/>
          </a:p>
        </p:txBody>
      </p:sp>
    </p:spTree>
    <p:extLst>
      <p:ext uri="{BB962C8B-B14F-4D97-AF65-F5344CB8AC3E}">
        <p14:creationId xmlns:p14="http://schemas.microsoft.com/office/powerpoint/2010/main" val="139074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This method has been shown to work very well for isolated pins (perfectly ideal cases) and also with mixed results for pins in beds with depth up to 12 pebble diameters </a:t>
            </a:r>
          </a:p>
          <a:p>
            <a:r>
              <a:rPr lang="en-US" dirty="0" smtClean="0"/>
              <a:t>By testing multiple points along a pin in the 2D image, the 3D pin should certainly be findable </a:t>
            </a:r>
          </a:p>
          <a:p>
            <a:r>
              <a:rPr lang="en-US" dirty="0" smtClean="0"/>
              <a:t>The full algorithm is very clearly half-baked, but the methodology deserves more exploration </a:t>
            </a:r>
          </a:p>
          <a:p>
            <a:pPr lvl="1"/>
            <a:r>
              <a:rPr lang="en-US" dirty="0" smtClean="0"/>
              <a:t>The full algorithm would iterate through 2D locations that have very high contrast ridges (Mike’s module 1 code does a great job of determining these locations)</a:t>
            </a:r>
          </a:p>
          <a:p>
            <a:pPr lvl="1"/>
            <a:r>
              <a:rPr lang="en-US" dirty="0" smtClean="0"/>
              <a:t>Found pins could eliminate many possibilities </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3233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Here are some proposed improvements:</a:t>
            </a:r>
          </a:p>
          <a:p>
            <a:pPr lvl="1"/>
            <a:r>
              <a:rPr lang="en-US" dirty="0" smtClean="0"/>
              <a:t>The algorithm that selects from “</a:t>
            </a:r>
            <a:r>
              <a:rPr lang="en-US" dirty="0" err="1" smtClean="0"/>
              <a:t>point_assessments</a:t>
            </a:r>
            <a:r>
              <a:rPr lang="en-US" dirty="0" smtClean="0"/>
              <a:t>” needs to combine normalized luminosity and contrast data and also account for contrast “ridges” (strong positive surrounded by negative contrast)</a:t>
            </a:r>
          </a:p>
          <a:p>
            <a:pPr lvl="2"/>
            <a:r>
              <a:rPr lang="en-US" dirty="0" smtClean="0"/>
              <a:t>This is possibly most important. Testing only one point is surprisingly fast. If less than 5 points could be identified as possibilities, this code would be speedy. </a:t>
            </a:r>
          </a:p>
          <a:p>
            <a:pPr lvl="1"/>
            <a:r>
              <a:rPr lang="en-US" dirty="0" smtClean="0"/>
              <a:t>The starting point in the 2D image should be selected so it is </a:t>
            </a:r>
            <a:r>
              <a:rPr lang="en-US" u="sng" dirty="0" smtClean="0"/>
              <a:t>not</a:t>
            </a:r>
            <a:r>
              <a:rPr lang="en-US" dirty="0" smtClean="0"/>
              <a:t> the endpoint of a pin</a:t>
            </a:r>
          </a:p>
          <a:p>
            <a:pPr lvl="2"/>
            <a:r>
              <a:rPr lang="en-US" dirty="0" smtClean="0"/>
              <a:t>The orientation should then be found such that the opposite orientation is also verified at the same time in the same sphere of tested points</a:t>
            </a:r>
          </a:p>
          <a:p>
            <a:pPr lvl="1"/>
            <a:r>
              <a:rPr lang="en-US" dirty="0" smtClean="0"/>
              <a:t>Several spheres of tested points (w/ different radii) could be tested at the same time to try to find a consistent orientation</a:t>
            </a:r>
          </a:p>
          <a:p>
            <a:pPr lvl="1"/>
            <a:endParaRPr lang="en-US" dirty="0" smtClean="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037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362200"/>
            <a:ext cx="7543800" cy="533400"/>
          </a:xfrm>
        </p:spPr>
        <p:txBody>
          <a:bodyPr/>
          <a:lstStyle/>
          <a:p>
            <a:r>
              <a:rPr lang="en-US" dirty="0" smtClean="0"/>
              <a:t>XPETS Calibration</a:t>
            </a:r>
            <a:br>
              <a:rPr lang="en-US" dirty="0" smtClean="0"/>
            </a:br>
            <a:r>
              <a:rPr lang="en-US" sz="1800" dirty="0" smtClean="0"/>
              <a:t>Geometry Solver</a:t>
            </a:r>
            <a:br>
              <a:rPr lang="en-US" sz="1800" dirty="0" smtClean="0"/>
            </a:br>
            <a:r>
              <a:rPr lang="en-US" sz="1800" dirty="0" smtClean="0"/>
              <a:t>(same as non-experimental Module 2 code)</a:t>
            </a:r>
            <a:endParaRPr lang="en-US" sz="1800" dirty="0"/>
          </a:p>
        </p:txBody>
      </p:sp>
    </p:spTree>
    <p:extLst>
      <p:ext uri="{BB962C8B-B14F-4D97-AF65-F5344CB8AC3E}">
        <p14:creationId xmlns:p14="http://schemas.microsoft.com/office/powerpoint/2010/main" val="26594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p:cNvSpPr/>
          <p:nvPr/>
        </p:nvSpPr>
        <p:spPr bwMode="auto">
          <a:xfrm>
            <a:off x="3330990" y="4893178"/>
            <a:ext cx="130166" cy="121557"/>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effectLst/>
              <a:latin typeface="Times" pitchFamily="-108" charset="0"/>
            </a:endParaRPr>
          </a:p>
        </p:txBody>
      </p:sp>
      <p:sp>
        <p:nvSpPr>
          <p:cNvPr id="9" name="Flowchart: Data 8"/>
          <p:cNvSpPr/>
          <p:nvPr/>
        </p:nvSpPr>
        <p:spPr bwMode="auto">
          <a:xfrm rot="16200000" flipH="1">
            <a:off x="1504950" y="4248150"/>
            <a:ext cx="1714500" cy="1409700"/>
          </a:xfrm>
          <a:prstGeom prst="flowChartInputOutpu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3" name="Content Placeholder 2"/>
          <p:cNvSpPr>
            <a:spLocks noGrp="1"/>
          </p:cNvSpPr>
          <p:nvPr>
            <p:ph idx="1"/>
          </p:nvPr>
        </p:nvSpPr>
        <p:spPr>
          <a:xfrm>
            <a:off x="800100" y="838200"/>
            <a:ext cx="8039100" cy="2743200"/>
          </a:xfrm>
        </p:spPr>
        <p:txBody>
          <a:bodyPr/>
          <a:lstStyle/>
          <a:p>
            <a:r>
              <a:rPr lang="en-US" dirty="0" smtClean="0"/>
              <a:t>An accurate 3D reconstruction is impossible without a good geometry solution</a:t>
            </a:r>
          </a:p>
          <a:p>
            <a:r>
              <a:rPr lang="en-US" dirty="0" smtClean="0"/>
              <a:t>What does this mean?</a:t>
            </a:r>
          </a:p>
          <a:p>
            <a:r>
              <a:rPr lang="en-US" dirty="0" smtClean="0"/>
              <a:t>4 key geometric parameters need to be defined:</a:t>
            </a:r>
          </a:p>
          <a:p>
            <a:pPr lvl="1"/>
            <a:r>
              <a:rPr lang="en-US" dirty="0" err="1" smtClean="0"/>
              <a:t>Y_of</a:t>
            </a:r>
            <a:r>
              <a:rPr lang="en-US" dirty="0" smtClean="0"/>
              <a:t> (y axis distance from origin to focal/source point)</a:t>
            </a:r>
          </a:p>
          <a:p>
            <a:pPr lvl="1"/>
            <a:r>
              <a:rPr lang="en-US" dirty="0" err="1" smtClean="0"/>
              <a:t>O_x</a:t>
            </a:r>
            <a:r>
              <a:rPr lang="en-US" dirty="0" smtClean="0"/>
              <a:t> (x axis distance from right hand side of detector to origin)</a:t>
            </a:r>
          </a:p>
          <a:p>
            <a:pPr lvl="1"/>
            <a:r>
              <a:rPr lang="en-US" dirty="0" err="1" smtClean="0"/>
              <a:t>O_y</a:t>
            </a:r>
            <a:r>
              <a:rPr lang="en-US" dirty="0" smtClean="0"/>
              <a:t> (y axis distance from detector plane to origin)</a:t>
            </a:r>
          </a:p>
          <a:p>
            <a:pPr lvl="1"/>
            <a:r>
              <a:rPr lang="en-US" dirty="0" err="1" smtClean="0"/>
              <a:t>O_z</a:t>
            </a:r>
            <a:r>
              <a:rPr lang="en-US" dirty="0" smtClean="0"/>
              <a:t> (z axis distance from top of detector to origin)</a:t>
            </a:r>
          </a:p>
        </p:txBody>
      </p:sp>
      <p:sp>
        <p:nvSpPr>
          <p:cNvPr id="6" name="Title 5"/>
          <p:cNvSpPr>
            <a:spLocks noGrp="1"/>
          </p:cNvSpPr>
          <p:nvPr>
            <p:ph type="title"/>
          </p:nvPr>
        </p:nvSpPr>
        <p:spPr/>
        <p:txBody>
          <a:bodyPr/>
          <a:lstStyle/>
          <a:p>
            <a:r>
              <a:rPr lang="en-US" dirty="0" smtClean="0"/>
              <a:t>Importance of Geometry</a:t>
            </a:r>
            <a:endParaRPr lang="en-US" dirty="0"/>
          </a:p>
        </p:txBody>
      </p:sp>
      <p:cxnSp>
        <p:nvCxnSpPr>
          <p:cNvPr id="5" name="Straight Connector 4"/>
          <p:cNvCxnSpPr/>
          <p:nvPr/>
        </p:nvCxnSpPr>
        <p:spPr bwMode="auto">
          <a:xfrm>
            <a:off x="2362200" y="4953000"/>
            <a:ext cx="5867400" cy="22256"/>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17" name="Straight Arrow Connector 16"/>
          <p:cNvCxnSpPr/>
          <p:nvPr/>
        </p:nvCxnSpPr>
        <p:spPr bwMode="auto">
          <a:xfrm flipV="1">
            <a:off x="2362199" y="4653274"/>
            <a:ext cx="1228725" cy="299726"/>
          </a:xfrm>
          <a:prstGeom prst="straightConnector1">
            <a:avLst/>
          </a:prstGeom>
          <a:solidFill>
            <a:schemeClr val="bg1"/>
          </a:solidFill>
          <a:ln w="12700" cap="flat" cmpd="sng" algn="ctr">
            <a:solidFill>
              <a:schemeClr val="tx1"/>
            </a:solidFill>
            <a:prstDash val="dash"/>
            <a:round/>
            <a:headEnd type="none" w="med" len="med"/>
            <a:tailEnd type="triangle"/>
          </a:ln>
          <a:effectLst/>
        </p:spPr>
      </p:cxnSp>
      <p:cxnSp>
        <p:nvCxnSpPr>
          <p:cNvPr id="20" name="Straight Arrow Connector 19"/>
          <p:cNvCxnSpPr/>
          <p:nvPr/>
        </p:nvCxnSpPr>
        <p:spPr bwMode="auto">
          <a:xfrm flipH="1" flipV="1">
            <a:off x="2362198" y="3773768"/>
            <a:ext cx="1" cy="1197037"/>
          </a:xfrm>
          <a:prstGeom prst="straightConnector1">
            <a:avLst/>
          </a:prstGeom>
          <a:solidFill>
            <a:schemeClr val="bg1"/>
          </a:solidFill>
          <a:ln w="12700" cap="flat" cmpd="sng" algn="ctr">
            <a:solidFill>
              <a:schemeClr val="tx1"/>
            </a:solidFill>
            <a:prstDash val="dash"/>
            <a:round/>
            <a:headEnd type="none" w="med" len="med"/>
            <a:tailEnd type="triangle"/>
          </a:ln>
          <a:effectLst/>
        </p:spPr>
      </p:cxnSp>
      <p:cxnSp>
        <p:nvCxnSpPr>
          <p:cNvPr id="23" name="Straight Arrow Connector 22"/>
          <p:cNvCxnSpPr/>
          <p:nvPr/>
        </p:nvCxnSpPr>
        <p:spPr bwMode="auto">
          <a:xfrm flipH="1" flipV="1">
            <a:off x="1066800" y="4953000"/>
            <a:ext cx="1295397" cy="1"/>
          </a:xfrm>
          <a:prstGeom prst="straightConnector1">
            <a:avLst/>
          </a:prstGeom>
          <a:solidFill>
            <a:schemeClr val="bg1"/>
          </a:solidFill>
          <a:ln w="12700" cap="flat" cmpd="sng" algn="ctr">
            <a:solidFill>
              <a:schemeClr val="tx1"/>
            </a:solidFill>
            <a:prstDash val="dash"/>
            <a:round/>
            <a:headEnd type="none" w="med" len="med"/>
            <a:tailEnd type="triangle"/>
          </a:ln>
          <a:effectLst/>
        </p:spPr>
      </p:cxnSp>
      <p:graphicFrame>
        <p:nvGraphicFramePr>
          <p:cNvPr id="27" name="Object 26"/>
          <p:cNvGraphicFramePr>
            <a:graphicFrameLocks noChangeAspect="1"/>
          </p:cNvGraphicFramePr>
          <p:nvPr>
            <p:extLst>
              <p:ext uri="{D42A27DB-BD31-4B8C-83A1-F6EECF244321}">
                <p14:modId xmlns:p14="http://schemas.microsoft.com/office/powerpoint/2010/main" val="453366463"/>
              </p:ext>
            </p:extLst>
          </p:nvPr>
        </p:nvGraphicFramePr>
        <p:xfrm>
          <a:off x="3417488" y="4457122"/>
          <a:ext cx="215900" cy="152400"/>
        </p:xfrm>
        <a:graphic>
          <a:graphicData uri="http://schemas.openxmlformats.org/presentationml/2006/ole">
            <mc:AlternateContent xmlns:mc="http://schemas.openxmlformats.org/markup-compatibility/2006">
              <mc:Choice xmlns:v="urn:schemas-microsoft-com:vml" Requires="v">
                <p:oleObj spid="_x0000_s1117" name="Equation" r:id="rId4" imgW="215640" imgH="152280" progId="Equation.DSMT4">
                  <p:embed/>
                </p:oleObj>
              </mc:Choice>
              <mc:Fallback>
                <p:oleObj name="Equation" r:id="rId4" imgW="215640" imgH="152280" progId="Equation.DSMT4">
                  <p:embed/>
                  <p:pic>
                    <p:nvPicPr>
                      <p:cNvPr id="0" name=""/>
                      <p:cNvPicPr/>
                      <p:nvPr/>
                    </p:nvPicPr>
                    <p:blipFill>
                      <a:blip r:embed="rId5"/>
                      <a:stretch>
                        <a:fillRect/>
                      </a:stretch>
                    </p:blipFill>
                    <p:spPr>
                      <a:xfrm>
                        <a:off x="3417488" y="4457122"/>
                        <a:ext cx="215900" cy="15240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473244003"/>
              </p:ext>
            </p:extLst>
          </p:nvPr>
        </p:nvGraphicFramePr>
        <p:xfrm>
          <a:off x="2411413" y="3722688"/>
          <a:ext cx="215900" cy="139700"/>
        </p:xfrm>
        <a:graphic>
          <a:graphicData uri="http://schemas.openxmlformats.org/presentationml/2006/ole">
            <mc:AlternateContent xmlns:mc="http://schemas.openxmlformats.org/markup-compatibility/2006">
              <mc:Choice xmlns:v="urn:schemas-microsoft-com:vml" Requires="v">
                <p:oleObj spid="_x0000_s1118" name="Equation" r:id="rId6" imgW="215640" imgH="139680" progId="Equation.DSMT4">
                  <p:embed/>
                </p:oleObj>
              </mc:Choice>
              <mc:Fallback>
                <p:oleObj name="Equation" r:id="rId6" imgW="215640" imgH="139680" progId="Equation.DSMT4">
                  <p:embed/>
                  <p:pic>
                    <p:nvPicPr>
                      <p:cNvPr id="0" name=""/>
                      <p:cNvPicPr/>
                      <p:nvPr/>
                    </p:nvPicPr>
                    <p:blipFill>
                      <a:blip r:embed="rId7"/>
                      <a:stretch>
                        <a:fillRect/>
                      </a:stretch>
                    </p:blipFill>
                    <p:spPr>
                      <a:xfrm>
                        <a:off x="2411413" y="3722688"/>
                        <a:ext cx="215900" cy="1397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080234847"/>
              </p:ext>
            </p:extLst>
          </p:nvPr>
        </p:nvGraphicFramePr>
        <p:xfrm>
          <a:off x="904875" y="4721225"/>
          <a:ext cx="228600" cy="177800"/>
        </p:xfrm>
        <a:graphic>
          <a:graphicData uri="http://schemas.openxmlformats.org/presentationml/2006/ole">
            <mc:AlternateContent xmlns:mc="http://schemas.openxmlformats.org/markup-compatibility/2006">
              <mc:Choice xmlns:v="urn:schemas-microsoft-com:vml" Requires="v">
                <p:oleObj spid="_x0000_s1119" name="Equation" r:id="rId8" imgW="228600" imgH="177480" progId="Equation.DSMT4">
                  <p:embed/>
                </p:oleObj>
              </mc:Choice>
              <mc:Fallback>
                <p:oleObj name="Equation" r:id="rId8" imgW="228600" imgH="177480" progId="Equation.DSMT4">
                  <p:embed/>
                  <p:pic>
                    <p:nvPicPr>
                      <p:cNvPr id="0" name=""/>
                      <p:cNvPicPr/>
                      <p:nvPr/>
                    </p:nvPicPr>
                    <p:blipFill>
                      <a:blip r:embed="rId9"/>
                      <a:stretch>
                        <a:fillRect/>
                      </a:stretch>
                    </p:blipFill>
                    <p:spPr>
                      <a:xfrm>
                        <a:off x="904875" y="4721225"/>
                        <a:ext cx="228600" cy="177800"/>
                      </a:xfrm>
                      <a:prstGeom prst="rect">
                        <a:avLst/>
                      </a:prstGeom>
                    </p:spPr>
                  </p:pic>
                </p:oleObj>
              </mc:Fallback>
            </mc:AlternateContent>
          </a:graphicData>
        </a:graphic>
      </p:graphicFrame>
      <p:sp>
        <p:nvSpPr>
          <p:cNvPr id="34" name="Diamond 33"/>
          <p:cNvSpPr/>
          <p:nvPr/>
        </p:nvSpPr>
        <p:spPr bwMode="auto">
          <a:xfrm>
            <a:off x="8077200" y="4823167"/>
            <a:ext cx="304800" cy="295275"/>
          </a:xfrm>
          <a:prstGeom prst="diamond">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35" name="TextBox 34"/>
          <p:cNvSpPr txBox="1"/>
          <p:nvPr/>
        </p:nvSpPr>
        <p:spPr>
          <a:xfrm>
            <a:off x="7516905" y="4564635"/>
            <a:ext cx="1425390" cy="258532"/>
          </a:xfrm>
          <a:prstGeom prst="rect">
            <a:avLst/>
          </a:prstGeom>
          <a:noFill/>
        </p:spPr>
        <p:txBody>
          <a:bodyPr wrap="none" rtlCol="0">
            <a:spAutoFit/>
          </a:bodyPr>
          <a:lstStyle/>
          <a:p>
            <a:r>
              <a:rPr lang="en-US" sz="1200" dirty="0" smtClean="0"/>
              <a:t>X-Ray Point Source</a:t>
            </a:r>
            <a:endParaRPr lang="en-US" sz="1200" dirty="0"/>
          </a:p>
        </p:txBody>
      </p:sp>
      <p:sp>
        <p:nvSpPr>
          <p:cNvPr id="38" name="TextBox 37"/>
          <p:cNvSpPr txBox="1"/>
          <p:nvPr/>
        </p:nvSpPr>
        <p:spPr>
          <a:xfrm>
            <a:off x="3882687" y="4442701"/>
            <a:ext cx="1671227" cy="424732"/>
          </a:xfrm>
          <a:prstGeom prst="rect">
            <a:avLst/>
          </a:prstGeom>
          <a:noFill/>
        </p:spPr>
        <p:txBody>
          <a:bodyPr wrap="none" rtlCol="0">
            <a:spAutoFit/>
          </a:bodyPr>
          <a:lstStyle/>
          <a:p>
            <a:pPr algn="ctr"/>
            <a:r>
              <a:rPr lang="en-US" sz="1200" dirty="0" smtClean="0"/>
              <a:t>Turntable Rotation Axis</a:t>
            </a:r>
          </a:p>
          <a:p>
            <a:pPr algn="ctr"/>
            <a:r>
              <a:rPr lang="en-US" sz="1200" dirty="0" smtClean="0"/>
              <a:t>Set as </a:t>
            </a:r>
            <a:r>
              <a:rPr lang="en-US" sz="1200" b="1" u="sng" dirty="0" smtClean="0"/>
              <a:t>Origin </a:t>
            </a:r>
            <a:endParaRPr lang="en-US" sz="1200" b="1" u="sng" dirty="0"/>
          </a:p>
        </p:txBody>
      </p:sp>
      <p:cxnSp>
        <p:nvCxnSpPr>
          <p:cNvPr id="40" name="Straight Arrow Connector 39"/>
          <p:cNvCxnSpPr>
            <a:endCxn id="37" idx="7"/>
          </p:cNvCxnSpPr>
          <p:nvPr/>
        </p:nvCxnSpPr>
        <p:spPr bwMode="auto">
          <a:xfrm flipH="1">
            <a:off x="3442094" y="4691671"/>
            <a:ext cx="672706" cy="219309"/>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41" name="TextBox 40"/>
          <p:cNvSpPr txBox="1"/>
          <p:nvPr/>
        </p:nvSpPr>
        <p:spPr>
          <a:xfrm rot="20798618">
            <a:off x="1858415" y="5609771"/>
            <a:ext cx="1098378" cy="258532"/>
          </a:xfrm>
          <a:prstGeom prst="rect">
            <a:avLst/>
          </a:prstGeom>
          <a:noFill/>
        </p:spPr>
        <p:txBody>
          <a:bodyPr wrap="none" rtlCol="0">
            <a:spAutoFit/>
          </a:bodyPr>
          <a:lstStyle/>
          <a:p>
            <a:r>
              <a:rPr lang="en-US" sz="1200" dirty="0" smtClean="0"/>
              <a:t>Detector Plane</a:t>
            </a:r>
            <a:endParaRPr lang="en-US" sz="1200" dirty="0"/>
          </a:p>
        </p:txBody>
      </p:sp>
      <p:cxnSp>
        <p:nvCxnSpPr>
          <p:cNvPr id="46" name="Straight Connector 45"/>
          <p:cNvCxnSpPr/>
          <p:nvPr/>
        </p:nvCxnSpPr>
        <p:spPr bwMode="auto">
          <a:xfrm>
            <a:off x="3396073" y="5257800"/>
            <a:ext cx="4833527" cy="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3392192"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8229600"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2347801"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347801" y="5257800"/>
            <a:ext cx="1044391" cy="0"/>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53" name="Object 52"/>
          <p:cNvGraphicFramePr>
            <a:graphicFrameLocks noChangeAspect="1"/>
          </p:cNvGraphicFramePr>
          <p:nvPr>
            <p:extLst>
              <p:ext uri="{D42A27DB-BD31-4B8C-83A1-F6EECF244321}">
                <p14:modId xmlns:p14="http://schemas.microsoft.com/office/powerpoint/2010/main" val="3343462319"/>
              </p:ext>
            </p:extLst>
          </p:nvPr>
        </p:nvGraphicFramePr>
        <p:xfrm>
          <a:off x="5384800" y="5295900"/>
          <a:ext cx="419100" cy="203200"/>
        </p:xfrm>
        <a:graphic>
          <a:graphicData uri="http://schemas.openxmlformats.org/presentationml/2006/ole">
            <mc:AlternateContent xmlns:mc="http://schemas.openxmlformats.org/markup-compatibility/2006">
              <mc:Choice xmlns:v="urn:schemas-microsoft-com:vml" Requires="v">
                <p:oleObj spid="_x0000_s1120" name="Equation" r:id="rId10" imgW="419040" imgH="203040" progId="Equation.DSMT4">
                  <p:embed/>
                </p:oleObj>
              </mc:Choice>
              <mc:Fallback>
                <p:oleObj name="Equation" r:id="rId10" imgW="419040" imgH="203040" progId="Equation.DSMT4">
                  <p:embed/>
                  <p:pic>
                    <p:nvPicPr>
                      <p:cNvPr id="0" name=""/>
                      <p:cNvPicPr/>
                      <p:nvPr/>
                    </p:nvPicPr>
                    <p:blipFill>
                      <a:blip r:embed="rId11"/>
                      <a:stretch>
                        <a:fillRect/>
                      </a:stretch>
                    </p:blipFill>
                    <p:spPr>
                      <a:xfrm>
                        <a:off x="5384800" y="5295900"/>
                        <a:ext cx="419100" cy="203200"/>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421785479"/>
              </p:ext>
            </p:extLst>
          </p:nvPr>
        </p:nvGraphicFramePr>
        <p:xfrm>
          <a:off x="2684463" y="5237163"/>
          <a:ext cx="368300" cy="203200"/>
        </p:xfrm>
        <a:graphic>
          <a:graphicData uri="http://schemas.openxmlformats.org/presentationml/2006/ole">
            <mc:AlternateContent xmlns:mc="http://schemas.openxmlformats.org/markup-compatibility/2006">
              <mc:Choice xmlns:v="urn:schemas-microsoft-com:vml" Requires="v">
                <p:oleObj spid="_x0000_s1121" name="Equation" r:id="rId12" imgW="368280" imgH="203040" progId="Equation.DSMT4">
                  <p:embed/>
                </p:oleObj>
              </mc:Choice>
              <mc:Fallback>
                <p:oleObj name="Equation" r:id="rId12" imgW="368280" imgH="203040" progId="Equation.DSMT4">
                  <p:embed/>
                  <p:pic>
                    <p:nvPicPr>
                      <p:cNvPr id="0" name=""/>
                      <p:cNvPicPr/>
                      <p:nvPr/>
                    </p:nvPicPr>
                    <p:blipFill>
                      <a:blip r:embed="rId13"/>
                      <a:stretch>
                        <a:fillRect/>
                      </a:stretch>
                    </p:blipFill>
                    <p:spPr>
                      <a:xfrm>
                        <a:off x="2684463" y="5237163"/>
                        <a:ext cx="368300" cy="203200"/>
                      </a:xfrm>
                      <a:prstGeom prst="rect">
                        <a:avLst/>
                      </a:prstGeom>
                    </p:spPr>
                  </p:pic>
                </p:oleObj>
              </mc:Fallback>
            </mc:AlternateContent>
          </a:graphicData>
        </a:graphic>
      </p:graphicFrame>
      <p:cxnSp>
        <p:nvCxnSpPr>
          <p:cNvPr id="55" name="Straight Connector 54"/>
          <p:cNvCxnSpPr/>
          <p:nvPr/>
        </p:nvCxnSpPr>
        <p:spPr bwMode="auto">
          <a:xfrm flipV="1">
            <a:off x="2346417" y="4653274"/>
            <a:ext cx="720633" cy="188759"/>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2321856" y="4712448"/>
            <a:ext cx="48316" cy="262232"/>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3042893" y="4508594"/>
            <a:ext cx="48316" cy="262232"/>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61" name="Object 60"/>
          <p:cNvGraphicFramePr>
            <a:graphicFrameLocks noChangeAspect="1"/>
          </p:cNvGraphicFramePr>
          <p:nvPr>
            <p:extLst>
              <p:ext uri="{D42A27DB-BD31-4B8C-83A1-F6EECF244321}">
                <p14:modId xmlns:p14="http://schemas.microsoft.com/office/powerpoint/2010/main" val="3312987165"/>
              </p:ext>
            </p:extLst>
          </p:nvPr>
        </p:nvGraphicFramePr>
        <p:xfrm>
          <a:off x="2581542" y="4529418"/>
          <a:ext cx="342900" cy="203200"/>
        </p:xfrm>
        <a:graphic>
          <a:graphicData uri="http://schemas.openxmlformats.org/presentationml/2006/ole">
            <mc:AlternateContent xmlns:mc="http://schemas.openxmlformats.org/markup-compatibility/2006">
              <mc:Choice xmlns:v="urn:schemas-microsoft-com:vml" Requires="v">
                <p:oleObj spid="_x0000_s1122" name="Equation" r:id="rId14" imgW="342720" imgH="203040" progId="Equation.DSMT4">
                  <p:embed/>
                </p:oleObj>
              </mc:Choice>
              <mc:Fallback>
                <p:oleObj name="Equation" r:id="rId14" imgW="342720" imgH="203040" progId="Equation.DSMT4">
                  <p:embed/>
                  <p:pic>
                    <p:nvPicPr>
                      <p:cNvPr id="0" name=""/>
                      <p:cNvPicPr/>
                      <p:nvPr/>
                    </p:nvPicPr>
                    <p:blipFill>
                      <a:blip r:embed="rId15"/>
                      <a:stretch>
                        <a:fillRect/>
                      </a:stretch>
                    </p:blipFill>
                    <p:spPr>
                      <a:xfrm>
                        <a:off x="2581542" y="4529418"/>
                        <a:ext cx="342900" cy="203200"/>
                      </a:xfrm>
                      <a:prstGeom prst="rect">
                        <a:avLst/>
                      </a:prstGeom>
                    </p:spPr>
                  </p:pic>
                </p:oleObj>
              </mc:Fallback>
            </mc:AlternateContent>
          </a:graphicData>
        </a:graphic>
      </p:graphicFrame>
      <p:cxnSp>
        <p:nvCxnSpPr>
          <p:cNvPr id="62" name="Straight Connector 61"/>
          <p:cNvCxnSpPr/>
          <p:nvPr/>
        </p:nvCxnSpPr>
        <p:spPr bwMode="auto">
          <a:xfrm flipV="1">
            <a:off x="2203071" y="4267200"/>
            <a:ext cx="334" cy="685801"/>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65" name="Straight Connector 64"/>
          <p:cNvCxnSpPr>
            <a:endCxn id="9" idx="2"/>
          </p:cNvCxnSpPr>
          <p:nvPr/>
        </p:nvCxnSpPr>
        <p:spPr bwMode="auto">
          <a:xfrm flipV="1">
            <a:off x="2057400" y="4267200"/>
            <a:ext cx="304800" cy="13773"/>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74" name="Object 73"/>
          <p:cNvGraphicFramePr>
            <a:graphicFrameLocks noChangeAspect="1"/>
          </p:cNvGraphicFramePr>
          <p:nvPr>
            <p:extLst>
              <p:ext uri="{D42A27DB-BD31-4B8C-83A1-F6EECF244321}">
                <p14:modId xmlns:p14="http://schemas.microsoft.com/office/powerpoint/2010/main" val="3404515893"/>
              </p:ext>
            </p:extLst>
          </p:nvPr>
        </p:nvGraphicFramePr>
        <p:xfrm>
          <a:off x="1857375" y="4551363"/>
          <a:ext cx="330200" cy="203200"/>
        </p:xfrm>
        <a:graphic>
          <a:graphicData uri="http://schemas.openxmlformats.org/presentationml/2006/ole">
            <mc:AlternateContent xmlns:mc="http://schemas.openxmlformats.org/markup-compatibility/2006">
              <mc:Choice xmlns:v="urn:schemas-microsoft-com:vml" Requires="v">
                <p:oleObj spid="_x0000_s1123" name="Equation" r:id="rId16" imgW="330120" imgH="203040" progId="Equation.DSMT4">
                  <p:embed/>
                </p:oleObj>
              </mc:Choice>
              <mc:Fallback>
                <p:oleObj name="Equation" r:id="rId16" imgW="330120" imgH="203040" progId="Equation.DSMT4">
                  <p:embed/>
                  <p:pic>
                    <p:nvPicPr>
                      <p:cNvPr id="0" name=""/>
                      <p:cNvPicPr/>
                      <p:nvPr/>
                    </p:nvPicPr>
                    <p:blipFill>
                      <a:blip r:embed="rId17"/>
                      <a:stretch>
                        <a:fillRect/>
                      </a:stretch>
                    </p:blipFill>
                    <p:spPr>
                      <a:xfrm>
                        <a:off x="1857375" y="4551363"/>
                        <a:ext cx="330200" cy="203200"/>
                      </a:xfrm>
                      <a:prstGeom prst="rect">
                        <a:avLst/>
                      </a:prstGeom>
                    </p:spPr>
                  </p:pic>
                </p:oleObj>
              </mc:Fallback>
            </mc:AlternateContent>
          </a:graphicData>
        </a:graphic>
      </p:graphicFrame>
    </p:spTree>
    <p:extLst>
      <p:ext uri="{BB962C8B-B14F-4D97-AF65-F5344CB8AC3E}">
        <p14:creationId xmlns:p14="http://schemas.microsoft.com/office/powerpoint/2010/main" val="3163796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O_y</a:t>
            </a:r>
            <a:r>
              <a:rPr lang="en-US" dirty="0" smtClean="0"/>
              <a:t> and </a:t>
            </a:r>
            <a:r>
              <a:rPr lang="en-US" dirty="0" err="1" smtClean="0"/>
              <a:t>Y_of</a:t>
            </a:r>
            <a:endParaRPr lang="en-US" dirty="0"/>
          </a:p>
        </p:txBody>
      </p:sp>
      <p:sp>
        <p:nvSpPr>
          <p:cNvPr id="3" name="Content Placeholder 2"/>
          <p:cNvSpPr>
            <a:spLocks noGrp="1"/>
          </p:cNvSpPr>
          <p:nvPr>
            <p:ph idx="1"/>
          </p:nvPr>
        </p:nvSpPr>
        <p:spPr/>
        <p:txBody>
          <a:bodyPr/>
          <a:lstStyle/>
          <a:p>
            <a:r>
              <a:rPr lang="en-US" dirty="0" err="1" smtClean="0"/>
              <a:t>O_y</a:t>
            </a:r>
            <a:r>
              <a:rPr lang="en-US" dirty="0" smtClean="0"/>
              <a:t> and </a:t>
            </a:r>
            <a:r>
              <a:rPr lang="en-US" dirty="0" err="1" smtClean="0"/>
              <a:t>Y_of</a:t>
            </a:r>
            <a:r>
              <a:rPr lang="en-US" dirty="0" smtClean="0"/>
              <a:t> have been defined using a machined reference geometry and </a:t>
            </a:r>
            <a:r>
              <a:rPr lang="en-US" dirty="0" err="1" smtClean="0"/>
              <a:t>Solidworks</a:t>
            </a:r>
            <a:r>
              <a:rPr lang="en-US" dirty="0" smtClean="0"/>
              <a:t> geometry solver</a:t>
            </a:r>
          </a:p>
          <a:p>
            <a:pPr lvl="1"/>
            <a:r>
              <a:rPr lang="en-US" dirty="0" err="1" smtClean="0"/>
              <a:t>O_y</a:t>
            </a:r>
            <a:r>
              <a:rPr lang="en-US" dirty="0" smtClean="0"/>
              <a:t> = 0.2283 (m)</a:t>
            </a:r>
          </a:p>
          <a:p>
            <a:pPr lvl="1"/>
            <a:r>
              <a:rPr lang="en-US" dirty="0" err="1" smtClean="0"/>
              <a:t>Y_of</a:t>
            </a:r>
            <a:r>
              <a:rPr lang="en-US" dirty="0"/>
              <a:t> </a:t>
            </a:r>
            <a:r>
              <a:rPr lang="en-US" dirty="0" smtClean="0"/>
              <a:t>= 1.8453 (m)</a:t>
            </a:r>
          </a:p>
          <a:p>
            <a:r>
              <a:rPr lang="en-US" dirty="0" smtClean="0"/>
              <a:t>These values should be considered constant unless:</a:t>
            </a:r>
          </a:p>
          <a:p>
            <a:pPr lvl="1"/>
            <a:r>
              <a:rPr lang="en-US" dirty="0"/>
              <a:t>T</a:t>
            </a:r>
            <a:r>
              <a:rPr lang="en-US" dirty="0" smtClean="0"/>
              <a:t>he turntable is moved</a:t>
            </a:r>
          </a:p>
          <a:p>
            <a:pPr lvl="1"/>
            <a:r>
              <a:rPr lang="en-US" dirty="0" smtClean="0"/>
              <a:t>The </a:t>
            </a:r>
            <a:r>
              <a:rPr lang="en-US" dirty="0" err="1" smtClean="0"/>
              <a:t>columnator</a:t>
            </a:r>
            <a:r>
              <a:rPr lang="en-US" dirty="0" smtClean="0"/>
              <a:t> or detector are moved in the y-direction (but vertical shifts should not affect </a:t>
            </a:r>
            <a:r>
              <a:rPr lang="en-US" dirty="0" err="1" smtClean="0"/>
              <a:t>O_y</a:t>
            </a:r>
            <a:r>
              <a:rPr lang="en-US" dirty="0" smtClean="0"/>
              <a:t> and </a:t>
            </a:r>
            <a:r>
              <a:rPr lang="en-US" dirty="0" err="1" smtClean="0"/>
              <a:t>Y_of</a:t>
            </a:r>
            <a:r>
              <a:rPr lang="en-US" dirty="0" smtClean="0"/>
              <a:t>)</a:t>
            </a:r>
            <a:endParaRPr lang="en-US" dirty="0"/>
          </a:p>
        </p:txBody>
      </p:sp>
      <p:pic>
        <p:nvPicPr>
          <p:cNvPr id="7" name="Picture 6"/>
          <p:cNvPicPr>
            <a:picLocks noChangeAspect="1"/>
          </p:cNvPicPr>
          <p:nvPr/>
        </p:nvPicPr>
        <p:blipFill rotWithShape="1">
          <a:blip r:embed="rId2"/>
          <a:srcRect l="16411" r="10862"/>
          <a:stretch/>
        </p:blipFill>
        <p:spPr>
          <a:xfrm>
            <a:off x="6426449" y="3886144"/>
            <a:ext cx="2514601" cy="2434102"/>
          </a:xfrm>
          <a:prstGeom prst="rect">
            <a:avLst/>
          </a:prstGeom>
        </p:spPr>
      </p:pic>
      <p:pic>
        <p:nvPicPr>
          <p:cNvPr id="8" name="Picture 7"/>
          <p:cNvPicPr>
            <a:picLocks noChangeAspect="1"/>
          </p:cNvPicPr>
          <p:nvPr/>
        </p:nvPicPr>
        <p:blipFill>
          <a:blip r:embed="rId3"/>
          <a:stretch>
            <a:fillRect/>
          </a:stretch>
        </p:blipFill>
        <p:spPr>
          <a:xfrm>
            <a:off x="189887" y="4200655"/>
            <a:ext cx="5957265" cy="1819145"/>
          </a:xfrm>
          <a:prstGeom prst="rect">
            <a:avLst/>
          </a:prstGeom>
          <a:ln>
            <a:solidFill>
              <a:schemeClr val="accent1"/>
            </a:solidFill>
          </a:ln>
        </p:spPr>
      </p:pic>
      <p:sp>
        <p:nvSpPr>
          <p:cNvPr id="9" name="TextBox 8"/>
          <p:cNvSpPr txBox="1"/>
          <p:nvPr/>
        </p:nvSpPr>
        <p:spPr>
          <a:xfrm>
            <a:off x="1981200" y="3928456"/>
            <a:ext cx="2371931" cy="341632"/>
          </a:xfrm>
          <a:prstGeom prst="rect">
            <a:avLst/>
          </a:prstGeom>
          <a:noFill/>
        </p:spPr>
        <p:txBody>
          <a:bodyPr wrap="none" rtlCol="0">
            <a:spAutoFit/>
          </a:bodyPr>
          <a:lstStyle/>
          <a:p>
            <a:r>
              <a:rPr lang="en-US" dirty="0" smtClean="0"/>
              <a:t>SolidWorks Geo Solver</a:t>
            </a:r>
            <a:endParaRPr lang="en-US" dirty="0"/>
          </a:p>
        </p:txBody>
      </p:sp>
      <p:sp>
        <p:nvSpPr>
          <p:cNvPr id="10" name="TextBox 9"/>
          <p:cNvSpPr txBox="1"/>
          <p:nvPr/>
        </p:nvSpPr>
        <p:spPr>
          <a:xfrm>
            <a:off x="1447800" y="4542287"/>
            <a:ext cx="1350050" cy="258532"/>
          </a:xfrm>
          <a:prstGeom prst="rect">
            <a:avLst/>
          </a:prstGeom>
          <a:noFill/>
        </p:spPr>
        <p:txBody>
          <a:bodyPr wrap="none" rtlCol="0">
            <a:spAutoFit/>
          </a:bodyPr>
          <a:lstStyle/>
          <a:p>
            <a:r>
              <a:rPr lang="en-US" sz="1200" dirty="0" smtClean="0"/>
              <a:t>Radius of Rotation</a:t>
            </a:r>
            <a:endParaRPr lang="en-US" sz="1200" dirty="0"/>
          </a:p>
        </p:txBody>
      </p:sp>
      <p:sp>
        <p:nvSpPr>
          <p:cNvPr id="11" name="TextBox 10"/>
          <p:cNvSpPr txBox="1"/>
          <p:nvPr/>
        </p:nvSpPr>
        <p:spPr>
          <a:xfrm>
            <a:off x="1530333" y="5669993"/>
            <a:ext cx="1798890" cy="258532"/>
          </a:xfrm>
          <a:prstGeom prst="rect">
            <a:avLst/>
          </a:prstGeom>
          <a:noFill/>
        </p:spPr>
        <p:txBody>
          <a:bodyPr wrap="none" rtlCol="0">
            <a:spAutoFit/>
          </a:bodyPr>
          <a:lstStyle/>
          <a:p>
            <a:r>
              <a:rPr lang="en-US" sz="1200" dirty="0" smtClean="0"/>
              <a:t>Reference Piece Diameter</a:t>
            </a:r>
            <a:endParaRPr lang="en-US" sz="1200" dirty="0"/>
          </a:p>
        </p:txBody>
      </p:sp>
      <p:sp>
        <p:nvSpPr>
          <p:cNvPr id="12" name="TextBox 11"/>
          <p:cNvSpPr txBox="1"/>
          <p:nvPr/>
        </p:nvSpPr>
        <p:spPr>
          <a:xfrm>
            <a:off x="170127" y="4266501"/>
            <a:ext cx="1098378" cy="258532"/>
          </a:xfrm>
          <a:prstGeom prst="rect">
            <a:avLst/>
          </a:prstGeom>
          <a:noFill/>
        </p:spPr>
        <p:txBody>
          <a:bodyPr wrap="none" rtlCol="0">
            <a:spAutoFit/>
          </a:bodyPr>
          <a:lstStyle/>
          <a:p>
            <a:r>
              <a:rPr lang="en-US" sz="1200" dirty="0" smtClean="0"/>
              <a:t>Detector Plane</a:t>
            </a:r>
            <a:endParaRPr lang="en-US" sz="1200" dirty="0"/>
          </a:p>
        </p:txBody>
      </p:sp>
      <p:sp>
        <p:nvSpPr>
          <p:cNvPr id="13" name="TextBox 12"/>
          <p:cNvSpPr txBox="1"/>
          <p:nvPr/>
        </p:nvSpPr>
        <p:spPr>
          <a:xfrm>
            <a:off x="174233" y="4994565"/>
            <a:ext cx="346570" cy="258532"/>
          </a:xfrm>
          <a:prstGeom prst="rect">
            <a:avLst/>
          </a:prstGeom>
          <a:noFill/>
        </p:spPr>
        <p:txBody>
          <a:bodyPr wrap="none" rtlCol="0">
            <a:spAutoFit/>
          </a:bodyPr>
          <a:lstStyle/>
          <a:p>
            <a:r>
              <a:rPr lang="en-US" sz="1200" dirty="0" smtClean="0"/>
              <a:t>A)</a:t>
            </a:r>
            <a:endParaRPr lang="en-US" sz="1200" dirty="0"/>
          </a:p>
        </p:txBody>
      </p:sp>
      <p:sp>
        <p:nvSpPr>
          <p:cNvPr id="14" name="TextBox 13"/>
          <p:cNvSpPr txBox="1"/>
          <p:nvPr/>
        </p:nvSpPr>
        <p:spPr>
          <a:xfrm>
            <a:off x="174193" y="5212108"/>
            <a:ext cx="338554" cy="258532"/>
          </a:xfrm>
          <a:prstGeom prst="rect">
            <a:avLst/>
          </a:prstGeom>
          <a:noFill/>
        </p:spPr>
        <p:txBody>
          <a:bodyPr wrap="none" rtlCol="0">
            <a:spAutoFit/>
          </a:bodyPr>
          <a:lstStyle/>
          <a:p>
            <a:r>
              <a:rPr lang="en-US" sz="1200" dirty="0"/>
              <a:t>B</a:t>
            </a:r>
            <a:r>
              <a:rPr lang="en-US" sz="1200" dirty="0" smtClean="0"/>
              <a:t>)</a:t>
            </a:r>
            <a:endParaRPr lang="en-US" sz="1200" dirty="0"/>
          </a:p>
        </p:txBody>
      </p:sp>
      <p:sp>
        <p:nvSpPr>
          <p:cNvPr id="15" name="TextBox 14"/>
          <p:cNvSpPr txBox="1"/>
          <p:nvPr/>
        </p:nvSpPr>
        <p:spPr>
          <a:xfrm>
            <a:off x="174193" y="5457686"/>
            <a:ext cx="338554" cy="258532"/>
          </a:xfrm>
          <a:prstGeom prst="rect">
            <a:avLst/>
          </a:prstGeom>
          <a:noFill/>
        </p:spPr>
        <p:txBody>
          <a:bodyPr wrap="none" rtlCol="0">
            <a:spAutoFit/>
          </a:bodyPr>
          <a:lstStyle/>
          <a:p>
            <a:r>
              <a:rPr lang="en-US" sz="1200" dirty="0"/>
              <a:t>C</a:t>
            </a:r>
            <a:r>
              <a:rPr lang="en-US" sz="1200" dirty="0" smtClean="0"/>
              <a:t>)</a:t>
            </a:r>
            <a:endParaRPr lang="en-US" sz="1200" dirty="0"/>
          </a:p>
        </p:txBody>
      </p:sp>
      <p:cxnSp>
        <p:nvCxnSpPr>
          <p:cNvPr id="17" name="Straight Arrow Connector 16"/>
          <p:cNvCxnSpPr/>
          <p:nvPr/>
        </p:nvCxnSpPr>
        <p:spPr bwMode="auto">
          <a:xfrm flipH="1">
            <a:off x="1447800" y="4800819"/>
            <a:ext cx="152400" cy="15218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18" name="Straight Arrow Connector 17"/>
          <p:cNvCxnSpPr>
            <a:stCxn id="11" idx="1"/>
          </p:cNvCxnSpPr>
          <p:nvPr/>
        </p:nvCxnSpPr>
        <p:spPr bwMode="auto">
          <a:xfrm flipH="1" flipV="1">
            <a:off x="1268505" y="5593793"/>
            <a:ext cx="261828" cy="205466"/>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3" name="Straight Arrow Connector 22"/>
          <p:cNvCxnSpPr/>
          <p:nvPr/>
        </p:nvCxnSpPr>
        <p:spPr bwMode="auto">
          <a:xfrm>
            <a:off x="381000" y="5146447"/>
            <a:ext cx="228600" cy="169663"/>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447535" y="5363932"/>
            <a:ext cx="162065" cy="48704"/>
          </a:xfrm>
          <a:prstGeom prst="straightConnector1">
            <a:avLst/>
          </a:prstGeom>
          <a:solidFill>
            <a:schemeClr val="bg1"/>
          </a:solidFill>
          <a:ln w="12700"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flipV="1">
            <a:off x="396621" y="5518462"/>
            <a:ext cx="212979" cy="68490"/>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7" name="TextBox 36"/>
          <p:cNvSpPr txBox="1"/>
          <p:nvPr/>
        </p:nvSpPr>
        <p:spPr>
          <a:xfrm>
            <a:off x="8607543" y="5105400"/>
            <a:ext cx="346570" cy="258532"/>
          </a:xfrm>
          <a:prstGeom prst="rect">
            <a:avLst/>
          </a:prstGeom>
          <a:noFill/>
        </p:spPr>
        <p:txBody>
          <a:bodyPr wrap="none" rtlCol="0">
            <a:spAutoFit/>
          </a:bodyPr>
          <a:lstStyle/>
          <a:p>
            <a:r>
              <a:rPr lang="en-US" sz="1200" dirty="0" smtClean="0">
                <a:solidFill>
                  <a:schemeClr val="bg1"/>
                </a:solidFill>
              </a:rPr>
              <a:t>A)</a:t>
            </a:r>
            <a:endParaRPr lang="en-US" sz="1200" dirty="0">
              <a:solidFill>
                <a:schemeClr val="bg1"/>
              </a:solidFill>
            </a:endParaRPr>
          </a:p>
        </p:txBody>
      </p:sp>
      <p:sp>
        <p:nvSpPr>
          <p:cNvPr id="38" name="TextBox 37"/>
          <p:cNvSpPr txBox="1"/>
          <p:nvPr/>
        </p:nvSpPr>
        <p:spPr>
          <a:xfrm>
            <a:off x="7391400" y="4153750"/>
            <a:ext cx="338554" cy="258532"/>
          </a:xfrm>
          <a:prstGeom prst="rect">
            <a:avLst/>
          </a:prstGeom>
          <a:noFill/>
        </p:spPr>
        <p:txBody>
          <a:bodyPr wrap="none" rtlCol="0">
            <a:spAutoFit/>
          </a:bodyPr>
          <a:lstStyle/>
          <a:p>
            <a:r>
              <a:rPr lang="en-US" sz="1200" dirty="0">
                <a:solidFill>
                  <a:schemeClr val="bg1"/>
                </a:solidFill>
              </a:rPr>
              <a:t>B</a:t>
            </a:r>
            <a:r>
              <a:rPr lang="en-US" sz="1200" dirty="0" smtClean="0">
                <a:solidFill>
                  <a:schemeClr val="bg1"/>
                </a:solidFill>
              </a:rPr>
              <a:t>)</a:t>
            </a:r>
            <a:endParaRPr lang="en-US" sz="1200" dirty="0">
              <a:solidFill>
                <a:schemeClr val="bg1"/>
              </a:solidFill>
            </a:endParaRPr>
          </a:p>
        </p:txBody>
      </p:sp>
      <p:sp>
        <p:nvSpPr>
          <p:cNvPr id="39" name="TextBox 38"/>
          <p:cNvSpPr txBox="1"/>
          <p:nvPr/>
        </p:nvSpPr>
        <p:spPr>
          <a:xfrm>
            <a:off x="6512142" y="5070207"/>
            <a:ext cx="338554" cy="258532"/>
          </a:xfrm>
          <a:prstGeom prst="rect">
            <a:avLst/>
          </a:prstGeom>
          <a:noFill/>
        </p:spPr>
        <p:txBody>
          <a:bodyPr wrap="none" rtlCol="0">
            <a:spAutoFit/>
          </a:bodyPr>
          <a:lstStyle/>
          <a:p>
            <a:r>
              <a:rPr lang="en-US" sz="1200" dirty="0" smtClean="0">
                <a:solidFill>
                  <a:schemeClr val="bg1"/>
                </a:solidFill>
              </a:rPr>
              <a:t>C)</a:t>
            </a:r>
            <a:endParaRPr lang="en-US" sz="1200" dirty="0">
              <a:solidFill>
                <a:schemeClr val="bg1"/>
              </a:solidFill>
            </a:endParaRPr>
          </a:p>
        </p:txBody>
      </p:sp>
      <p:cxnSp>
        <p:nvCxnSpPr>
          <p:cNvPr id="41" name="Straight Arrow Connector 40"/>
          <p:cNvCxnSpPr>
            <a:stCxn id="38" idx="2"/>
          </p:cNvCxnSpPr>
          <p:nvPr/>
        </p:nvCxnSpPr>
        <p:spPr bwMode="auto">
          <a:xfrm>
            <a:off x="7560677" y="4412282"/>
            <a:ext cx="169277" cy="259271"/>
          </a:xfrm>
          <a:prstGeom prst="straightConnector1">
            <a:avLst/>
          </a:prstGeom>
          <a:solidFill>
            <a:schemeClr val="bg1"/>
          </a:solidFill>
          <a:ln w="12700" cap="flat" cmpd="sng" algn="ctr">
            <a:solidFill>
              <a:schemeClr val="bg1"/>
            </a:solidFill>
            <a:prstDash val="solid"/>
            <a:round/>
            <a:headEnd type="none" w="med" len="med"/>
            <a:tailEnd type="triangle"/>
          </a:ln>
          <a:effectLst/>
        </p:spPr>
      </p:cxnSp>
      <p:cxnSp>
        <p:nvCxnSpPr>
          <p:cNvPr id="45" name="Straight Arrow Connector 44"/>
          <p:cNvCxnSpPr/>
          <p:nvPr/>
        </p:nvCxnSpPr>
        <p:spPr bwMode="auto">
          <a:xfrm>
            <a:off x="8763000" y="5360544"/>
            <a:ext cx="0" cy="309449"/>
          </a:xfrm>
          <a:prstGeom prst="straightConnector1">
            <a:avLst/>
          </a:prstGeom>
          <a:solidFill>
            <a:schemeClr val="bg1"/>
          </a:solidFill>
          <a:ln w="12700" cap="flat" cmpd="sng" algn="ctr">
            <a:solidFill>
              <a:schemeClr val="bg1"/>
            </a:solidFill>
            <a:prstDash val="solid"/>
            <a:round/>
            <a:headEnd type="none" w="med" len="med"/>
            <a:tailEnd type="triangle"/>
          </a:ln>
          <a:effectLst/>
        </p:spPr>
      </p:cxnSp>
      <p:cxnSp>
        <p:nvCxnSpPr>
          <p:cNvPr id="47" name="Straight Arrow Connector 46"/>
          <p:cNvCxnSpPr>
            <a:stCxn id="39" idx="2"/>
          </p:cNvCxnSpPr>
          <p:nvPr/>
        </p:nvCxnSpPr>
        <p:spPr bwMode="auto">
          <a:xfrm>
            <a:off x="6681419" y="5328739"/>
            <a:ext cx="24181" cy="341254"/>
          </a:xfrm>
          <a:prstGeom prst="straightConnector1">
            <a:avLst/>
          </a:prstGeom>
          <a:solidFill>
            <a:schemeClr val="bg1"/>
          </a:solidFill>
          <a:ln w="12700" cap="flat" cmpd="sng" algn="ctr">
            <a:solidFill>
              <a:schemeClr val="bg1"/>
            </a:solidFill>
            <a:prstDash val="solid"/>
            <a:round/>
            <a:headEnd type="none" w="med" len="med"/>
            <a:tailEnd type="triangle"/>
          </a:ln>
          <a:effectLst/>
        </p:spPr>
      </p:cxnSp>
      <p:cxnSp>
        <p:nvCxnSpPr>
          <p:cNvPr id="50" name="Straight Connector 49"/>
          <p:cNvCxnSpPr/>
          <p:nvPr/>
        </p:nvCxnSpPr>
        <p:spPr bwMode="auto">
          <a:xfrm>
            <a:off x="6705600" y="5669993"/>
            <a:ext cx="2057400" cy="0"/>
          </a:xfrm>
          <a:prstGeom prst="line">
            <a:avLst/>
          </a:prstGeom>
          <a:solidFill>
            <a:schemeClr val="bg1"/>
          </a:solidFill>
          <a:ln w="12700" cap="flat" cmpd="sng" algn="ctr">
            <a:solidFill>
              <a:schemeClr val="accent6"/>
            </a:solidFill>
            <a:prstDash val="solid"/>
            <a:round/>
            <a:headEnd type="none" w="med" len="med"/>
            <a:tailEnd type="none" w="med" len="med"/>
          </a:ln>
          <a:effectLst/>
        </p:spPr>
      </p:cxnSp>
      <p:sp>
        <p:nvSpPr>
          <p:cNvPr id="51" name="TextBox 50"/>
          <p:cNvSpPr txBox="1"/>
          <p:nvPr/>
        </p:nvSpPr>
        <p:spPr>
          <a:xfrm>
            <a:off x="6914775" y="5470518"/>
            <a:ext cx="1867819" cy="258532"/>
          </a:xfrm>
          <a:prstGeom prst="rect">
            <a:avLst/>
          </a:prstGeom>
          <a:noFill/>
        </p:spPr>
        <p:txBody>
          <a:bodyPr wrap="none" rtlCol="0">
            <a:spAutoFit/>
          </a:bodyPr>
          <a:lstStyle/>
          <a:p>
            <a:r>
              <a:rPr lang="en-US" sz="1200" dirty="0" smtClean="0"/>
              <a:t>Reference Piece Diameter</a:t>
            </a:r>
            <a:endParaRPr lang="en-US" sz="1200" dirty="0"/>
          </a:p>
        </p:txBody>
      </p:sp>
      <p:sp>
        <p:nvSpPr>
          <p:cNvPr id="52" name="TextBox 51"/>
          <p:cNvSpPr txBox="1"/>
          <p:nvPr/>
        </p:nvSpPr>
        <p:spPr>
          <a:xfrm>
            <a:off x="6489351" y="3640455"/>
            <a:ext cx="2388795" cy="313932"/>
          </a:xfrm>
          <a:prstGeom prst="rect">
            <a:avLst/>
          </a:prstGeom>
          <a:noFill/>
        </p:spPr>
        <p:txBody>
          <a:bodyPr wrap="none" rtlCol="0">
            <a:spAutoFit/>
          </a:bodyPr>
          <a:lstStyle/>
          <a:p>
            <a:r>
              <a:rPr lang="en-US" sz="1600" dirty="0" smtClean="0"/>
              <a:t>Machined Reference Piece</a:t>
            </a:r>
            <a:endParaRPr lang="en-US" sz="1600" dirty="0"/>
          </a:p>
        </p:txBody>
      </p:sp>
    </p:spTree>
    <p:extLst>
      <p:ext uri="{BB962C8B-B14F-4D97-AF65-F5344CB8AC3E}">
        <p14:creationId xmlns:p14="http://schemas.microsoft.com/office/powerpoint/2010/main" val="152754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O_x</a:t>
            </a:r>
            <a:endParaRPr lang="en-US" dirty="0"/>
          </a:p>
        </p:txBody>
      </p:sp>
      <p:sp>
        <p:nvSpPr>
          <p:cNvPr id="3" name="Content Placeholder 2"/>
          <p:cNvSpPr>
            <a:spLocks noGrp="1"/>
          </p:cNvSpPr>
          <p:nvPr>
            <p:ph idx="1"/>
          </p:nvPr>
        </p:nvSpPr>
        <p:spPr/>
        <p:txBody>
          <a:bodyPr/>
          <a:lstStyle/>
          <a:p>
            <a:r>
              <a:rPr lang="en-US" dirty="0" smtClean="0"/>
              <a:t>We define </a:t>
            </a:r>
            <a:r>
              <a:rPr lang="en-US" dirty="0" err="1" smtClean="0"/>
              <a:t>O_x</a:t>
            </a:r>
            <a:r>
              <a:rPr lang="en-US" dirty="0" smtClean="0"/>
              <a:t> using an x-ray image set of a single point (usually a thumb screw) rotated through 360 degrees. NOTE: the screw should be placed as far off-center as possible (away from the center of the detector in z and x directions). </a:t>
            </a:r>
          </a:p>
          <a:p>
            <a:r>
              <a:rPr lang="en-US" dirty="0" smtClean="0"/>
              <a:t>The angle and the </a:t>
            </a:r>
            <a:r>
              <a:rPr lang="en-US" dirty="0" err="1" smtClean="0"/>
              <a:t>i,j</a:t>
            </a:r>
            <a:r>
              <a:rPr lang="en-US" dirty="0" smtClean="0"/>
              <a:t> tip location (in pixels) (</a:t>
            </a:r>
            <a:r>
              <a:rPr lang="en-US" dirty="0" err="1" smtClean="0"/>
              <a:t>i</a:t>
            </a:r>
            <a:r>
              <a:rPr lang="en-US" dirty="0" smtClean="0"/>
              <a:t>=column#, j=row#) for each image need to </a:t>
            </a:r>
            <a:r>
              <a:rPr lang="en-US" dirty="0"/>
              <a:t>be entered </a:t>
            </a:r>
            <a:r>
              <a:rPr lang="en-US" dirty="0" smtClean="0"/>
              <a:t>in the format:</a:t>
            </a:r>
          </a:p>
          <a:p>
            <a:pPr lvl="1"/>
            <a:r>
              <a:rPr lang="en-US" b="0" dirty="0" err="1" smtClean="0"/>
              <a:t>Ox_DATA</a:t>
            </a:r>
            <a:r>
              <a:rPr lang="en-US" b="0" dirty="0" smtClean="0"/>
              <a:t>(:,:,1)=[ [</a:t>
            </a:r>
            <a:r>
              <a:rPr lang="en-US" b="0" dirty="0" err="1" smtClean="0"/>
              <a:t>angle;nan</a:t>
            </a:r>
            <a:r>
              <a:rPr lang="en-US" b="0" dirty="0"/>
              <a:t>] , </a:t>
            </a:r>
            <a:r>
              <a:rPr lang="en-US" b="0" dirty="0" smtClean="0"/>
              <a:t>[ j ;</a:t>
            </a:r>
            <a:r>
              <a:rPr lang="en-US" b="0" dirty="0"/>
              <a:t> </a:t>
            </a:r>
            <a:r>
              <a:rPr lang="en-US" b="0" dirty="0" err="1" smtClean="0"/>
              <a:t>i</a:t>
            </a:r>
            <a:r>
              <a:rPr lang="en-US" b="0" dirty="0" smtClean="0"/>
              <a:t> ] ];</a:t>
            </a:r>
            <a:endParaRPr lang="en-US" dirty="0" smtClean="0"/>
          </a:p>
          <a:p>
            <a:r>
              <a:rPr lang="en-US" dirty="0" smtClean="0"/>
              <a:t>Into the code: </a:t>
            </a:r>
            <a:r>
              <a:rPr lang="en-US" i="1" dirty="0" smtClean="0"/>
              <a:t>XPREX_20141029_Full_Geo_Solver.m</a:t>
            </a:r>
            <a:endParaRPr lang="en-US" dirty="0" smtClean="0"/>
          </a:p>
          <a:p>
            <a:r>
              <a:rPr lang="en-US" dirty="0" smtClean="0"/>
              <a:t>Example:</a:t>
            </a:r>
            <a:endParaRPr lang="en-US" dirty="0"/>
          </a:p>
        </p:txBody>
      </p:sp>
      <p:pic>
        <p:nvPicPr>
          <p:cNvPr id="5" name="Picture 4"/>
          <p:cNvPicPr>
            <a:picLocks noChangeAspect="1"/>
          </p:cNvPicPr>
          <p:nvPr/>
        </p:nvPicPr>
        <p:blipFill rotWithShape="1">
          <a:blip r:embed="rId2"/>
          <a:srcRect l="27526"/>
          <a:stretch/>
        </p:blipFill>
        <p:spPr>
          <a:xfrm>
            <a:off x="5867400" y="3628952"/>
            <a:ext cx="2330815" cy="2616564"/>
          </a:xfrm>
          <a:prstGeom prst="rect">
            <a:avLst/>
          </a:prstGeom>
        </p:spPr>
      </p:pic>
      <p:pic>
        <p:nvPicPr>
          <p:cNvPr id="8" name="Picture 7"/>
          <p:cNvPicPr>
            <a:picLocks noChangeAspect="1"/>
          </p:cNvPicPr>
          <p:nvPr/>
        </p:nvPicPr>
        <p:blipFill>
          <a:blip r:embed="rId3"/>
          <a:stretch>
            <a:fillRect/>
          </a:stretch>
        </p:blipFill>
        <p:spPr>
          <a:xfrm>
            <a:off x="1632781" y="3951240"/>
            <a:ext cx="3429000" cy="2317531"/>
          </a:xfrm>
          <a:prstGeom prst="rect">
            <a:avLst/>
          </a:prstGeom>
          <a:ln>
            <a:solidFill>
              <a:schemeClr val="tx1"/>
            </a:solidFill>
          </a:ln>
        </p:spPr>
      </p:pic>
      <p:cxnSp>
        <p:nvCxnSpPr>
          <p:cNvPr id="10" name="Straight Arrow Connector 9"/>
          <p:cNvCxnSpPr/>
          <p:nvPr/>
        </p:nvCxnSpPr>
        <p:spPr bwMode="auto">
          <a:xfrm flipH="1">
            <a:off x="6875092" y="3795561"/>
            <a:ext cx="609600" cy="287145"/>
          </a:xfrm>
          <a:prstGeom prst="straightConnector1">
            <a:avLst/>
          </a:prstGeom>
          <a:solidFill>
            <a:schemeClr val="bg1"/>
          </a:solidFill>
          <a:ln w="76200" cap="flat" cmpd="sng" algn="ctr">
            <a:solidFill>
              <a:srgbClr val="FF0000"/>
            </a:solidFill>
            <a:prstDash val="solid"/>
            <a:round/>
            <a:headEnd type="none" w="med" len="med"/>
            <a:tailEnd type="triangle"/>
          </a:ln>
          <a:effectLst/>
        </p:spPr>
      </p:cxnSp>
      <p:sp>
        <p:nvSpPr>
          <p:cNvPr id="4" name="TextBox 3"/>
          <p:cNvSpPr txBox="1"/>
          <p:nvPr/>
        </p:nvSpPr>
        <p:spPr>
          <a:xfrm>
            <a:off x="2118513" y="3714195"/>
            <a:ext cx="2430474" cy="244682"/>
          </a:xfrm>
          <a:prstGeom prst="rect">
            <a:avLst/>
          </a:prstGeom>
          <a:noFill/>
        </p:spPr>
        <p:txBody>
          <a:bodyPr wrap="none" rtlCol="0">
            <a:spAutoFit/>
          </a:bodyPr>
          <a:lstStyle/>
          <a:p>
            <a:r>
              <a:rPr lang="en-US" sz="1100" i="1" dirty="0"/>
              <a:t>XPREX_20141029_Full_Geo_Solver.m</a:t>
            </a:r>
            <a:endParaRPr lang="en-US" sz="1100" dirty="0"/>
          </a:p>
        </p:txBody>
      </p:sp>
    </p:spTree>
    <p:extLst>
      <p:ext uri="{BB962C8B-B14F-4D97-AF65-F5344CB8AC3E}">
        <p14:creationId xmlns:p14="http://schemas.microsoft.com/office/powerpoint/2010/main" val="285739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
            </a:r>
            <a:r>
              <a:rPr lang="en-US" dirty="0" err="1"/>
              <a:t>O_x</a:t>
            </a:r>
            <a:endParaRPr lang="en-US" dirty="0"/>
          </a:p>
        </p:txBody>
      </p:sp>
      <p:sp>
        <p:nvSpPr>
          <p:cNvPr id="3" name="Content Placeholder 2"/>
          <p:cNvSpPr>
            <a:spLocks noGrp="1"/>
          </p:cNvSpPr>
          <p:nvPr>
            <p:ph idx="1"/>
          </p:nvPr>
        </p:nvSpPr>
        <p:spPr/>
        <p:txBody>
          <a:bodyPr/>
          <a:lstStyle/>
          <a:p>
            <a:r>
              <a:rPr lang="en-US" i="1" dirty="0" smtClean="0"/>
              <a:t>XPREX_20141029_Full_Geo_Solver.m</a:t>
            </a:r>
            <a:r>
              <a:rPr lang="en-US" dirty="0" smtClean="0"/>
              <a:t> then utilizes the fact that the horizontal location of the screw tip will move in a sinusoidal path:</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i="1" dirty="0" smtClean="0"/>
              <a:t>XPREX_20141029_Full_Geo_Solver.m </a:t>
            </a:r>
            <a:r>
              <a:rPr lang="en-US" dirty="0" smtClean="0"/>
              <a:t>will automatically calculate any angle offset and </a:t>
            </a:r>
            <a:r>
              <a:rPr lang="en-US" dirty="0" err="1" smtClean="0"/>
              <a:t>O_x</a:t>
            </a:r>
            <a:endParaRPr lang="en-US" dirty="0" smtClean="0"/>
          </a:p>
          <a:p>
            <a:pPr lvl="1"/>
            <a:r>
              <a:rPr lang="en-US" dirty="0" smtClean="0"/>
              <a:t>Angle offset is caused by the screw not being placed perfectly at 0-degees when the turntable is at 0-degrees. This is accounted for and it is okay to place the screw at a random angle. </a:t>
            </a: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i="1" dirty="0"/>
          </a:p>
        </p:txBody>
      </p:sp>
      <p:pic>
        <p:nvPicPr>
          <p:cNvPr id="5" name="Picture 4"/>
          <p:cNvPicPr>
            <a:picLocks noChangeAspect="1"/>
          </p:cNvPicPr>
          <p:nvPr/>
        </p:nvPicPr>
        <p:blipFill>
          <a:blip r:embed="rId2"/>
          <a:stretch>
            <a:fillRect/>
          </a:stretch>
        </p:blipFill>
        <p:spPr>
          <a:xfrm>
            <a:off x="2469350" y="1752600"/>
            <a:ext cx="4205299" cy="2619375"/>
          </a:xfrm>
          <a:prstGeom prst="rect">
            <a:avLst/>
          </a:prstGeom>
          <a:ln>
            <a:solidFill>
              <a:schemeClr val="tx1"/>
            </a:solidFill>
          </a:ln>
        </p:spPr>
      </p:pic>
    </p:spTree>
    <p:extLst>
      <p:ext uri="{BB962C8B-B14F-4D97-AF65-F5344CB8AC3E}">
        <p14:creationId xmlns:p14="http://schemas.microsoft.com/office/powerpoint/2010/main" val="389969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O_z</a:t>
            </a:r>
            <a:endParaRPr lang="en-US" dirty="0"/>
          </a:p>
        </p:txBody>
      </p:sp>
      <p:sp>
        <p:nvSpPr>
          <p:cNvPr id="3" name="Content Placeholder 2"/>
          <p:cNvSpPr>
            <a:spLocks noGrp="1"/>
          </p:cNvSpPr>
          <p:nvPr>
            <p:ph idx="1"/>
          </p:nvPr>
        </p:nvSpPr>
        <p:spPr/>
        <p:txBody>
          <a:bodyPr/>
          <a:lstStyle/>
          <a:p>
            <a:r>
              <a:rPr lang="en-US" dirty="0" smtClean="0"/>
              <a:t>This is the (algebraically) difficult part</a:t>
            </a:r>
          </a:p>
          <a:p>
            <a:r>
              <a:rPr lang="en-US" dirty="0" smtClean="0"/>
              <a:t>Start from a top-down view, in order to calculate the radius of rotation of the thumb screw tip</a:t>
            </a:r>
          </a:p>
          <a:p>
            <a:r>
              <a:rPr lang="en-US" dirty="0" smtClean="0"/>
              <a:t>Radius of rotation is calculated by the following equation:</a:t>
            </a:r>
          </a:p>
          <a:p>
            <a:pPr marL="0" indent="0">
              <a:buNone/>
            </a:pPr>
            <a:endParaRPr lang="en-US" dirty="0" smtClean="0"/>
          </a:p>
          <a:p>
            <a:pPr marL="0" indent="0">
              <a:buNone/>
            </a:pPr>
            <a:endParaRPr lang="en-US" dirty="0" smtClean="0"/>
          </a:p>
          <a:p>
            <a:r>
              <a:rPr lang="en-US" dirty="0" smtClean="0"/>
              <a:t>Where </a:t>
            </a:r>
            <a:r>
              <a:rPr lang="en-US" dirty="0" err="1" smtClean="0"/>
              <a:t>i</a:t>
            </a:r>
            <a:r>
              <a:rPr lang="en-US" dirty="0" smtClean="0"/>
              <a:t> is the horizontal pixel location (column index) of the thumbscrew tip in one image. This is usually taken when the screw is far right or far left. Theta in the above equation is theta of the turntable plus the theta offset</a:t>
            </a:r>
            <a:endParaRPr lang="en-US" dirty="0"/>
          </a:p>
        </p:txBody>
      </p:sp>
      <p:graphicFrame>
        <p:nvGraphicFramePr>
          <p:cNvPr id="41" name="Object 40"/>
          <p:cNvGraphicFramePr>
            <a:graphicFrameLocks noChangeAspect="1"/>
          </p:cNvGraphicFramePr>
          <p:nvPr>
            <p:extLst>
              <p:ext uri="{D42A27DB-BD31-4B8C-83A1-F6EECF244321}">
                <p14:modId xmlns:p14="http://schemas.microsoft.com/office/powerpoint/2010/main" val="3082061091"/>
              </p:ext>
            </p:extLst>
          </p:nvPr>
        </p:nvGraphicFramePr>
        <p:xfrm>
          <a:off x="2740652" y="2308554"/>
          <a:ext cx="3660148" cy="539092"/>
        </p:xfrm>
        <a:graphic>
          <a:graphicData uri="http://schemas.openxmlformats.org/presentationml/2006/ole">
            <mc:AlternateContent xmlns:mc="http://schemas.openxmlformats.org/markup-compatibility/2006">
              <mc:Choice xmlns:v="urn:schemas-microsoft-com:vml" Requires="v">
                <p:oleObj spid="_x0000_s2110"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2740652" y="2308554"/>
                        <a:ext cx="3660148" cy="539092"/>
                      </a:xfrm>
                      <a:prstGeom prst="rect">
                        <a:avLst/>
                      </a:prstGeom>
                      <a:ln>
                        <a:solidFill>
                          <a:schemeClr val="tx1"/>
                        </a:solidFill>
                      </a:ln>
                    </p:spPr>
                  </p:pic>
                </p:oleObj>
              </mc:Fallback>
            </mc:AlternateContent>
          </a:graphicData>
        </a:graphic>
      </p:graphicFrame>
      <p:grpSp>
        <p:nvGrpSpPr>
          <p:cNvPr id="45" name="Group 44"/>
          <p:cNvGrpSpPr/>
          <p:nvPr/>
        </p:nvGrpSpPr>
        <p:grpSpPr>
          <a:xfrm>
            <a:off x="685800" y="4096030"/>
            <a:ext cx="8037420" cy="2274521"/>
            <a:chOff x="904875" y="3773768"/>
            <a:chExt cx="8037420" cy="2274521"/>
          </a:xfrm>
        </p:grpSpPr>
        <p:sp>
          <p:nvSpPr>
            <p:cNvPr id="33" name="Rectangle 32"/>
            <p:cNvSpPr/>
            <p:nvPr/>
          </p:nvSpPr>
          <p:spPr bwMode="auto">
            <a:xfrm>
              <a:off x="2286000" y="4038600"/>
              <a:ext cx="125413" cy="1905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5" name="Oval 4"/>
            <p:cNvSpPr/>
            <p:nvPr/>
          </p:nvSpPr>
          <p:spPr bwMode="auto">
            <a:xfrm>
              <a:off x="2944049" y="4531833"/>
              <a:ext cx="904048" cy="844248"/>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7" name="Straight Connector 6"/>
            <p:cNvCxnSpPr/>
            <p:nvPr/>
          </p:nvCxnSpPr>
          <p:spPr bwMode="auto">
            <a:xfrm>
              <a:off x="2362200" y="4953000"/>
              <a:ext cx="5867400" cy="22256"/>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9" name="Straight Arrow Connector 8"/>
            <p:cNvCxnSpPr/>
            <p:nvPr/>
          </p:nvCxnSpPr>
          <p:spPr bwMode="auto">
            <a:xfrm flipH="1" flipV="1">
              <a:off x="2362198" y="3773768"/>
              <a:ext cx="1" cy="1197037"/>
            </a:xfrm>
            <a:prstGeom prst="straightConnector1">
              <a:avLst/>
            </a:prstGeom>
            <a:solidFill>
              <a:schemeClr val="bg1"/>
            </a:solidFill>
            <a:ln w="12700" cap="flat" cmpd="sng" algn="ctr">
              <a:solidFill>
                <a:schemeClr val="tx1"/>
              </a:solidFill>
              <a:prstDash val="dash"/>
              <a:round/>
              <a:headEnd type="none" w="med" len="med"/>
              <a:tailEnd type="triangle"/>
            </a:ln>
            <a:effectLst/>
          </p:spPr>
        </p:cxnSp>
        <p:cxnSp>
          <p:nvCxnSpPr>
            <p:cNvPr id="10" name="Straight Arrow Connector 9"/>
            <p:cNvCxnSpPr/>
            <p:nvPr/>
          </p:nvCxnSpPr>
          <p:spPr bwMode="auto">
            <a:xfrm flipH="1" flipV="1">
              <a:off x="1066800" y="4953000"/>
              <a:ext cx="1295397" cy="1"/>
            </a:xfrm>
            <a:prstGeom prst="straightConnector1">
              <a:avLst/>
            </a:prstGeom>
            <a:solidFill>
              <a:schemeClr val="bg1"/>
            </a:solidFill>
            <a:ln w="12700" cap="flat" cmpd="sng" algn="ctr">
              <a:solidFill>
                <a:schemeClr val="tx1"/>
              </a:solidFill>
              <a:prstDash val="dash"/>
              <a:round/>
              <a:headEnd type="none" w="med" len="med"/>
              <a:tailEnd type="triangle"/>
            </a:ln>
            <a:effectLst/>
          </p:spPr>
        </p:cxnSp>
        <p:graphicFrame>
          <p:nvGraphicFramePr>
            <p:cNvPr id="12" name="Object 11"/>
            <p:cNvGraphicFramePr>
              <a:graphicFrameLocks noChangeAspect="1"/>
            </p:cNvGraphicFramePr>
            <p:nvPr>
              <p:extLst>
                <p:ext uri="{D42A27DB-BD31-4B8C-83A1-F6EECF244321}">
                  <p14:modId xmlns:p14="http://schemas.microsoft.com/office/powerpoint/2010/main" val="4188525946"/>
                </p:ext>
              </p:extLst>
            </p:nvPr>
          </p:nvGraphicFramePr>
          <p:xfrm>
            <a:off x="2449157" y="3851784"/>
            <a:ext cx="215900" cy="152400"/>
          </p:xfrm>
          <a:graphic>
            <a:graphicData uri="http://schemas.openxmlformats.org/presentationml/2006/ole">
              <mc:AlternateContent xmlns:mc="http://schemas.openxmlformats.org/markup-compatibility/2006">
                <mc:Choice xmlns:v="urn:schemas-microsoft-com:vml" Requires="v">
                  <p:oleObj spid="_x0000_s2111" name="Equation" r:id="rId5" imgW="215640" imgH="152280" progId="Equation.DSMT4">
                    <p:embed/>
                  </p:oleObj>
                </mc:Choice>
                <mc:Fallback>
                  <p:oleObj name="Equation" r:id="rId5" imgW="215640" imgH="152280" progId="Equation.DSMT4">
                    <p:embed/>
                    <p:pic>
                      <p:nvPicPr>
                        <p:cNvPr id="0" name=""/>
                        <p:cNvPicPr/>
                        <p:nvPr/>
                      </p:nvPicPr>
                      <p:blipFill>
                        <a:blip r:embed="rId6"/>
                        <a:stretch>
                          <a:fillRect/>
                        </a:stretch>
                      </p:blipFill>
                      <p:spPr>
                        <a:xfrm>
                          <a:off x="2449157" y="3851784"/>
                          <a:ext cx="215900" cy="1524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46252345"/>
                </p:ext>
              </p:extLst>
            </p:nvPr>
          </p:nvGraphicFramePr>
          <p:xfrm>
            <a:off x="904875" y="4721225"/>
            <a:ext cx="228600" cy="177800"/>
          </p:xfrm>
          <a:graphic>
            <a:graphicData uri="http://schemas.openxmlformats.org/presentationml/2006/ole">
              <mc:AlternateContent xmlns:mc="http://schemas.openxmlformats.org/markup-compatibility/2006">
                <mc:Choice xmlns:v="urn:schemas-microsoft-com:vml" Requires="v">
                  <p:oleObj spid="_x0000_s2112" name="Equation" r:id="rId7" imgW="228600" imgH="177480" progId="Equation.DSMT4">
                    <p:embed/>
                  </p:oleObj>
                </mc:Choice>
                <mc:Fallback>
                  <p:oleObj name="Equation" r:id="rId7" imgW="228600" imgH="177480" progId="Equation.DSMT4">
                    <p:embed/>
                    <p:pic>
                      <p:nvPicPr>
                        <p:cNvPr id="0" name=""/>
                        <p:cNvPicPr/>
                        <p:nvPr/>
                      </p:nvPicPr>
                      <p:blipFill>
                        <a:blip r:embed="rId8"/>
                        <a:stretch>
                          <a:fillRect/>
                        </a:stretch>
                      </p:blipFill>
                      <p:spPr>
                        <a:xfrm>
                          <a:off x="904875" y="4721225"/>
                          <a:ext cx="228600" cy="177800"/>
                        </a:xfrm>
                        <a:prstGeom prst="rect">
                          <a:avLst/>
                        </a:prstGeom>
                      </p:spPr>
                    </p:pic>
                  </p:oleObj>
                </mc:Fallback>
              </mc:AlternateContent>
            </a:graphicData>
          </a:graphic>
        </p:graphicFrame>
        <p:sp>
          <p:nvSpPr>
            <p:cNvPr id="14" name="Diamond 13"/>
            <p:cNvSpPr/>
            <p:nvPr/>
          </p:nvSpPr>
          <p:spPr bwMode="auto">
            <a:xfrm>
              <a:off x="8077200" y="4823167"/>
              <a:ext cx="304800" cy="295275"/>
            </a:xfrm>
            <a:prstGeom prst="diamond">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15" name="TextBox 14"/>
            <p:cNvSpPr txBox="1"/>
            <p:nvPr/>
          </p:nvSpPr>
          <p:spPr>
            <a:xfrm>
              <a:off x="7516905" y="4564635"/>
              <a:ext cx="1425390" cy="258532"/>
            </a:xfrm>
            <a:prstGeom prst="rect">
              <a:avLst/>
            </a:prstGeom>
            <a:noFill/>
          </p:spPr>
          <p:txBody>
            <a:bodyPr wrap="none" rtlCol="0">
              <a:spAutoFit/>
            </a:bodyPr>
            <a:lstStyle/>
            <a:p>
              <a:r>
                <a:rPr lang="en-US" sz="1200" dirty="0" smtClean="0"/>
                <a:t>X-Ray Point Source</a:t>
              </a:r>
              <a:endParaRPr lang="en-US" sz="1200" dirty="0"/>
            </a:p>
          </p:txBody>
        </p:sp>
        <p:sp>
          <p:nvSpPr>
            <p:cNvPr id="16" name="TextBox 15"/>
            <p:cNvSpPr txBox="1"/>
            <p:nvPr/>
          </p:nvSpPr>
          <p:spPr>
            <a:xfrm>
              <a:off x="3088683" y="3851784"/>
              <a:ext cx="1671227" cy="424732"/>
            </a:xfrm>
            <a:prstGeom prst="rect">
              <a:avLst/>
            </a:prstGeom>
            <a:noFill/>
          </p:spPr>
          <p:txBody>
            <a:bodyPr wrap="none" rtlCol="0">
              <a:spAutoFit/>
            </a:bodyPr>
            <a:lstStyle/>
            <a:p>
              <a:pPr algn="ctr"/>
              <a:r>
                <a:rPr lang="en-US" sz="1200" dirty="0" smtClean="0"/>
                <a:t>Turntable Rotation Axis</a:t>
              </a:r>
            </a:p>
            <a:p>
              <a:pPr algn="ctr"/>
              <a:r>
                <a:rPr lang="en-US" sz="1200" dirty="0" smtClean="0"/>
                <a:t>Set as </a:t>
              </a:r>
              <a:r>
                <a:rPr lang="en-US" sz="1200" b="1" u="sng" dirty="0" smtClean="0"/>
                <a:t>Origin </a:t>
              </a:r>
              <a:endParaRPr lang="en-US" sz="1200" b="1" u="sng" dirty="0"/>
            </a:p>
          </p:txBody>
        </p:sp>
        <p:sp>
          <p:nvSpPr>
            <p:cNvPr id="18" name="TextBox 17"/>
            <p:cNvSpPr txBox="1"/>
            <p:nvPr/>
          </p:nvSpPr>
          <p:spPr>
            <a:xfrm rot="16200000">
              <a:off x="1645431" y="5369834"/>
              <a:ext cx="1098378" cy="258532"/>
            </a:xfrm>
            <a:prstGeom prst="rect">
              <a:avLst/>
            </a:prstGeom>
            <a:noFill/>
          </p:spPr>
          <p:txBody>
            <a:bodyPr wrap="none" rtlCol="0">
              <a:spAutoFit/>
            </a:bodyPr>
            <a:lstStyle/>
            <a:p>
              <a:r>
                <a:rPr lang="en-US" sz="1200" dirty="0" smtClean="0"/>
                <a:t>Detector Plane</a:t>
              </a:r>
              <a:endParaRPr lang="en-US" sz="1200" dirty="0"/>
            </a:p>
          </p:txBody>
        </p:sp>
        <p:cxnSp>
          <p:nvCxnSpPr>
            <p:cNvPr id="19" name="Straight Connector 18"/>
            <p:cNvCxnSpPr/>
            <p:nvPr/>
          </p:nvCxnSpPr>
          <p:spPr bwMode="auto">
            <a:xfrm>
              <a:off x="3396073" y="5257800"/>
              <a:ext cx="4833527" cy="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3392192"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8229600"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2347801"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347801" y="5257800"/>
              <a:ext cx="1044391" cy="0"/>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24" name="Object 23"/>
            <p:cNvGraphicFramePr>
              <a:graphicFrameLocks noChangeAspect="1"/>
            </p:cNvGraphicFramePr>
            <p:nvPr>
              <p:extLst>
                <p:ext uri="{D42A27DB-BD31-4B8C-83A1-F6EECF244321}">
                  <p14:modId xmlns:p14="http://schemas.microsoft.com/office/powerpoint/2010/main" val="1044535608"/>
                </p:ext>
              </p:extLst>
            </p:nvPr>
          </p:nvGraphicFramePr>
          <p:xfrm>
            <a:off x="5384800" y="5295900"/>
            <a:ext cx="419100" cy="203200"/>
          </p:xfrm>
          <a:graphic>
            <a:graphicData uri="http://schemas.openxmlformats.org/presentationml/2006/ole">
              <mc:AlternateContent xmlns:mc="http://schemas.openxmlformats.org/markup-compatibility/2006">
                <mc:Choice xmlns:v="urn:schemas-microsoft-com:vml" Requires="v">
                  <p:oleObj spid="_x0000_s2113" name="Equation" r:id="rId9" imgW="419040" imgH="203040" progId="Equation.DSMT4">
                    <p:embed/>
                  </p:oleObj>
                </mc:Choice>
                <mc:Fallback>
                  <p:oleObj name="Equation" r:id="rId9" imgW="419040" imgH="203040" progId="Equation.DSMT4">
                    <p:embed/>
                    <p:pic>
                      <p:nvPicPr>
                        <p:cNvPr id="0" name=""/>
                        <p:cNvPicPr/>
                        <p:nvPr/>
                      </p:nvPicPr>
                      <p:blipFill>
                        <a:blip r:embed="rId10"/>
                        <a:stretch>
                          <a:fillRect/>
                        </a:stretch>
                      </p:blipFill>
                      <p:spPr>
                        <a:xfrm>
                          <a:off x="5384800" y="5295900"/>
                          <a:ext cx="419100" cy="2032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162405510"/>
                </p:ext>
              </p:extLst>
            </p:nvPr>
          </p:nvGraphicFramePr>
          <p:xfrm>
            <a:off x="2684463" y="5237163"/>
            <a:ext cx="368300" cy="203200"/>
          </p:xfrm>
          <a:graphic>
            <a:graphicData uri="http://schemas.openxmlformats.org/presentationml/2006/ole">
              <mc:AlternateContent xmlns:mc="http://schemas.openxmlformats.org/markup-compatibility/2006">
                <mc:Choice xmlns:v="urn:schemas-microsoft-com:vml" Requires="v">
                  <p:oleObj spid="_x0000_s2114" name="Equation" r:id="rId11" imgW="368280" imgH="203040" progId="Equation.DSMT4">
                    <p:embed/>
                  </p:oleObj>
                </mc:Choice>
                <mc:Fallback>
                  <p:oleObj name="Equation" r:id="rId11" imgW="368280" imgH="203040" progId="Equation.DSMT4">
                    <p:embed/>
                    <p:pic>
                      <p:nvPicPr>
                        <p:cNvPr id="0" name=""/>
                        <p:cNvPicPr/>
                        <p:nvPr/>
                      </p:nvPicPr>
                      <p:blipFill>
                        <a:blip r:embed="rId12"/>
                        <a:stretch>
                          <a:fillRect/>
                        </a:stretch>
                      </p:blipFill>
                      <p:spPr>
                        <a:xfrm>
                          <a:off x="2684463" y="5237163"/>
                          <a:ext cx="368300" cy="203200"/>
                        </a:xfrm>
                        <a:prstGeom prst="rect">
                          <a:avLst/>
                        </a:prstGeom>
                      </p:spPr>
                    </p:pic>
                  </p:oleObj>
                </mc:Fallback>
              </mc:AlternateContent>
            </a:graphicData>
          </a:graphic>
        </p:graphicFrame>
        <p:sp>
          <p:nvSpPr>
            <p:cNvPr id="34" name="Oval 33"/>
            <p:cNvSpPr/>
            <p:nvPr/>
          </p:nvSpPr>
          <p:spPr bwMode="auto">
            <a:xfrm>
              <a:off x="3324871" y="4887043"/>
              <a:ext cx="134642" cy="12573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36" name="Straight Arrow Connector 35"/>
            <p:cNvCxnSpPr>
              <a:stCxn id="16" idx="2"/>
              <a:endCxn id="34" idx="7"/>
            </p:cNvCxnSpPr>
            <p:nvPr/>
          </p:nvCxnSpPr>
          <p:spPr bwMode="auto">
            <a:xfrm flipH="1">
              <a:off x="3439795" y="4276516"/>
              <a:ext cx="484502" cy="628941"/>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38" name="TextBox 37"/>
            <p:cNvSpPr txBox="1"/>
            <p:nvPr/>
          </p:nvSpPr>
          <p:spPr>
            <a:xfrm>
              <a:off x="4201454" y="4396882"/>
              <a:ext cx="1350049" cy="424732"/>
            </a:xfrm>
            <a:prstGeom prst="rect">
              <a:avLst/>
            </a:prstGeom>
            <a:noFill/>
          </p:spPr>
          <p:txBody>
            <a:bodyPr wrap="none" rtlCol="0">
              <a:spAutoFit/>
            </a:bodyPr>
            <a:lstStyle/>
            <a:p>
              <a:pPr algn="ctr"/>
              <a:r>
                <a:rPr lang="en-US" sz="1200" dirty="0" smtClean="0"/>
                <a:t>Thumb-Screw </a:t>
              </a:r>
            </a:p>
            <a:p>
              <a:pPr algn="ctr"/>
              <a:r>
                <a:rPr lang="en-US" sz="1200" dirty="0" smtClean="0"/>
                <a:t>Radius of Rotation</a:t>
              </a:r>
              <a:endParaRPr lang="en-US" sz="1200" b="1" u="sng" dirty="0"/>
            </a:p>
          </p:txBody>
        </p:sp>
        <p:cxnSp>
          <p:nvCxnSpPr>
            <p:cNvPr id="40" name="Straight Arrow Connector 39"/>
            <p:cNvCxnSpPr>
              <a:stCxn id="38" idx="1"/>
            </p:cNvCxnSpPr>
            <p:nvPr/>
          </p:nvCxnSpPr>
          <p:spPr bwMode="auto">
            <a:xfrm flipH="1">
              <a:off x="3848097" y="4609248"/>
              <a:ext cx="353357" cy="200877"/>
            </a:xfrm>
            <a:prstGeom prst="straightConnector1">
              <a:avLst/>
            </a:prstGeom>
            <a:solidFill>
              <a:schemeClr val="bg1"/>
            </a:solidFill>
            <a:ln w="12700" cap="flat" cmpd="sng" algn="ctr">
              <a:solidFill>
                <a:schemeClr val="tx1"/>
              </a:solidFill>
              <a:prstDash val="solid"/>
              <a:round/>
              <a:headEnd type="none" w="med" len="med"/>
              <a:tailEnd type="triangle"/>
            </a:ln>
            <a:effectLst/>
          </p:spPr>
        </p:cxnSp>
        <p:sp>
          <p:nvSpPr>
            <p:cNvPr id="43" name="Curved Up Arrow 42"/>
            <p:cNvSpPr/>
            <p:nvPr/>
          </p:nvSpPr>
          <p:spPr bwMode="auto">
            <a:xfrm rot="19826776">
              <a:off x="3186379" y="5252982"/>
              <a:ext cx="928225" cy="215594"/>
            </a:xfrm>
            <a:prstGeom prst="curvedUp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graphicFrame>
          <p:nvGraphicFramePr>
            <p:cNvPr id="44" name="Object 43"/>
            <p:cNvGraphicFramePr>
              <a:graphicFrameLocks noChangeAspect="1"/>
            </p:cNvGraphicFramePr>
            <p:nvPr>
              <p:extLst>
                <p:ext uri="{D42A27DB-BD31-4B8C-83A1-F6EECF244321}">
                  <p14:modId xmlns:p14="http://schemas.microsoft.com/office/powerpoint/2010/main" val="368569486"/>
                </p:ext>
              </p:extLst>
            </p:nvPr>
          </p:nvGraphicFramePr>
          <p:xfrm>
            <a:off x="3733800" y="5499100"/>
            <a:ext cx="228600" cy="177800"/>
          </p:xfrm>
          <a:graphic>
            <a:graphicData uri="http://schemas.openxmlformats.org/presentationml/2006/ole">
              <mc:AlternateContent xmlns:mc="http://schemas.openxmlformats.org/markup-compatibility/2006">
                <mc:Choice xmlns:v="urn:schemas-microsoft-com:vml" Requires="v">
                  <p:oleObj spid="_x0000_s2115" name="Equation" r:id="rId13" imgW="228600" imgH="177480" progId="Equation.DSMT4">
                    <p:embed/>
                  </p:oleObj>
                </mc:Choice>
                <mc:Fallback>
                  <p:oleObj name="Equation" r:id="rId13" imgW="228600" imgH="177480" progId="Equation.DSMT4">
                    <p:embed/>
                    <p:pic>
                      <p:nvPicPr>
                        <p:cNvPr id="0" name=""/>
                        <p:cNvPicPr/>
                        <p:nvPr/>
                      </p:nvPicPr>
                      <p:blipFill>
                        <a:blip r:embed="rId14"/>
                        <a:stretch>
                          <a:fillRect/>
                        </a:stretch>
                      </p:blipFill>
                      <p:spPr>
                        <a:xfrm>
                          <a:off x="3733800" y="5499100"/>
                          <a:ext cx="228600" cy="177800"/>
                        </a:xfrm>
                        <a:prstGeom prst="rect">
                          <a:avLst/>
                        </a:prstGeom>
                      </p:spPr>
                    </p:pic>
                  </p:oleObj>
                </mc:Fallback>
              </mc:AlternateContent>
            </a:graphicData>
          </a:graphic>
        </p:graphicFrame>
      </p:grpSp>
    </p:spTree>
    <p:extLst>
      <p:ext uri="{BB962C8B-B14F-4D97-AF65-F5344CB8AC3E}">
        <p14:creationId xmlns:p14="http://schemas.microsoft.com/office/powerpoint/2010/main" val="92301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O_z</a:t>
            </a:r>
            <a:endParaRPr lang="en-US" dirty="0"/>
          </a:p>
        </p:txBody>
      </p:sp>
      <p:sp>
        <p:nvSpPr>
          <p:cNvPr id="3" name="Content Placeholder 2"/>
          <p:cNvSpPr>
            <a:spLocks noGrp="1"/>
          </p:cNvSpPr>
          <p:nvPr>
            <p:ph idx="1"/>
          </p:nvPr>
        </p:nvSpPr>
        <p:spPr/>
        <p:txBody>
          <a:bodyPr/>
          <a:lstStyle/>
          <a:p>
            <a:r>
              <a:rPr lang="en-US" dirty="0" smtClean="0"/>
              <a:t>We move to a side-view, in order to calculate </a:t>
            </a:r>
            <a:r>
              <a:rPr lang="en-US" dirty="0" err="1" smtClean="0"/>
              <a:t>O_z</a:t>
            </a:r>
            <a:endParaRPr lang="en-US" dirty="0" smtClean="0"/>
          </a:p>
          <a:p>
            <a:r>
              <a:rPr lang="en-US" dirty="0" smtClean="0"/>
              <a:t>Two images are picked, usually the two where the thumbscrew tip is highest and lowest in the image</a:t>
            </a:r>
          </a:p>
          <a:p>
            <a:r>
              <a:rPr lang="en-US" dirty="0" smtClean="0"/>
              <a:t>R1 and R2 are calculated using </a:t>
            </a:r>
            <a:r>
              <a:rPr lang="en-US" dirty="0" err="1" smtClean="0"/>
              <a:t>R_rot</a:t>
            </a:r>
            <a:r>
              <a:rPr lang="en-US" dirty="0" smtClean="0"/>
              <a:t>*sin(theta), in the domain:</a:t>
            </a:r>
            <a:endParaRPr lang="en-US" dirty="0"/>
          </a:p>
          <a:p>
            <a:endParaRPr lang="en-US" dirty="0" smtClean="0"/>
          </a:p>
          <a:p>
            <a:endParaRPr lang="en-US" dirty="0" smtClean="0"/>
          </a:p>
          <a:p>
            <a:r>
              <a:rPr lang="en-US" dirty="0" err="1" smtClean="0"/>
              <a:t>O_z</a:t>
            </a:r>
            <a:r>
              <a:rPr lang="en-US" dirty="0" smtClean="0"/>
              <a:t> is calculated as follows:</a:t>
            </a:r>
            <a:endParaRPr lang="en-US" dirty="0"/>
          </a:p>
        </p:txBody>
      </p:sp>
      <p:grpSp>
        <p:nvGrpSpPr>
          <p:cNvPr id="45" name="Group 44"/>
          <p:cNvGrpSpPr/>
          <p:nvPr/>
        </p:nvGrpSpPr>
        <p:grpSpPr>
          <a:xfrm>
            <a:off x="685800" y="4096030"/>
            <a:ext cx="8037420" cy="2274521"/>
            <a:chOff x="904875" y="3773768"/>
            <a:chExt cx="8037420" cy="2274521"/>
          </a:xfrm>
        </p:grpSpPr>
        <p:sp>
          <p:nvSpPr>
            <p:cNvPr id="33" name="Rectangle 32"/>
            <p:cNvSpPr/>
            <p:nvPr/>
          </p:nvSpPr>
          <p:spPr bwMode="auto">
            <a:xfrm>
              <a:off x="2286000" y="4038600"/>
              <a:ext cx="125413" cy="1905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cxnSp>
          <p:nvCxnSpPr>
            <p:cNvPr id="7" name="Straight Connector 6"/>
            <p:cNvCxnSpPr/>
            <p:nvPr/>
          </p:nvCxnSpPr>
          <p:spPr bwMode="auto">
            <a:xfrm>
              <a:off x="2362200" y="4953000"/>
              <a:ext cx="5867400" cy="22256"/>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9" name="Straight Arrow Connector 8"/>
            <p:cNvCxnSpPr/>
            <p:nvPr/>
          </p:nvCxnSpPr>
          <p:spPr bwMode="auto">
            <a:xfrm flipH="1" flipV="1">
              <a:off x="2362198" y="3773768"/>
              <a:ext cx="1" cy="1197037"/>
            </a:xfrm>
            <a:prstGeom prst="straightConnector1">
              <a:avLst/>
            </a:prstGeom>
            <a:solidFill>
              <a:schemeClr val="bg1"/>
            </a:solidFill>
            <a:ln w="12700" cap="flat" cmpd="sng" algn="ctr">
              <a:solidFill>
                <a:schemeClr val="tx1"/>
              </a:solidFill>
              <a:prstDash val="dash"/>
              <a:round/>
              <a:headEnd type="none" w="med" len="med"/>
              <a:tailEnd type="triangle"/>
            </a:ln>
            <a:effectLst/>
          </p:spPr>
        </p:cxnSp>
        <p:cxnSp>
          <p:nvCxnSpPr>
            <p:cNvPr id="10" name="Straight Arrow Connector 9"/>
            <p:cNvCxnSpPr/>
            <p:nvPr/>
          </p:nvCxnSpPr>
          <p:spPr bwMode="auto">
            <a:xfrm flipH="1" flipV="1">
              <a:off x="1066800" y="4953000"/>
              <a:ext cx="1295397" cy="1"/>
            </a:xfrm>
            <a:prstGeom prst="straightConnector1">
              <a:avLst/>
            </a:prstGeom>
            <a:solidFill>
              <a:schemeClr val="bg1"/>
            </a:solidFill>
            <a:ln w="12700" cap="flat" cmpd="sng" algn="ctr">
              <a:solidFill>
                <a:schemeClr val="tx1"/>
              </a:solidFill>
              <a:prstDash val="dash"/>
              <a:round/>
              <a:headEnd type="none" w="med" len="med"/>
              <a:tailEnd type="triangle"/>
            </a:ln>
            <a:effectLst/>
          </p:spPr>
        </p:cxnSp>
        <p:graphicFrame>
          <p:nvGraphicFramePr>
            <p:cNvPr id="12" name="Object 11"/>
            <p:cNvGraphicFramePr>
              <a:graphicFrameLocks noChangeAspect="1"/>
            </p:cNvGraphicFramePr>
            <p:nvPr>
              <p:extLst>
                <p:ext uri="{D42A27DB-BD31-4B8C-83A1-F6EECF244321}">
                  <p14:modId xmlns:p14="http://schemas.microsoft.com/office/powerpoint/2010/main" val="946485427"/>
                </p:ext>
              </p:extLst>
            </p:nvPr>
          </p:nvGraphicFramePr>
          <p:xfrm>
            <a:off x="2449513" y="3857626"/>
            <a:ext cx="215900" cy="139700"/>
          </p:xfrm>
          <a:graphic>
            <a:graphicData uri="http://schemas.openxmlformats.org/presentationml/2006/ole">
              <mc:AlternateContent xmlns:mc="http://schemas.openxmlformats.org/markup-compatibility/2006">
                <mc:Choice xmlns:v="urn:schemas-microsoft-com:vml" Requires="v">
                  <p:oleObj spid="_x0000_s3126" name="Equation" r:id="rId3" imgW="215640" imgH="139680" progId="Equation.DSMT4">
                    <p:embed/>
                  </p:oleObj>
                </mc:Choice>
                <mc:Fallback>
                  <p:oleObj name="Equation" r:id="rId3" imgW="215640" imgH="139680" progId="Equation.DSMT4">
                    <p:embed/>
                    <p:pic>
                      <p:nvPicPr>
                        <p:cNvPr id="0" name=""/>
                        <p:cNvPicPr/>
                        <p:nvPr/>
                      </p:nvPicPr>
                      <p:blipFill>
                        <a:blip r:embed="rId4"/>
                        <a:stretch>
                          <a:fillRect/>
                        </a:stretch>
                      </p:blipFill>
                      <p:spPr>
                        <a:xfrm>
                          <a:off x="2449513" y="3857626"/>
                          <a:ext cx="215900" cy="1397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46252345"/>
                </p:ext>
              </p:extLst>
            </p:nvPr>
          </p:nvGraphicFramePr>
          <p:xfrm>
            <a:off x="904875" y="4721225"/>
            <a:ext cx="228600" cy="177800"/>
          </p:xfrm>
          <a:graphic>
            <a:graphicData uri="http://schemas.openxmlformats.org/presentationml/2006/ole">
              <mc:AlternateContent xmlns:mc="http://schemas.openxmlformats.org/markup-compatibility/2006">
                <mc:Choice xmlns:v="urn:schemas-microsoft-com:vml" Requires="v">
                  <p:oleObj spid="_x0000_s3127" name="Equation" r:id="rId5" imgW="228600" imgH="177480" progId="Equation.DSMT4">
                    <p:embed/>
                  </p:oleObj>
                </mc:Choice>
                <mc:Fallback>
                  <p:oleObj name="Equation" r:id="rId5" imgW="228600" imgH="177480" progId="Equation.DSMT4">
                    <p:embed/>
                    <p:pic>
                      <p:nvPicPr>
                        <p:cNvPr id="0" name=""/>
                        <p:cNvPicPr/>
                        <p:nvPr/>
                      </p:nvPicPr>
                      <p:blipFill>
                        <a:blip r:embed="rId6"/>
                        <a:stretch>
                          <a:fillRect/>
                        </a:stretch>
                      </p:blipFill>
                      <p:spPr>
                        <a:xfrm>
                          <a:off x="904875" y="4721225"/>
                          <a:ext cx="228600" cy="177800"/>
                        </a:xfrm>
                        <a:prstGeom prst="rect">
                          <a:avLst/>
                        </a:prstGeom>
                      </p:spPr>
                    </p:pic>
                  </p:oleObj>
                </mc:Fallback>
              </mc:AlternateContent>
            </a:graphicData>
          </a:graphic>
        </p:graphicFrame>
        <p:sp>
          <p:nvSpPr>
            <p:cNvPr id="14" name="Diamond 13"/>
            <p:cNvSpPr/>
            <p:nvPr/>
          </p:nvSpPr>
          <p:spPr bwMode="auto">
            <a:xfrm>
              <a:off x="8077200" y="4823167"/>
              <a:ext cx="304800" cy="295275"/>
            </a:xfrm>
            <a:prstGeom prst="diamond">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15" name="TextBox 14"/>
            <p:cNvSpPr txBox="1"/>
            <p:nvPr/>
          </p:nvSpPr>
          <p:spPr>
            <a:xfrm>
              <a:off x="7516905" y="4564635"/>
              <a:ext cx="1425390" cy="258532"/>
            </a:xfrm>
            <a:prstGeom prst="rect">
              <a:avLst/>
            </a:prstGeom>
            <a:noFill/>
          </p:spPr>
          <p:txBody>
            <a:bodyPr wrap="none" rtlCol="0">
              <a:spAutoFit/>
            </a:bodyPr>
            <a:lstStyle/>
            <a:p>
              <a:r>
                <a:rPr lang="en-US" sz="1200" dirty="0" smtClean="0"/>
                <a:t>X-Ray Point Source</a:t>
              </a:r>
              <a:endParaRPr lang="en-US" sz="1200" dirty="0"/>
            </a:p>
          </p:txBody>
        </p:sp>
        <p:sp>
          <p:nvSpPr>
            <p:cNvPr id="18" name="TextBox 17"/>
            <p:cNvSpPr txBox="1"/>
            <p:nvPr/>
          </p:nvSpPr>
          <p:spPr>
            <a:xfrm rot="16200000">
              <a:off x="1645431" y="5369834"/>
              <a:ext cx="1098378" cy="258532"/>
            </a:xfrm>
            <a:prstGeom prst="rect">
              <a:avLst/>
            </a:prstGeom>
            <a:noFill/>
          </p:spPr>
          <p:txBody>
            <a:bodyPr wrap="none" rtlCol="0">
              <a:spAutoFit/>
            </a:bodyPr>
            <a:lstStyle/>
            <a:p>
              <a:r>
                <a:rPr lang="en-US" sz="1200" dirty="0" smtClean="0"/>
                <a:t>Detector Plane</a:t>
              </a:r>
              <a:endParaRPr lang="en-US" sz="1200" dirty="0"/>
            </a:p>
          </p:txBody>
        </p:sp>
        <p:cxnSp>
          <p:nvCxnSpPr>
            <p:cNvPr id="19" name="Straight Connector 18"/>
            <p:cNvCxnSpPr/>
            <p:nvPr/>
          </p:nvCxnSpPr>
          <p:spPr bwMode="auto">
            <a:xfrm>
              <a:off x="3396073" y="5257800"/>
              <a:ext cx="4833527" cy="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3392192"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8229600"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2347801" y="5111921"/>
              <a:ext cx="0" cy="29175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347801" y="5257800"/>
              <a:ext cx="1044391" cy="0"/>
            </a:xfrm>
            <a:prstGeom prst="line">
              <a:avLst/>
            </a:prstGeom>
            <a:solidFill>
              <a:schemeClr val="bg1"/>
            </a:solidFill>
            <a:ln w="12700" cap="flat" cmpd="sng" algn="ctr">
              <a:solidFill>
                <a:schemeClr val="tx1"/>
              </a:solidFill>
              <a:prstDash val="solid"/>
              <a:round/>
              <a:headEnd type="none" w="med" len="med"/>
              <a:tailEnd type="none" w="med" len="med"/>
            </a:ln>
            <a:effectLst/>
          </p:spPr>
        </p:cxnSp>
        <p:graphicFrame>
          <p:nvGraphicFramePr>
            <p:cNvPr id="24" name="Object 23"/>
            <p:cNvGraphicFramePr>
              <a:graphicFrameLocks noChangeAspect="1"/>
            </p:cNvGraphicFramePr>
            <p:nvPr>
              <p:extLst>
                <p:ext uri="{D42A27DB-BD31-4B8C-83A1-F6EECF244321}">
                  <p14:modId xmlns:p14="http://schemas.microsoft.com/office/powerpoint/2010/main" val="1044535608"/>
                </p:ext>
              </p:extLst>
            </p:nvPr>
          </p:nvGraphicFramePr>
          <p:xfrm>
            <a:off x="5384800" y="5295900"/>
            <a:ext cx="419100" cy="203200"/>
          </p:xfrm>
          <a:graphic>
            <a:graphicData uri="http://schemas.openxmlformats.org/presentationml/2006/ole">
              <mc:AlternateContent xmlns:mc="http://schemas.openxmlformats.org/markup-compatibility/2006">
                <mc:Choice xmlns:v="urn:schemas-microsoft-com:vml" Requires="v">
                  <p:oleObj spid="_x0000_s3128" name="Equation" r:id="rId7" imgW="419040" imgH="203040" progId="Equation.DSMT4">
                    <p:embed/>
                  </p:oleObj>
                </mc:Choice>
                <mc:Fallback>
                  <p:oleObj name="Equation" r:id="rId7" imgW="419040" imgH="203040" progId="Equation.DSMT4">
                    <p:embed/>
                    <p:pic>
                      <p:nvPicPr>
                        <p:cNvPr id="0" name=""/>
                        <p:cNvPicPr/>
                        <p:nvPr/>
                      </p:nvPicPr>
                      <p:blipFill>
                        <a:blip r:embed="rId8"/>
                        <a:stretch>
                          <a:fillRect/>
                        </a:stretch>
                      </p:blipFill>
                      <p:spPr>
                        <a:xfrm>
                          <a:off x="5384800" y="5295900"/>
                          <a:ext cx="419100" cy="2032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162405510"/>
                </p:ext>
              </p:extLst>
            </p:nvPr>
          </p:nvGraphicFramePr>
          <p:xfrm>
            <a:off x="2684463" y="5237163"/>
            <a:ext cx="368300" cy="203200"/>
          </p:xfrm>
          <a:graphic>
            <a:graphicData uri="http://schemas.openxmlformats.org/presentationml/2006/ole">
              <mc:AlternateContent xmlns:mc="http://schemas.openxmlformats.org/markup-compatibility/2006">
                <mc:Choice xmlns:v="urn:schemas-microsoft-com:vml" Requires="v">
                  <p:oleObj spid="_x0000_s3129" name="Equation" r:id="rId9" imgW="368280" imgH="203040" progId="Equation.DSMT4">
                    <p:embed/>
                  </p:oleObj>
                </mc:Choice>
                <mc:Fallback>
                  <p:oleObj name="Equation" r:id="rId9" imgW="368280" imgH="203040" progId="Equation.DSMT4">
                    <p:embed/>
                    <p:pic>
                      <p:nvPicPr>
                        <p:cNvPr id="0" name=""/>
                        <p:cNvPicPr/>
                        <p:nvPr/>
                      </p:nvPicPr>
                      <p:blipFill>
                        <a:blip r:embed="rId10"/>
                        <a:stretch>
                          <a:fillRect/>
                        </a:stretch>
                      </p:blipFill>
                      <p:spPr>
                        <a:xfrm>
                          <a:off x="2684463" y="5237163"/>
                          <a:ext cx="368300" cy="203200"/>
                        </a:xfrm>
                        <a:prstGeom prst="rect">
                          <a:avLst/>
                        </a:prstGeom>
                      </p:spPr>
                    </p:pic>
                  </p:oleObj>
                </mc:Fallback>
              </mc:AlternateContent>
            </a:graphicData>
          </a:graphic>
        </p:graphicFrame>
        <p:sp>
          <p:nvSpPr>
            <p:cNvPr id="34" name="Oval 33"/>
            <p:cNvSpPr/>
            <p:nvPr/>
          </p:nvSpPr>
          <p:spPr bwMode="auto">
            <a:xfrm>
              <a:off x="3324871" y="4887043"/>
              <a:ext cx="134642" cy="12573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grpSp>
      <p:cxnSp>
        <p:nvCxnSpPr>
          <p:cNvPr id="6" name="Straight Connector 5"/>
          <p:cNvCxnSpPr/>
          <p:nvPr/>
        </p:nvCxnSpPr>
        <p:spPr bwMode="auto">
          <a:xfrm flipV="1">
            <a:off x="3173117" y="4886897"/>
            <a:ext cx="0" cy="383743"/>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3173117" y="4886897"/>
            <a:ext cx="408283" cy="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2743200" y="4886897"/>
            <a:ext cx="429918" cy="0"/>
          </a:xfrm>
          <a:prstGeom prst="line">
            <a:avLst/>
          </a:prstGeom>
          <a:solidFill>
            <a:schemeClr val="bg1"/>
          </a:solidFill>
          <a:ln w="12700" cap="flat" cmpd="sng" algn="ctr">
            <a:solidFill>
              <a:schemeClr val="tx1"/>
            </a:solidFill>
            <a:prstDash val="solid"/>
            <a:round/>
            <a:headEnd type="none" w="med" len="med"/>
            <a:tailEnd type="none" w="med" len="med"/>
          </a:ln>
          <a:effectLst/>
        </p:spPr>
      </p:cxnSp>
      <p:sp>
        <p:nvSpPr>
          <p:cNvPr id="29" name="TextBox 28"/>
          <p:cNvSpPr txBox="1"/>
          <p:nvPr/>
        </p:nvSpPr>
        <p:spPr>
          <a:xfrm>
            <a:off x="2818276" y="4403518"/>
            <a:ext cx="349776" cy="244682"/>
          </a:xfrm>
          <a:prstGeom prst="rect">
            <a:avLst/>
          </a:prstGeom>
          <a:noFill/>
        </p:spPr>
        <p:txBody>
          <a:bodyPr wrap="none" rtlCol="0">
            <a:spAutoFit/>
          </a:bodyPr>
          <a:lstStyle/>
          <a:p>
            <a:r>
              <a:rPr lang="en-US" sz="1050" dirty="0" smtClean="0"/>
              <a:t>R2</a:t>
            </a:r>
            <a:endParaRPr lang="en-US" sz="1050" dirty="0"/>
          </a:p>
        </p:txBody>
      </p:sp>
      <p:sp>
        <p:nvSpPr>
          <p:cNvPr id="39" name="TextBox 38"/>
          <p:cNvSpPr txBox="1"/>
          <p:nvPr/>
        </p:nvSpPr>
        <p:spPr>
          <a:xfrm>
            <a:off x="3166391" y="4410443"/>
            <a:ext cx="341760" cy="237757"/>
          </a:xfrm>
          <a:prstGeom prst="rect">
            <a:avLst/>
          </a:prstGeom>
          <a:noFill/>
        </p:spPr>
        <p:txBody>
          <a:bodyPr wrap="none" rtlCol="0">
            <a:spAutoFit/>
          </a:bodyPr>
          <a:lstStyle/>
          <a:p>
            <a:r>
              <a:rPr lang="en-US" sz="1050" dirty="0" smtClean="0"/>
              <a:t>R1</a:t>
            </a:r>
            <a:endParaRPr lang="en-US" sz="1050" dirty="0"/>
          </a:p>
        </p:txBody>
      </p:sp>
      <p:cxnSp>
        <p:nvCxnSpPr>
          <p:cNvPr id="31" name="Straight Connector 30"/>
          <p:cNvCxnSpPr>
            <a:stCxn id="14" idx="1"/>
          </p:cNvCxnSpPr>
          <p:nvPr/>
        </p:nvCxnSpPr>
        <p:spPr bwMode="auto">
          <a:xfrm flipH="1" flipV="1">
            <a:off x="2143122" y="4750215"/>
            <a:ext cx="5715003" cy="542852"/>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37" name="Straight Connector 36"/>
          <p:cNvCxnSpPr>
            <a:stCxn id="14" idx="1"/>
          </p:cNvCxnSpPr>
          <p:nvPr/>
        </p:nvCxnSpPr>
        <p:spPr bwMode="auto">
          <a:xfrm flipH="1" flipV="1">
            <a:off x="2143122" y="4840729"/>
            <a:ext cx="5715003" cy="452338"/>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2818276" y="4544219"/>
            <a:ext cx="0" cy="103981"/>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flipV="1">
            <a:off x="3166391" y="4544219"/>
            <a:ext cx="0" cy="103981"/>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V="1">
            <a:off x="3581400" y="4540633"/>
            <a:ext cx="0" cy="103981"/>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818276" y="4592623"/>
            <a:ext cx="763124" cy="0"/>
          </a:xfrm>
          <a:prstGeom prst="line">
            <a:avLst/>
          </a:prstGeom>
          <a:solidFill>
            <a:schemeClr val="bg1"/>
          </a:solidFill>
          <a:ln w="12700" cap="flat" cmpd="sng" algn="ctr">
            <a:solidFill>
              <a:schemeClr val="tx1"/>
            </a:solidFill>
            <a:prstDash val="solid"/>
            <a:round/>
            <a:headEnd type="none" w="med" len="med"/>
            <a:tailEnd type="none" w="med" len="med"/>
          </a:ln>
          <a:effectLst/>
        </p:spPr>
      </p:cxnSp>
      <p:sp>
        <p:nvSpPr>
          <p:cNvPr id="61" name="Left Brace 60"/>
          <p:cNvSpPr/>
          <p:nvPr/>
        </p:nvSpPr>
        <p:spPr bwMode="auto">
          <a:xfrm>
            <a:off x="1914525" y="4360862"/>
            <a:ext cx="106739" cy="389353"/>
          </a:xfrm>
          <a:prstGeom prst="leftBrac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62" name="Left Brace 61"/>
          <p:cNvSpPr/>
          <p:nvPr/>
        </p:nvSpPr>
        <p:spPr bwMode="auto">
          <a:xfrm>
            <a:off x="1600200" y="4366801"/>
            <a:ext cx="116285" cy="473928"/>
          </a:xfrm>
          <a:prstGeom prst="leftBrac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63" name="Left Brace 62"/>
          <p:cNvSpPr/>
          <p:nvPr/>
        </p:nvSpPr>
        <p:spPr bwMode="auto">
          <a:xfrm>
            <a:off x="1295400" y="4360862"/>
            <a:ext cx="132663" cy="909778"/>
          </a:xfrm>
          <a:prstGeom prst="leftBrace">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pitchFamily="-108" charset="0"/>
            </a:endParaRPr>
          </a:p>
        </p:txBody>
      </p:sp>
      <p:sp>
        <p:nvSpPr>
          <p:cNvPr id="64" name="TextBox 63"/>
          <p:cNvSpPr txBox="1"/>
          <p:nvPr/>
        </p:nvSpPr>
        <p:spPr>
          <a:xfrm>
            <a:off x="1662119" y="4442502"/>
            <a:ext cx="349776" cy="237757"/>
          </a:xfrm>
          <a:prstGeom prst="rect">
            <a:avLst/>
          </a:prstGeom>
          <a:noFill/>
        </p:spPr>
        <p:txBody>
          <a:bodyPr wrap="none" rtlCol="0">
            <a:spAutoFit/>
          </a:bodyPr>
          <a:lstStyle/>
          <a:p>
            <a:r>
              <a:rPr lang="en-US" sz="1050" dirty="0" smtClean="0"/>
              <a:t>K1</a:t>
            </a:r>
            <a:endParaRPr lang="en-US" sz="1050" dirty="0"/>
          </a:p>
        </p:txBody>
      </p:sp>
      <p:sp>
        <p:nvSpPr>
          <p:cNvPr id="65" name="TextBox 64"/>
          <p:cNvSpPr txBox="1"/>
          <p:nvPr/>
        </p:nvSpPr>
        <p:spPr>
          <a:xfrm>
            <a:off x="1336240" y="4484886"/>
            <a:ext cx="349776" cy="237757"/>
          </a:xfrm>
          <a:prstGeom prst="rect">
            <a:avLst/>
          </a:prstGeom>
          <a:noFill/>
        </p:spPr>
        <p:txBody>
          <a:bodyPr wrap="none" rtlCol="0">
            <a:spAutoFit/>
          </a:bodyPr>
          <a:lstStyle/>
          <a:p>
            <a:r>
              <a:rPr lang="en-US" sz="1050" dirty="0" smtClean="0"/>
              <a:t>K2</a:t>
            </a:r>
            <a:endParaRPr lang="en-US" sz="1050" dirty="0"/>
          </a:p>
        </p:txBody>
      </p:sp>
      <p:sp>
        <p:nvSpPr>
          <p:cNvPr id="66" name="TextBox 65"/>
          <p:cNvSpPr txBox="1"/>
          <p:nvPr/>
        </p:nvSpPr>
        <p:spPr>
          <a:xfrm>
            <a:off x="962514" y="4700176"/>
            <a:ext cx="409086" cy="237757"/>
          </a:xfrm>
          <a:prstGeom prst="rect">
            <a:avLst/>
          </a:prstGeom>
          <a:noFill/>
        </p:spPr>
        <p:txBody>
          <a:bodyPr wrap="none" rtlCol="0">
            <a:spAutoFit/>
          </a:bodyPr>
          <a:lstStyle/>
          <a:p>
            <a:r>
              <a:rPr lang="en-US" sz="1050" dirty="0" err="1" smtClean="0"/>
              <a:t>O_z</a:t>
            </a:r>
            <a:endParaRPr lang="en-US" sz="1050" dirty="0"/>
          </a:p>
        </p:txBody>
      </p:sp>
      <p:graphicFrame>
        <p:nvGraphicFramePr>
          <p:cNvPr id="67" name="Object 66"/>
          <p:cNvGraphicFramePr>
            <a:graphicFrameLocks noChangeAspect="1"/>
          </p:cNvGraphicFramePr>
          <p:nvPr>
            <p:extLst>
              <p:ext uri="{D42A27DB-BD31-4B8C-83A1-F6EECF244321}">
                <p14:modId xmlns:p14="http://schemas.microsoft.com/office/powerpoint/2010/main" val="2203908898"/>
              </p:ext>
            </p:extLst>
          </p:nvPr>
        </p:nvGraphicFramePr>
        <p:xfrm>
          <a:off x="2255796" y="3359438"/>
          <a:ext cx="4632408" cy="526762"/>
        </p:xfrm>
        <a:graphic>
          <a:graphicData uri="http://schemas.openxmlformats.org/presentationml/2006/ole">
            <mc:AlternateContent xmlns:mc="http://schemas.openxmlformats.org/markup-compatibility/2006">
              <mc:Choice xmlns:v="urn:schemas-microsoft-com:vml" Requires="v">
                <p:oleObj spid="_x0000_s3130" name="Equation" r:id="rId11" imgW="3797280" imgH="431640" progId="Equation.DSMT4">
                  <p:embed/>
                </p:oleObj>
              </mc:Choice>
              <mc:Fallback>
                <p:oleObj name="Equation" r:id="rId11" imgW="3797280" imgH="431640" progId="Equation.DSMT4">
                  <p:embed/>
                  <p:pic>
                    <p:nvPicPr>
                      <p:cNvPr id="0" name=""/>
                      <p:cNvPicPr/>
                      <p:nvPr/>
                    </p:nvPicPr>
                    <p:blipFill>
                      <a:blip r:embed="rId12"/>
                      <a:stretch>
                        <a:fillRect/>
                      </a:stretch>
                    </p:blipFill>
                    <p:spPr>
                      <a:xfrm>
                        <a:off x="2255796" y="3359438"/>
                        <a:ext cx="4632408" cy="526762"/>
                      </a:xfrm>
                      <a:prstGeom prst="rect">
                        <a:avLst/>
                      </a:prstGeom>
                      <a:ln>
                        <a:solidFill>
                          <a:schemeClr val="tx1"/>
                        </a:solidFill>
                      </a:ln>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771127842"/>
              </p:ext>
            </p:extLst>
          </p:nvPr>
        </p:nvGraphicFramePr>
        <p:xfrm>
          <a:off x="4267200" y="2352589"/>
          <a:ext cx="609600" cy="527222"/>
        </p:xfrm>
        <a:graphic>
          <a:graphicData uri="http://schemas.openxmlformats.org/presentationml/2006/ole">
            <mc:AlternateContent xmlns:mc="http://schemas.openxmlformats.org/markup-compatibility/2006">
              <mc:Choice xmlns:v="urn:schemas-microsoft-com:vml" Requires="v">
                <p:oleObj spid="_x0000_s3131" name="Equation" r:id="rId13" imgW="469800" imgH="406080" progId="Equation.DSMT4">
                  <p:embed/>
                </p:oleObj>
              </mc:Choice>
              <mc:Fallback>
                <p:oleObj name="Equation" r:id="rId13" imgW="469800" imgH="406080" progId="Equation.DSMT4">
                  <p:embed/>
                  <p:pic>
                    <p:nvPicPr>
                      <p:cNvPr id="0" name=""/>
                      <p:cNvPicPr/>
                      <p:nvPr/>
                    </p:nvPicPr>
                    <p:blipFill>
                      <a:blip r:embed="rId14"/>
                      <a:stretch>
                        <a:fillRect/>
                      </a:stretch>
                    </p:blipFill>
                    <p:spPr>
                      <a:xfrm>
                        <a:off x="4267200" y="2352589"/>
                        <a:ext cx="609600" cy="527222"/>
                      </a:xfrm>
                      <a:prstGeom prst="rect">
                        <a:avLst/>
                      </a:prstGeom>
                    </p:spPr>
                  </p:pic>
                </p:oleObj>
              </mc:Fallback>
            </mc:AlternateContent>
          </a:graphicData>
        </a:graphic>
      </p:graphicFrame>
    </p:spTree>
    <p:extLst>
      <p:ext uri="{BB962C8B-B14F-4D97-AF65-F5344CB8AC3E}">
        <p14:creationId xmlns:p14="http://schemas.microsoft.com/office/powerpoint/2010/main" val="395793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Solved!</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geo.mat</a:t>
            </a:r>
            <a:r>
              <a:rPr lang="en-US" dirty="0" smtClean="0"/>
              <a:t> file should now be good to go!</a:t>
            </a:r>
          </a:p>
          <a:p>
            <a:r>
              <a:rPr lang="en-US" dirty="0" smtClean="0"/>
              <a:t>Two other important parameters:</a:t>
            </a:r>
          </a:p>
          <a:p>
            <a:pPr lvl="1"/>
            <a:r>
              <a:rPr lang="en-US" dirty="0" smtClean="0"/>
              <a:t>The detector has 6993 pixels per meter (PPM)</a:t>
            </a:r>
          </a:p>
          <a:p>
            <a:pPr lvl="1"/>
            <a:r>
              <a:rPr lang="en-US" dirty="0" smtClean="0"/>
              <a:t>A pin/pebble diameter is 0.01257 (m)</a:t>
            </a:r>
          </a:p>
          <a:p>
            <a:r>
              <a:rPr lang="en-US" dirty="0"/>
              <a:t>The </a:t>
            </a:r>
            <a:r>
              <a:rPr lang="en-US" dirty="0" err="1"/>
              <a:t>geo.mat</a:t>
            </a:r>
            <a:r>
              <a:rPr lang="en-US" dirty="0"/>
              <a:t> </a:t>
            </a:r>
            <a:r>
              <a:rPr lang="en-US" dirty="0" smtClean="0"/>
              <a:t>file should be placed in the active directory, and loaded before module2 starts to run</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6997828"/>
      </p:ext>
    </p:extLst>
  </p:cSld>
  <p:clrMapOvr>
    <a:masterClrMapping/>
  </p:clrMapOvr>
</p:sld>
</file>

<file path=ppt/theme/theme1.xml><?xml version="1.0" encoding="utf-8"?>
<a:theme xmlns:a="http://schemas.openxmlformats.org/drawingml/2006/main" name="TH Modern">
  <a:themeElements>
    <a:clrScheme name="UCB TH Colors">
      <a:dk1>
        <a:srgbClr val="000000"/>
      </a:dk1>
      <a:lt1>
        <a:srgbClr val="FFFFFF"/>
      </a:lt1>
      <a:dk2>
        <a:srgbClr val="000000"/>
      </a:dk2>
      <a:lt2>
        <a:srgbClr val="919191"/>
      </a:lt2>
      <a:accent1>
        <a:srgbClr val="004677"/>
      </a:accent1>
      <a:accent2>
        <a:srgbClr val="C78812"/>
      </a:accent2>
      <a:accent3>
        <a:srgbClr val="005A9B"/>
      </a:accent3>
      <a:accent4>
        <a:srgbClr val="002FF0"/>
      </a:accent4>
      <a:accent5>
        <a:srgbClr val="B7C6FE"/>
      </a:accent5>
      <a:accent6>
        <a:srgbClr val="009D00"/>
      </a:accent6>
      <a:hlink>
        <a:srgbClr val="FC0128"/>
      </a:hlink>
      <a:folHlink>
        <a:srgbClr val="CECECE"/>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pitchFamily="-108" charset="0"/>
          </a:defRPr>
        </a:defP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_Presentation_Modern_2013.potx" id="{F133F297-9BC8-4D73-B65B-007A237DB032}" vid="{F3CDB40C-26BF-4DDB-8E69-EA4FFFAA32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TH_Presentation_Modern_2013</Template>
  <TotalTime>0</TotalTime>
  <Words>1345</Words>
  <Application>Microsoft Office PowerPoint</Application>
  <PresentationFormat>On-screen Show (4:3)</PresentationFormat>
  <Paragraphs>175</Paragraphs>
  <Slides>19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ＭＳ Ｐゴシック</vt:lpstr>
      <vt:lpstr>Corbel</vt:lpstr>
      <vt:lpstr>Helvetica</vt:lpstr>
      <vt:lpstr>Times</vt:lpstr>
      <vt:lpstr>Times New Roman</vt:lpstr>
      <vt:lpstr>TH Modern</vt:lpstr>
      <vt:lpstr>Equation</vt:lpstr>
      <vt:lpstr>XPETS Experimental Code</vt:lpstr>
      <vt:lpstr>XPETS Calibration Geometry Solver (same as non-experimental Module 2 code)</vt:lpstr>
      <vt:lpstr>Importance of Geometry</vt:lpstr>
      <vt:lpstr>O_y and Y_of</vt:lpstr>
      <vt:lpstr>Defining O_x</vt:lpstr>
      <vt:lpstr>Defining O_x</vt:lpstr>
      <vt:lpstr>Defining O_z</vt:lpstr>
      <vt:lpstr>Defining O_z</vt:lpstr>
      <vt:lpstr>Geometry Solved!</vt:lpstr>
      <vt:lpstr>XPETS Experimental 3D Bed Reconstruction</vt:lpstr>
      <vt:lpstr>Experimental Search Algorithm</vt:lpstr>
      <vt:lpstr>Module 2 Code Architecture</vt:lpstr>
      <vt:lpstr>The Starting Point</vt:lpstr>
      <vt:lpstr>The Starting Point</vt:lpstr>
      <vt:lpstr>The Starting Point</vt:lpstr>
      <vt:lpstr>Finding the Orientation of a Pin</vt:lpstr>
      <vt:lpstr>Tracking a Pin</vt:lpstr>
      <vt:lpstr>Conclusions</vt:lpstr>
      <vt:lpstr>Conclusions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2013-03-05T06:53:04Z</dcterms:created>
  <dcterms:modified xsi:type="dcterms:W3CDTF">2015-07-17T21:36:44Z</dcterms:modified>
</cp:coreProperties>
</file>